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0" d="100"/>
          <a:sy n="90" d="100"/>
        </p:scale>
        <p:origin x="3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Thorpe" userId="ff6a896b-8158-457d-85b4-34b1ad1b33c2" providerId="ADAL" clId="{51EE0405-67D8-40B1-BF23-58996709D6DE}"/>
    <pc:docChg chg="custSel modSld">
      <pc:chgData name="Sarah Thorpe" userId="ff6a896b-8158-457d-85b4-34b1ad1b33c2" providerId="ADAL" clId="{51EE0405-67D8-40B1-BF23-58996709D6DE}" dt="2024-10-02T14:45:13.407" v="12" actId="20577"/>
      <pc:docMkLst>
        <pc:docMk/>
      </pc:docMkLst>
      <pc:sldChg chg="modSp mod">
        <pc:chgData name="Sarah Thorpe" userId="ff6a896b-8158-457d-85b4-34b1ad1b33c2" providerId="ADAL" clId="{51EE0405-67D8-40B1-BF23-58996709D6DE}" dt="2024-10-02T14:40:44.857" v="0" actId="20577"/>
        <pc:sldMkLst>
          <pc:docMk/>
          <pc:sldMk cId="156306522" sldId="257"/>
        </pc:sldMkLst>
        <pc:spChg chg="mod">
          <ac:chgData name="Sarah Thorpe" userId="ff6a896b-8158-457d-85b4-34b1ad1b33c2" providerId="ADAL" clId="{51EE0405-67D8-40B1-BF23-58996709D6DE}" dt="2024-10-02T14:40:44.857" v="0" actId="20577"/>
          <ac:spMkLst>
            <pc:docMk/>
            <pc:sldMk cId="156306522" sldId="257"/>
            <ac:spMk id="2" creationId="{2C09CACA-0C67-D541-C756-3EBF80434D97}"/>
          </ac:spMkLst>
        </pc:spChg>
      </pc:sldChg>
      <pc:sldChg chg="modSp mod">
        <pc:chgData name="Sarah Thorpe" userId="ff6a896b-8158-457d-85b4-34b1ad1b33c2" providerId="ADAL" clId="{51EE0405-67D8-40B1-BF23-58996709D6DE}" dt="2024-10-02T14:43:43.094" v="2" actId="1036"/>
        <pc:sldMkLst>
          <pc:docMk/>
          <pc:sldMk cId="34045681" sldId="266"/>
        </pc:sldMkLst>
        <pc:spChg chg="mod">
          <ac:chgData name="Sarah Thorpe" userId="ff6a896b-8158-457d-85b4-34b1ad1b33c2" providerId="ADAL" clId="{51EE0405-67D8-40B1-BF23-58996709D6DE}" dt="2024-10-02T14:43:32.412" v="1" actId="20577"/>
          <ac:spMkLst>
            <pc:docMk/>
            <pc:sldMk cId="34045681" sldId="266"/>
            <ac:spMk id="2" creationId="{174E26C7-DD1D-D07E-92B1-D7E00E2BB761}"/>
          </ac:spMkLst>
        </pc:spChg>
        <pc:graphicFrameChg chg="mod">
          <ac:chgData name="Sarah Thorpe" userId="ff6a896b-8158-457d-85b4-34b1ad1b33c2" providerId="ADAL" clId="{51EE0405-67D8-40B1-BF23-58996709D6DE}" dt="2024-10-02T14:43:43.094" v="2" actId="1036"/>
          <ac:graphicFrameMkLst>
            <pc:docMk/>
            <pc:sldMk cId="34045681" sldId="266"/>
            <ac:graphicFrameMk id="6" creationId="{C882AB7C-7AF7-7E90-4EE2-728CE6772B4C}"/>
          </ac:graphicFrameMkLst>
        </pc:graphicFrameChg>
      </pc:sldChg>
      <pc:sldChg chg="modSp mod">
        <pc:chgData name="Sarah Thorpe" userId="ff6a896b-8158-457d-85b4-34b1ad1b33c2" providerId="ADAL" clId="{51EE0405-67D8-40B1-BF23-58996709D6DE}" dt="2024-10-02T14:45:13.407" v="12" actId="20577"/>
        <pc:sldMkLst>
          <pc:docMk/>
          <pc:sldMk cId="4182554666" sldId="267"/>
        </pc:sldMkLst>
        <pc:spChg chg="mod">
          <ac:chgData name="Sarah Thorpe" userId="ff6a896b-8158-457d-85b4-34b1ad1b33c2" providerId="ADAL" clId="{51EE0405-67D8-40B1-BF23-58996709D6DE}" dt="2024-10-02T14:45:13.407" v="12" actId="20577"/>
          <ac:spMkLst>
            <pc:docMk/>
            <pc:sldMk cId="4182554666" sldId="267"/>
            <ac:spMk id="3" creationId="{A7389B1F-5398-CF19-AB54-BE67D00F9A9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A50C-B929-FC0A-44C0-34DFC1E19D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3409BF6-1547-8A82-94FC-CF89C1518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690FD4-5027-2BC8-EC63-F1C0468D0192}"/>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2D350E4D-DC65-EAC7-2CE2-D4F6263CCB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80721C-6B09-40AB-AB7A-D4A93BFFBAE1}"/>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3977776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8B97-DCCE-FB84-1ACE-67D963D736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1DF938-B98A-EFEE-1DDC-2306B75E6E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DF538E-C4C0-C0F0-D039-B558F6E283C0}"/>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42A9C115-CBB4-E10E-4DCC-A797D70CA7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DAFA5C-257F-BF81-8EFE-C604C2BFC0AA}"/>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610282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282DE7-FC5C-F154-6AD5-DF9E06A35A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42D854-4675-2C7D-66F2-411581CF2D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02B58F-F660-6EFF-A611-7BA1BFC6E912}"/>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DE1D6E9F-241B-BE4B-B8BC-DF54C95500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34E606-17E3-4F2E-E56C-40D17FF13A71}"/>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10894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6E21-C3F6-0D3F-9C2E-8F9EBB32BE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9E5483-5931-0DDD-9644-F86F9A9E46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F3295E-6101-C59C-127E-B517AE62E5D4}"/>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3AC3FF83-DAAC-34B3-3499-C05B2475AA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E98D19-3522-5E32-6702-4884D2A38662}"/>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114789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47A6-8680-7D97-4D37-19B005D818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D6E5D0-16BD-10A4-A7DF-A8E9E059C5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1E1872-D8B9-F291-85BC-D6E7B95B3308}"/>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647169F6-5A39-1AEA-FB35-651B760FB2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D0F300-AB77-0632-6867-E30593A66E8A}"/>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359117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2A02D-EB0F-39C6-D16E-88633DACB2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4A64A8-DF30-F0A9-8A96-AB99EE67BA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4EB7FD4-A50B-9EDE-DB72-93E732A2C3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FFD637-D9FB-C477-C1BB-A4B14BE212B9}"/>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6" name="Footer Placeholder 5">
            <a:extLst>
              <a:ext uri="{FF2B5EF4-FFF2-40B4-BE49-F238E27FC236}">
                <a16:creationId xmlns:a16="http://schemas.microsoft.com/office/drawing/2014/main" id="{505FE045-80AB-9BC3-B960-9076E7D389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B5A780-6022-2AC7-DB49-6591CC872FA4}"/>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349869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8D21B-A0AC-2BBE-9567-984CAC53799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A19DEE-2586-C7A2-3A91-CDDC6C02F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386713-26BA-FECF-8D24-C226C64CA2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C52CFC-B34B-EADF-4739-CB2AC18BFD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9614B7-70B4-2FE8-A8E5-30419D8F78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847C83-4176-285F-190B-8320A21AB3C2}"/>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8" name="Footer Placeholder 7">
            <a:extLst>
              <a:ext uri="{FF2B5EF4-FFF2-40B4-BE49-F238E27FC236}">
                <a16:creationId xmlns:a16="http://schemas.microsoft.com/office/drawing/2014/main" id="{A89BE77D-8B70-4C3E-D843-9961A06E62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0AC1D7-DB87-9E43-EA61-4BC7BE6147E9}"/>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1477127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62D0-A141-AC5D-CEEB-26AF131012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D88BBAA-7415-C1D6-27C7-EAB6A043EDF6}"/>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4" name="Footer Placeholder 3">
            <a:extLst>
              <a:ext uri="{FF2B5EF4-FFF2-40B4-BE49-F238E27FC236}">
                <a16:creationId xmlns:a16="http://schemas.microsoft.com/office/drawing/2014/main" id="{C14F0963-CEDA-4A8A-F97C-28590D0F96B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A9DC9D-6277-ED1C-3964-02C1DF197DE9}"/>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208393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7A6604-0897-9156-72BB-5BDD6EF14456}"/>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3" name="Footer Placeholder 2">
            <a:extLst>
              <a:ext uri="{FF2B5EF4-FFF2-40B4-BE49-F238E27FC236}">
                <a16:creationId xmlns:a16="http://schemas.microsoft.com/office/drawing/2014/main" id="{67FF997C-F2A8-DAB9-4F84-0A94789C28F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006C36-2D27-5078-5839-E1D75D921A31}"/>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256680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83216-C0B9-4716-08B4-677E0D10E8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25F30B-E43C-8472-1CE4-3DAC836A05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78CDCEC-728F-F47D-A0AF-447DFCAA41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C0A5C-15E8-BB3D-630F-12B0B23C8F4B}"/>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6" name="Footer Placeholder 5">
            <a:extLst>
              <a:ext uri="{FF2B5EF4-FFF2-40B4-BE49-F238E27FC236}">
                <a16:creationId xmlns:a16="http://schemas.microsoft.com/office/drawing/2014/main" id="{91DB49A9-B1A5-E369-2838-BFEED8D7CE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BB87996-DD75-AAE8-D481-2CFCF1943A2C}"/>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278308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6DA1-8D62-E547-7343-D12FF59C60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E6953E-CAED-2CAE-2983-0B60AF788C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7B22D9-2871-1070-F7C7-06FA0F4CF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FE9F2D-531F-F8DC-3AAD-D32236FD664E}"/>
              </a:ext>
            </a:extLst>
          </p:cNvPr>
          <p:cNvSpPr>
            <a:spLocks noGrp="1"/>
          </p:cNvSpPr>
          <p:nvPr>
            <p:ph type="dt" sz="half" idx="10"/>
          </p:nvPr>
        </p:nvSpPr>
        <p:spPr/>
        <p:txBody>
          <a:bodyPr/>
          <a:lstStyle/>
          <a:p>
            <a:fld id="{4828C036-2282-4D30-A690-9B81E2534A56}" type="datetimeFigureOut">
              <a:rPr lang="en-GB" smtClean="0"/>
              <a:t>02/10/2024</a:t>
            </a:fld>
            <a:endParaRPr lang="en-GB"/>
          </a:p>
        </p:txBody>
      </p:sp>
      <p:sp>
        <p:nvSpPr>
          <p:cNvPr id="6" name="Footer Placeholder 5">
            <a:extLst>
              <a:ext uri="{FF2B5EF4-FFF2-40B4-BE49-F238E27FC236}">
                <a16:creationId xmlns:a16="http://schemas.microsoft.com/office/drawing/2014/main" id="{DC0FD340-8930-495B-D8A9-240398B0B9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6ACC90-58C9-BB95-7A05-0D9C18C527E8}"/>
              </a:ext>
            </a:extLst>
          </p:cNvPr>
          <p:cNvSpPr>
            <a:spLocks noGrp="1"/>
          </p:cNvSpPr>
          <p:nvPr>
            <p:ph type="sldNum" sz="quarter" idx="12"/>
          </p:nvPr>
        </p:nvSpPr>
        <p:spPr/>
        <p:txBody>
          <a:bodyPr/>
          <a:lstStyle/>
          <a:p>
            <a:fld id="{DD39146A-A107-400C-84D4-FFDD5499829D}" type="slidenum">
              <a:rPr lang="en-GB" smtClean="0"/>
              <a:t>‹#›</a:t>
            </a:fld>
            <a:endParaRPr lang="en-GB"/>
          </a:p>
        </p:txBody>
      </p:sp>
    </p:spTree>
    <p:extLst>
      <p:ext uri="{BB962C8B-B14F-4D97-AF65-F5344CB8AC3E}">
        <p14:creationId xmlns:p14="http://schemas.microsoft.com/office/powerpoint/2010/main" val="219186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06C01B-9711-3A3E-9BD9-CA058BBD86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AA00C0-325B-EEF2-D465-D05642C3F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890F08-803F-D381-A7A9-3E0C631D5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28C036-2282-4D30-A690-9B81E2534A56}" type="datetimeFigureOut">
              <a:rPr lang="en-GB" smtClean="0"/>
              <a:t>02/10/2024</a:t>
            </a:fld>
            <a:endParaRPr lang="en-GB"/>
          </a:p>
        </p:txBody>
      </p:sp>
      <p:sp>
        <p:nvSpPr>
          <p:cNvPr id="5" name="Footer Placeholder 4">
            <a:extLst>
              <a:ext uri="{FF2B5EF4-FFF2-40B4-BE49-F238E27FC236}">
                <a16:creationId xmlns:a16="http://schemas.microsoft.com/office/drawing/2014/main" id="{2C47E6F7-6940-45B9-E86F-41B3611ABF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28E2AEB-BC61-0084-9A76-BFA136155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D39146A-A107-400C-84D4-FFDD5499829D}" type="slidenum">
              <a:rPr lang="en-GB" smtClean="0"/>
              <a:t>‹#›</a:t>
            </a:fld>
            <a:endParaRPr lang="en-GB"/>
          </a:p>
        </p:txBody>
      </p:sp>
    </p:spTree>
    <p:extLst>
      <p:ext uri="{BB962C8B-B14F-4D97-AF65-F5344CB8AC3E}">
        <p14:creationId xmlns:p14="http://schemas.microsoft.com/office/powerpoint/2010/main" val="163184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ng.com/ck/a?!&amp;&amp;p=49812d5eaf6c7373JmltdHM9MTcyNzgyNzIwMCZpZ3VpZD0wMDVhODkwYS1jNmYzLTY2ZDgtMjZjYi05YWViYzcxMzY3YTkmaW5zaWQ9NTc5Mw&amp;ptn=3&amp;ver=2&amp;hsh=3&amp;fclid=005a890a-c6f3-66d8-26cb-9aebc71367a9&amp;psq=5+principles+of+mental+capacity+act&amp;u=a1aHR0cHM6Ly9jcGRvbmxpbmUuY28udWsva25vd2xlZGdlLWJhc2Uvc2FmZWd1YXJkaW5nL3ByaW5jaXBsZXMtb2YtdGhlLW1lbnRhbC1jYXBhY2l0eS1hY3Qv&amp;ntb=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31A7D-E79E-D1FC-056B-CDE90D1107DA}"/>
              </a:ext>
            </a:extLst>
          </p:cNvPr>
          <p:cNvSpPr>
            <a:spLocks noGrp="1"/>
          </p:cNvSpPr>
          <p:nvPr>
            <p:ph type="ctrTitle"/>
          </p:nvPr>
        </p:nvSpPr>
        <p:spPr>
          <a:xfrm>
            <a:off x="1524000" y="1122363"/>
            <a:ext cx="9144000" cy="1139056"/>
          </a:xfrm>
        </p:spPr>
        <p:txBody>
          <a:bodyPr>
            <a:normAutofit/>
          </a:bodyPr>
          <a:lstStyle/>
          <a:p>
            <a:r>
              <a:rPr lang="en-GB" sz="4000" b="1" dirty="0">
                <a:solidFill>
                  <a:srgbClr val="FF0000"/>
                </a:solidFill>
                <a:latin typeface="Arial" panose="020B0604020202020204" pitchFamily="34" charset="0"/>
                <a:cs typeface="Arial" panose="020B0604020202020204" pitchFamily="34" charset="0"/>
              </a:rPr>
              <a:t>Safeguarding and Dementia  </a:t>
            </a:r>
          </a:p>
        </p:txBody>
      </p:sp>
      <p:sp>
        <p:nvSpPr>
          <p:cNvPr id="3" name="Subtitle 2">
            <a:extLst>
              <a:ext uri="{FF2B5EF4-FFF2-40B4-BE49-F238E27FC236}">
                <a16:creationId xmlns:a16="http://schemas.microsoft.com/office/drawing/2014/main" id="{D3CF5738-4717-B931-2D77-E8182288BCCB}"/>
              </a:ext>
            </a:extLst>
          </p:cNvPr>
          <p:cNvSpPr>
            <a:spLocks noGrp="1"/>
          </p:cNvSpPr>
          <p:nvPr>
            <p:ph type="subTitle" idx="1"/>
          </p:nvPr>
        </p:nvSpPr>
        <p:spPr/>
        <p:txBody>
          <a:bodyPr>
            <a:normAutofit/>
          </a:bodyPr>
          <a:lstStyle/>
          <a:p>
            <a:endParaRPr lang="en-GB" sz="2000" b="1" dirty="0"/>
          </a:p>
        </p:txBody>
      </p:sp>
      <p:pic>
        <p:nvPicPr>
          <p:cNvPr id="2050" name="Picture 1">
            <a:extLst>
              <a:ext uri="{FF2B5EF4-FFF2-40B4-BE49-F238E27FC236}">
                <a16:creationId xmlns:a16="http://schemas.microsoft.com/office/drawing/2014/main" id="{9E9A602F-BF39-273D-1109-3CE115F1FA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6524" y="3613919"/>
            <a:ext cx="6378951" cy="1643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822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Freeform: Shape 12">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Arc 14">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4E26C7-DD1D-D07E-92B1-D7E00E2BB761}"/>
              </a:ext>
            </a:extLst>
          </p:cNvPr>
          <p:cNvSpPr>
            <a:spLocks noGrp="1"/>
          </p:cNvSpPr>
          <p:nvPr>
            <p:ph type="title"/>
          </p:nvPr>
        </p:nvSpPr>
        <p:spPr>
          <a:xfrm>
            <a:off x="838201" y="479493"/>
            <a:ext cx="5257800" cy="1325563"/>
          </a:xfrm>
        </p:spPr>
        <p:txBody>
          <a:bodyPr>
            <a:normAutofit/>
          </a:bodyPr>
          <a:lstStyle/>
          <a:p>
            <a:r>
              <a:rPr lang="en-GB" b="1" dirty="0">
                <a:solidFill>
                  <a:srgbClr val="FF0000"/>
                </a:solidFill>
              </a:rPr>
              <a:t>Risk Assessment</a:t>
            </a:r>
          </a:p>
        </p:txBody>
      </p:sp>
      <p:sp>
        <p:nvSpPr>
          <p:cNvPr id="3" name="Content Placeholder 2">
            <a:extLst>
              <a:ext uri="{FF2B5EF4-FFF2-40B4-BE49-F238E27FC236}">
                <a16:creationId xmlns:a16="http://schemas.microsoft.com/office/drawing/2014/main" id="{EC339DDA-E008-557F-9D9E-2C4B525D67D1}"/>
              </a:ext>
            </a:extLst>
          </p:cNvPr>
          <p:cNvSpPr>
            <a:spLocks noGrp="1"/>
          </p:cNvSpPr>
          <p:nvPr>
            <p:ph idx="1"/>
          </p:nvPr>
        </p:nvSpPr>
        <p:spPr>
          <a:xfrm>
            <a:off x="838201" y="1984443"/>
            <a:ext cx="4658031" cy="4192520"/>
          </a:xfrm>
        </p:spPr>
        <p:txBody>
          <a:bodyPr>
            <a:normAutofit fontScale="92500"/>
          </a:bodyPr>
          <a:lstStyle/>
          <a:p>
            <a:r>
              <a:rPr lang="en-GB" sz="2600" dirty="0"/>
              <a:t>Formats vary.  Please see the key resources section of the Diocese Website that contains links and documents that may be of help.  </a:t>
            </a:r>
          </a:p>
          <a:p>
            <a:r>
              <a:rPr lang="en-GB" sz="2600" dirty="0"/>
              <a:t>At a basic level a document will simply identify what the potential risk is, what can be done to reduce it, who will do it and agree when to review it.  This is often done in the format of a table.</a:t>
            </a:r>
          </a:p>
          <a:p>
            <a:pPr marL="0" indent="0">
              <a:buNone/>
            </a:pPr>
            <a:endParaRPr lang="en-GB" sz="2600" dirty="0"/>
          </a:p>
        </p:txBody>
      </p:sp>
      <p:graphicFrame>
        <p:nvGraphicFramePr>
          <p:cNvPr id="6" name="Table 5">
            <a:extLst>
              <a:ext uri="{FF2B5EF4-FFF2-40B4-BE49-F238E27FC236}">
                <a16:creationId xmlns:a16="http://schemas.microsoft.com/office/drawing/2014/main" id="{C882AB7C-7AF7-7E90-4EE2-728CE6772B4C}"/>
              </a:ext>
            </a:extLst>
          </p:cNvPr>
          <p:cNvGraphicFramePr>
            <a:graphicFrameLocks noGrp="1"/>
          </p:cNvGraphicFramePr>
          <p:nvPr>
            <p:extLst>
              <p:ext uri="{D42A27DB-BD31-4B8C-83A1-F6EECF244321}">
                <p14:modId xmlns:p14="http://schemas.microsoft.com/office/powerpoint/2010/main" val="2432199162"/>
              </p:ext>
            </p:extLst>
          </p:nvPr>
        </p:nvGraphicFramePr>
        <p:xfrm>
          <a:off x="5496232" y="2599562"/>
          <a:ext cx="5822203" cy="2225366"/>
        </p:xfrm>
        <a:graphic>
          <a:graphicData uri="http://schemas.openxmlformats.org/drawingml/2006/table">
            <a:tbl>
              <a:tblPr>
                <a:noFill/>
                <a:tableStyleId>{5C22544A-7EE6-4342-B048-85BDC9FD1C3A}</a:tableStyleId>
              </a:tblPr>
              <a:tblGrid>
                <a:gridCol w="1794241">
                  <a:extLst>
                    <a:ext uri="{9D8B030D-6E8A-4147-A177-3AD203B41FA5}">
                      <a16:colId xmlns:a16="http://schemas.microsoft.com/office/drawing/2014/main" val="383539812"/>
                    </a:ext>
                  </a:extLst>
                </a:gridCol>
                <a:gridCol w="2477646">
                  <a:extLst>
                    <a:ext uri="{9D8B030D-6E8A-4147-A177-3AD203B41FA5}">
                      <a16:colId xmlns:a16="http://schemas.microsoft.com/office/drawing/2014/main" val="2611795396"/>
                    </a:ext>
                  </a:extLst>
                </a:gridCol>
                <a:gridCol w="829207">
                  <a:extLst>
                    <a:ext uri="{9D8B030D-6E8A-4147-A177-3AD203B41FA5}">
                      <a16:colId xmlns:a16="http://schemas.microsoft.com/office/drawing/2014/main" val="2994624192"/>
                    </a:ext>
                  </a:extLst>
                </a:gridCol>
                <a:gridCol w="721109">
                  <a:extLst>
                    <a:ext uri="{9D8B030D-6E8A-4147-A177-3AD203B41FA5}">
                      <a16:colId xmlns:a16="http://schemas.microsoft.com/office/drawing/2014/main" val="2977379494"/>
                    </a:ext>
                  </a:extLst>
                </a:gridCol>
              </a:tblGrid>
              <a:tr h="702904">
                <a:tc>
                  <a:txBody>
                    <a:bodyPr/>
                    <a:lstStyle/>
                    <a:p>
                      <a:pPr>
                        <a:lnSpc>
                          <a:spcPct val="115000"/>
                        </a:lnSpc>
                        <a:spcAft>
                          <a:spcPts val="800"/>
                        </a:spcAft>
                      </a:pPr>
                      <a:r>
                        <a:rPr lang="en-GB" sz="1200" b="1" kern="100" cap="none" spc="0">
                          <a:solidFill>
                            <a:schemeClr val="tx1"/>
                          </a:solidFill>
                          <a:effectLst/>
                          <a:latin typeface="Arial" panose="020B0604020202020204" pitchFamily="34" charset="0"/>
                          <a:cs typeface="Arial" panose="020B0604020202020204" pitchFamily="34" charset="0"/>
                        </a:rPr>
                        <a:t>Nature of Risk.  </a:t>
                      </a:r>
                    </a:p>
                    <a:p>
                      <a:pPr>
                        <a:lnSpc>
                          <a:spcPct val="115000"/>
                        </a:lnSpc>
                        <a:spcAft>
                          <a:spcPts val="800"/>
                        </a:spcAft>
                      </a:pPr>
                      <a:endParaRPr lang="en-GB" sz="1200" kern="100" cap="none" spc="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47684" marR="34060" marT="0" marB="68121">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a:lnSpc>
                          <a:spcPct val="115000"/>
                        </a:lnSpc>
                        <a:spcAft>
                          <a:spcPts val="800"/>
                        </a:spcAft>
                      </a:pPr>
                      <a:r>
                        <a:rPr lang="en-GB" sz="1200" b="1" kern="100" cap="none" spc="0">
                          <a:solidFill>
                            <a:schemeClr val="tx1"/>
                          </a:solidFill>
                          <a:effectLst/>
                          <a:latin typeface="Arial" panose="020B0604020202020204" pitchFamily="34" charset="0"/>
                          <a:cs typeface="Arial" panose="020B0604020202020204" pitchFamily="34" charset="0"/>
                        </a:rPr>
                        <a:t>Action taken </a:t>
                      </a:r>
                      <a:endParaRPr lang="en-GB" sz="1200" b="1" kern="100" cap="none" spc="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47684" marR="34060" marT="0" marB="68121">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a:lnSpc>
                          <a:spcPct val="115000"/>
                        </a:lnSpc>
                        <a:spcAft>
                          <a:spcPts val="800"/>
                        </a:spcAft>
                      </a:pPr>
                      <a:r>
                        <a:rPr lang="en-GB" sz="900" b="1" kern="100" cap="none" spc="0">
                          <a:solidFill>
                            <a:schemeClr val="tx1"/>
                          </a:solidFill>
                          <a:effectLst/>
                        </a:rPr>
                        <a:t>By Whom</a:t>
                      </a:r>
                      <a:endParaRPr lang="en-GB" sz="900" b="1" kern="100" cap="none" spc="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47684" marR="34060" marT="0" marB="68121">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a:lnSpc>
                          <a:spcPct val="115000"/>
                        </a:lnSpc>
                        <a:spcAft>
                          <a:spcPts val="800"/>
                        </a:spcAft>
                      </a:pPr>
                      <a:r>
                        <a:rPr lang="en-GB" sz="900" b="1" kern="100" cap="none" spc="0">
                          <a:solidFill>
                            <a:schemeClr val="tx1"/>
                          </a:solidFill>
                          <a:effectLst/>
                        </a:rPr>
                        <a:t>Review</a:t>
                      </a:r>
                      <a:endParaRPr lang="en-GB" sz="900" b="1" kern="100" cap="none" spc="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47684" marR="34060" marT="0" marB="68121">
                    <a:lnL w="12700" cmpd="sng">
                      <a:noFill/>
                      <a:prstDash val="solid"/>
                    </a:lnL>
                    <a:lnR w="12700" cmpd="sng">
                      <a:noFill/>
                      <a:prstDash val="solid"/>
                    </a:lnR>
                    <a:lnT w="12700" cap="flat" cmpd="sng" algn="ctr">
                      <a:solidFill>
                        <a:schemeClr val="tx1"/>
                      </a:solidFill>
                      <a:prstDash val="solid"/>
                    </a:lnT>
                    <a:lnB w="12700" cmpd="sng">
                      <a:noFill/>
                      <a:prstDash val="solid"/>
                    </a:lnB>
                    <a:noFill/>
                  </a:tcPr>
                </a:tc>
                <a:extLst>
                  <a:ext uri="{0D108BD9-81ED-4DB2-BD59-A6C34878D82A}">
                    <a16:rowId xmlns:a16="http://schemas.microsoft.com/office/drawing/2014/main" val="3740293353"/>
                  </a:ext>
                </a:extLst>
              </a:tr>
              <a:tr h="1511363">
                <a:tc>
                  <a:txBody>
                    <a:bodyPr/>
                    <a:lstStyle/>
                    <a:p>
                      <a:pPr>
                        <a:lnSpc>
                          <a:spcPct val="115000"/>
                        </a:lnSpc>
                        <a:spcAft>
                          <a:spcPts val="800"/>
                        </a:spcAft>
                      </a:pPr>
                      <a:r>
                        <a:rPr lang="en-GB" sz="1200" kern="100" cap="none" spc="0" dirty="0">
                          <a:solidFill>
                            <a:schemeClr val="tx1"/>
                          </a:solidFill>
                          <a:effectLst/>
                          <a:latin typeface="Arial" panose="020B0604020202020204" pitchFamily="34" charset="0"/>
                          <a:cs typeface="Arial" panose="020B0604020202020204" pitchFamily="34" charset="0"/>
                        </a:rPr>
                        <a:t>When visiting ‘x’ at home he is accusing pastoral visitor of stealing his Wallet which will later turn up.  This is placing staff at risk of false accusation.  </a:t>
                      </a:r>
                      <a:endParaRPr lang="en-GB" sz="1200" kern="100" cap="none" spc="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47684" marR="34060" marT="0" marB="68121">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800"/>
                        </a:spcAft>
                      </a:pPr>
                      <a:r>
                        <a:rPr lang="en-GB" sz="1200" kern="100" cap="none" spc="0" dirty="0">
                          <a:solidFill>
                            <a:schemeClr val="tx1"/>
                          </a:solidFill>
                          <a:effectLst/>
                          <a:latin typeface="Arial" panose="020B0604020202020204" pitchFamily="34" charset="0"/>
                          <a:cs typeface="Arial" panose="020B0604020202020204" pitchFamily="34" charset="0"/>
                        </a:rPr>
                        <a:t>Staff will visit ‘x’ in pairs in order to ensure that the actions of volunteers can be accounted for in twos.  Any concerns will be recorded and communicated back to his daughter.  </a:t>
                      </a:r>
                      <a:endParaRPr lang="en-GB" sz="1200" kern="100" cap="none" spc="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47684" marR="34060" marT="0" marB="68121">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800"/>
                        </a:spcAft>
                      </a:pPr>
                      <a:r>
                        <a:rPr lang="en-GB" sz="1200" kern="100" cap="none" spc="0" dirty="0">
                          <a:solidFill>
                            <a:schemeClr val="tx1"/>
                          </a:solidFill>
                          <a:effectLst/>
                          <a:latin typeface="Arial" panose="020B0604020202020204" pitchFamily="34" charset="0"/>
                          <a:cs typeface="Arial" panose="020B0604020202020204" pitchFamily="34" charset="0"/>
                        </a:rPr>
                        <a:t>Pastoral Visitors. </a:t>
                      </a:r>
                      <a:endParaRPr lang="en-GB" sz="1200" kern="100" cap="none" spc="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47684" marR="34060" marT="0" marB="68121">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800"/>
                        </a:spcAft>
                      </a:pPr>
                      <a:r>
                        <a:rPr lang="en-GB" sz="1200" kern="100" cap="none" spc="0" dirty="0">
                          <a:solidFill>
                            <a:schemeClr val="tx1"/>
                          </a:solidFill>
                          <a:effectLst/>
                          <a:latin typeface="Arial" panose="020B0604020202020204" pitchFamily="34" charset="0"/>
                          <a:cs typeface="Arial" panose="020B0604020202020204" pitchFamily="34" charset="0"/>
                        </a:rPr>
                        <a:t>In 6 months</a:t>
                      </a:r>
                      <a:r>
                        <a:rPr lang="en-GB" sz="900" kern="100" cap="none" spc="0" dirty="0">
                          <a:solidFill>
                            <a:schemeClr val="tx1"/>
                          </a:solidFill>
                          <a:effectLst/>
                        </a:rPr>
                        <a:t>. </a:t>
                      </a:r>
                      <a:endParaRPr lang="en-GB" sz="900" kern="100" cap="none" spc="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47684" marR="34060" marT="0" marB="68121">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943851707"/>
                  </a:ext>
                </a:extLst>
              </a:tr>
            </a:tbl>
          </a:graphicData>
        </a:graphic>
      </p:graphicFrame>
    </p:spTree>
    <p:extLst>
      <p:ext uri="{BB962C8B-B14F-4D97-AF65-F5344CB8AC3E}">
        <p14:creationId xmlns:p14="http://schemas.microsoft.com/office/powerpoint/2010/main" val="34045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6ADC6-DB55-E2AF-D7BA-04970521EAD5}"/>
              </a:ext>
            </a:extLst>
          </p:cNvPr>
          <p:cNvSpPr>
            <a:spLocks noGrp="1"/>
          </p:cNvSpPr>
          <p:nvPr>
            <p:ph type="title"/>
          </p:nvPr>
        </p:nvSpPr>
        <p:spPr/>
        <p:txBody>
          <a:bodyPr/>
          <a:lstStyle/>
          <a:p>
            <a:r>
              <a:rPr lang="en-GB" b="1" dirty="0">
                <a:solidFill>
                  <a:srgbClr val="FF0000"/>
                </a:solidFill>
              </a:rPr>
              <a:t>Recap</a:t>
            </a:r>
          </a:p>
        </p:txBody>
      </p:sp>
      <p:sp>
        <p:nvSpPr>
          <p:cNvPr id="3" name="Content Placeholder 2">
            <a:extLst>
              <a:ext uri="{FF2B5EF4-FFF2-40B4-BE49-F238E27FC236}">
                <a16:creationId xmlns:a16="http://schemas.microsoft.com/office/drawing/2014/main" id="{BA62D3CB-1512-D148-196B-1102063F8F8B}"/>
              </a:ext>
            </a:extLst>
          </p:cNvPr>
          <p:cNvSpPr>
            <a:spLocks noGrp="1"/>
          </p:cNvSpPr>
          <p:nvPr>
            <p:ph idx="1"/>
          </p:nvPr>
        </p:nvSpPr>
        <p:spPr/>
        <p:txBody>
          <a:bodyPr/>
          <a:lstStyle/>
          <a:p>
            <a:r>
              <a:rPr lang="en-GB" dirty="0"/>
              <a:t>Report safeguarding to DSA, PSO or relevant statutory agency in every case regardless of our judgment about a person's capacity. </a:t>
            </a:r>
          </a:p>
          <a:p>
            <a:r>
              <a:rPr lang="en-GB" dirty="0"/>
              <a:t>Remember the 5 principles of capacity. </a:t>
            </a:r>
          </a:p>
          <a:p>
            <a:r>
              <a:rPr lang="en-GB" dirty="0"/>
              <a:t>Always record concerns.  </a:t>
            </a:r>
          </a:p>
          <a:p>
            <a:r>
              <a:rPr lang="en-GB" dirty="0"/>
              <a:t>Make reasonable readjustments where there is only risk of offending others rather than harm. </a:t>
            </a:r>
          </a:p>
          <a:p>
            <a:r>
              <a:rPr lang="en-GB" dirty="0"/>
              <a:t>Risk assess situations.  Have a plan.  </a:t>
            </a:r>
          </a:p>
          <a:p>
            <a:r>
              <a:rPr lang="en-GB" dirty="0"/>
              <a:t>Remember you can only minimise risk – it can never be removed. </a:t>
            </a:r>
          </a:p>
          <a:p>
            <a:r>
              <a:rPr lang="en-GB" dirty="0"/>
              <a:t>If in doubt call the DSO or DSA. </a:t>
            </a:r>
          </a:p>
        </p:txBody>
      </p:sp>
    </p:spTree>
    <p:extLst>
      <p:ext uri="{BB962C8B-B14F-4D97-AF65-F5344CB8AC3E}">
        <p14:creationId xmlns:p14="http://schemas.microsoft.com/office/powerpoint/2010/main" val="2010186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7E5C6-390C-E9E4-901F-DEBDEE355DD1}"/>
              </a:ext>
            </a:extLst>
          </p:cNvPr>
          <p:cNvSpPr>
            <a:spLocks noGrp="1"/>
          </p:cNvSpPr>
          <p:nvPr>
            <p:ph type="title"/>
          </p:nvPr>
        </p:nvSpPr>
        <p:spPr/>
        <p:txBody>
          <a:bodyPr/>
          <a:lstStyle/>
          <a:p>
            <a:r>
              <a:rPr lang="en-GB" b="1" dirty="0">
                <a:solidFill>
                  <a:srgbClr val="FF0000"/>
                </a:solidFill>
              </a:rPr>
              <a:t>Questions  </a:t>
            </a:r>
          </a:p>
        </p:txBody>
      </p:sp>
      <p:sp>
        <p:nvSpPr>
          <p:cNvPr id="3" name="Content Placeholder 2">
            <a:extLst>
              <a:ext uri="{FF2B5EF4-FFF2-40B4-BE49-F238E27FC236}">
                <a16:creationId xmlns:a16="http://schemas.microsoft.com/office/drawing/2014/main" id="{A7389B1F-5398-CF19-AB54-BE67D00F9A96}"/>
              </a:ext>
            </a:extLst>
          </p:cNvPr>
          <p:cNvSpPr>
            <a:spLocks noGrp="1"/>
          </p:cNvSpPr>
          <p:nvPr>
            <p:ph idx="1"/>
          </p:nvPr>
        </p:nvSpPr>
        <p:spPr/>
        <p:txBody>
          <a:bodyPr>
            <a:normAutofit fontScale="92500"/>
          </a:bodyPr>
          <a:lstStyle/>
          <a:p>
            <a:pPr marL="0" indent="0">
              <a:buNone/>
            </a:pPr>
            <a:endParaRPr lang="en-GB" dirty="0"/>
          </a:p>
          <a:p>
            <a:pPr marL="0" indent="0">
              <a:buNone/>
            </a:pPr>
            <a:r>
              <a:rPr lang="en-GB" b="1" u="sng" dirty="0">
                <a:solidFill>
                  <a:schemeClr val="accent1"/>
                </a:solidFill>
              </a:rPr>
              <a:t>Safeguarding Team  </a:t>
            </a:r>
          </a:p>
          <a:p>
            <a:pPr marL="0" indent="0">
              <a:buNone/>
            </a:pPr>
            <a:endParaRPr lang="en-GB" dirty="0"/>
          </a:p>
          <a:p>
            <a:pPr marL="0" indent="0">
              <a:buNone/>
            </a:pPr>
            <a:r>
              <a:rPr lang="en-GB" b="1" dirty="0"/>
              <a:t>Neil Spiring – DSA</a:t>
            </a:r>
            <a:r>
              <a:rPr lang="en-GB" dirty="0"/>
              <a:t>			neil.spiring@lichfield.anglican.org</a:t>
            </a:r>
          </a:p>
          <a:p>
            <a:pPr marL="0" indent="0">
              <a:buNone/>
            </a:pPr>
            <a:r>
              <a:rPr lang="en-GB" b="1" dirty="0"/>
              <a:t>Peter Hurd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a:t>
            </a:r>
            <a:r>
              <a:rPr lang="en-GB" b="1" dirty="0"/>
              <a:t> ADSA	</a:t>
            </a:r>
            <a:r>
              <a:rPr lang="en-GB" dirty="0"/>
              <a:t>		peter.hurd@lichfield.anglican.org</a:t>
            </a:r>
          </a:p>
          <a:p>
            <a:pPr marL="0" indent="0">
              <a:buNone/>
            </a:pPr>
            <a:r>
              <a:rPr lang="en-GB" b="1" dirty="0"/>
              <a:t>Kim </a:t>
            </a:r>
            <a:r>
              <a:rPr lang="en-GB" b="1" dirty="0" err="1"/>
              <a:t>Hodgkins</a:t>
            </a:r>
            <a:r>
              <a:rPr lang="en-GB" b="1" dirty="0"/>
              <a:t> </a:t>
            </a:r>
            <a:r>
              <a:rPr kumimoji="0" lang="en-GB" sz="2800" b="1" i="0" u="none" strike="noStrike" kern="1200" cap="none" spc="0" normalizeH="0" baseline="0" noProof="0" dirty="0">
                <a:ln>
                  <a:noFill/>
                </a:ln>
                <a:solidFill>
                  <a:prstClr val="black"/>
                </a:solidFill>
                <a:effectLst/>
                <a:uLnTx/>
                <a:uFillTx/>
                <a:latin typeface="Aptos" panose="02110004020202020204"/>
                <a:ea typeface="+mn-ea"/>
                <a:cs typeface="+mn-cs"/>
              </a:rPr>
              <a:t>–</a:t>
            </a:r>
            <a:r>
              <a:rPr lang="en-GB" b="1" dirty="0"/>
              <a:t> Assistant</a:t>
            </a:r>
            <a:r>
              <a:rPr lang="en-GB" dirty="0"/>
              <a:t>	kim.hodgkins@lichfield.anglican.org</a:t>
            </a:r>
          </a:p>
          <a:p>
            <a:pPr marL="0" indent="0">
              <a:buNone/>
            </a:pPr>
            <a:r>
              <a:rPr lang="en-GB" b="1" dirty="0"/>
              <a:t>Sarah Fullard – Trainer  </a:t>
            </a:r>
            <a:r>
              <a:rPr lang="en-GB" dirty="0"/>
              <a:t>		</a:t>
            </a:r>
            <a:r>
              <a:rPr lang="en-GB" dirty="0" err="1"/>
              <a:t>sarah.fullard</a:t>
            </a:r>
            <a:r>
              <a:rPr lang="en-GB" dirty="0"/>
              <a:t>@ lichfield.anglican.org</a:t>
            </a:r>
          </a:p>
          <a:p>
            <a:pPr marL="0" indent="0">
              <a:buNone/>
            </a:pPr>
            <a:r>
              <a:rPr lang="en-GB" b="1" dirty="0"/>
              <a:t>DBS Administrator	</a:t>
            </a:r>
            <a:r>
              <a:rPr lang="en-GB" dirty="0"/>
              <a:t>	</a:t>
            </a:r>
            <a:r>
              <a:rPr lang="en-GB" dirty="0" err="1"/>
              <a:t>dbs</a:t>
            </a:r>
            <a:r>
              <a:rPr lang="en-GB" dirty="0"/>
              <a:t>@ lichfield.anglican.org 				</a:t>
            </a:r>
          </a:p>
        </p:txBody>
      </p:sp>
    </p:spTree>
    <p:extLst>
      <p:ext uri="{BB962C8B-B14F-4D97-AF65-F5344CB8AC3E}">
        <p14:creationId xmlns:p14="http://schemas.microsoft.com/office/powerpoint/2010/main" val="4182554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9CACA-0C67-D541-C756-3EBF80434D97}"/>
              </a:ext>
            </a:extLst>
          </p:cNvPr>
          <p:cNvSpPr>
            <a:spLocks noGrp="1"/>
          </p:cNvSpPr>
          <p:nvPr>
            <p:ph type="title"/>
          </p:nvPr>
        </p:nvSpPr>
        <p:spPr/>
        <p:txBody>
          <a:bodyPr/>
          <a:lstStyle/>
          <a:p>
            <a:r>
              <a:rPr lang="en-GB" b="1" dirty="0">
                <a:solidFill>
                  <a:srgbClr val="FF0000"/>
                </a:solidFill>
              </a:rPr>
              <a:t>What is an organic cognitive disorder?  </a:t>
            </a:r>
          </a:p>
        </p:txBody>
      </p:sp>
      <p:sp>
        <p:nvSpPr>
          <p:cNvPr id="3" name="Content Placeholder 2">
            <a:extLst>
              <a:ext uri="{FF2B5EF4-FFF2-40B4-BE49-F238E27FC236}">
                <a16:creationId xmlns:a16="http://schemas.microsoft.com/office/drawing/2014/main" id="{6DBADC8F-31EF-44D4-7A74-9BABD4CB46D0}"/>
              </a:ext>
            </a:extLst>
          </p:cNvPr>
          <p:cNvSpPr>
            <a:spLocks noGrp="1"/>
          </p:cNvSpPr>
          <p:nvPr>
            <p:ph idx="1"/>
          </p:nvPr>
        </p:nvSpPr>
        <p:spPr>
          <a:xfrm>
            <a:off x="838200" y="1825625"/>
            <a:ext cx="10515600" cy="4781652"/>
          </a:xfrm>
        </p:spPr>
        <p:txBody>
          <a:bodyPr>
            <a:normAutofit lnSpcReduction="10000"/>
          </a:bodyPr>
          <a:lstStyle/>
          <a:p>
            <a:r>
              <a:rPr lang="en-GB" dirty="0"/>
              <a:t>A disorder of the mind that organically alters the functioning of the brain.  Cardiovascular dementia, Korsakoff Syndrome and Alzheimer's are common examples.</a:t>
            </a:r>
          </a:p>
          <a:p>
            <a:r>
              <a:rPr lang="en-GB" dirty="0"/>
              <a:t>Such disorders don’t just affect memory, but also decision making and behaviour.</a:t>
            </a:r>
          </a:p>
          <a:p>
            <a:r>
              <a:rPr lang="en-GB" dirty="0"/>
              <a:t>Such disorders deteriorate over time and are not constant.  Meaning risks can vary throughout the day and may not always be consistent.  </a:t>
            </a:r>
          </a:p>
          <a:p>
            <a:r>
              <a:rPr lang="en-GB" dirty="0"/>
              <a:t>Dependent upon time of day or severity of condition, a person may or may not be aware of the impact and its consequences.</a:t>
            </a:r>
          </a:p>
          <a:p>
            <a:r>
              <a:rPr lang="en-GB" dirty="0"/>
              <a:t>Hence we must look at each case individually.    </a:t>
            </a:r>
          </a:p>
        </p:txBody>
      </p:sp>
    </p:spTree>
    <p:extLst>
      <p:ext uri="{BB962C8B-B14F-4D97-AF65-F5344CB8AC3E}">
        <p14:creationId xmlns:p14="http://schemas.microsoft.com/office/powerpoint/2010/main" val="15630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62FF5-309F-42A4-C65A-D0D9D5820999}"/>
              </a:ext>
            </a:extLst>
          </p:cNvPr>
          <p:cNvSpPr>
            <a:spLocks noGrp="1"/>
          </p:cNvSpPr>
          <p:nvPr>
            <p:ph type="title"/>
          </p:nvPr>
        </p:nvSpPr>
        <p:spPr/>
        <p:txBody>
          <a:bodyPr/>
          <a:lstStyle/>
          <a:p>
            <a:r>
              <a:rPr lang="en-GB" b="1" dirty="0">
                <a:solidFill>
                  <a:srgbClr val="FF0000"/>
                </a:solidFill>
              </a:rPr>
              <a:t>Safeguarding	</a:t>
            </a:r>
          </a:p>
        </p:txBody>
      </p:sp>
      <p:sp>
        <p:nvSpPr>
          <p:cNvPr id="3" name="Content Placeholder 2">
            <a:extLst>
              <a:ext uri="{FF2B5EF4-FFF2-40B4-BE49-F238E27FC236}">
                <a16:creationId xmlns:a16="http://schemas.microsoft.com/office/drawing/2014/main" id="{7047978C-978A-2AAF-8A87-FF7EA25F34A3}"/>
              </a:ext>
            </a:extLst>
          </p:cNvPr>
          <p:cNvSpPr>
            <a:spLocks noGrp="1"/>
          </p:cNvSpPr>
          <p:nvPr>
            <p:ph idx="1"/>
          </p:nvPr>
        </p:nvSpPr>
        <p:spPr>
          <a:xfrm>
            <a:off x="838200" y="1825625"/>
            <a:ext cx="10515600" cy="4771820"/>
          </a:xfrm>
        </p:spPr>
        <p:txBody>
          <a:bodyPr/>
          <a:lstStyle/>
          <a:p>
            <a:r>
              <a:rPr lang="en-GB" dirty="0"/>
              <a:t>When a person’s behaviours puts themselves or another person at risk – makes them unsafe - this is a safeguarding issue.  </a:t>
            </a:r>
          </a:p>
          <a:p>
            <a:r>
              <a:rPr lang="en-GB" dirty="0"/>
              <a:t>Safeguarding is an external constant.  A safeguarding issue is a safeguarding issue regardless of the circumstances.  </a:t>
            </a:r>
          </a:p>
          <a:p>
            <a:r>
              <a:rPr lang="en-GB" dirty="0"/>
              <a:t>It must always be reported. </a:t>
            </a:r>
          </a:p>
          <a:p>
            <a:r>
              <a:rPr lang="en-GB" dirty="0"/>
              <a:t>It must always be recorded</a:t>
            </a:r>
          </a:p>
          <a:p>
            <a:r>
              <a:rPr lang="en-GB" dirty="0"/>
              <a:t>Always report, always record, always think about how to make a situation safe – regardless of circumstances.  </a:t>
            </a:r>
          </a:p>
          <a:p>
            <a:r>
              <a:rPr lang="en-GB" dirty="0"/>
              <a:t>DSA/PSO – Police if a criminal act has taken place.  </a:t>
            </a:r>
          </a:p>
        </p:txBody>
      </p:sp>
    </p:spTree>
    <p:extLst>
      <p:ext uri="{BB962C8B-B14F-4D97-AF65-F5344CB8AC3E}">
        <p14:creationId xmlns:p14="http://schemas.microsoft.com/office/powerpoint/2010/main" val="3156193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5C95-2F84-7900-11B1-08BD33109702}"/>
              </a:ext>
            </a:extLst>
          </p:cNvPr>
          <p:cNvSpPr>
            <a:spLocks noGrp="1"/>
          </p:cNvSpPr>
          <p:nvPr>
            <p:ph type="title"/>
          </p:nvPr>
        </p:nvSpPr>
        <p:spPr/>
        <p:txBody>
          <a:bodyPr/>
          <a:lstStyle/>
          <a:p>
            <a:r>
              <a:rPr lang="en-GB" b="1" dirty="0">
                <a:solidFill>
                  <a:srgbClr val="FF0000"/>
                </a:solidFill>
              </a:rPr>
              <a:t>Capacity and ‘no fault’ concept</a:t>
            </a:r>
          </a:p>
        </p:txBody>
      </p:sp>
      <p:sp>
        <p:nvSpPr>
          <p:cNvPr id="3" name="Content Placeholder 2">
            <a:extLst>
              <a:ext uri="{FF2B5EF4-FFF2-40B4-BE49-F238E27FC236}">
                <a16:creationId xmlns:a16="http://schemas.microsoft.com/office/drawing/2014/main" id="{3B072372-883B-A063-6B3B-FC5F4BCC2920}"/>
              </a:ext>
            </a:extLst>
          </p:cNvPr>
          <p:cNvSpPr>
            <a:spLocks noGrp="1"/>
          </p:cNvSpPr>
          <p:nvPr>
            <p:ph idx="1"/>
          </p:nvPr>
        </p:nvSpPr>
        <p:spPr>
          <a:xfrm>
            <a:off x="838200" y="1825625"/>
            <a:ext cx="10515600" cy="4667250"/>
          </a:xfrm>
        </p:spPr>
        <p:txBody>
          <a:bodyPr>
            <a:normAutofit fontScale="85000" lnSpcReduction="20000"/>
          </a:bodyPr>
          <a:lstStyle/>
          <a:p>
            <a:r>
              <a:rPr lang="en-GB" dirty="0"/>
              <a:t>Capacity is defined under law and is the ability of an individual to understand information, process information and weigh up choices, retain information long enough to reach a decision on an action (Mental Capacity Act 2005).</a:t>
            </a:r>
          </a:p>
          <a:p>
            <a:r>
              <a:rPr lang="en-GB" dirty="0"/>
              <a:t>This can fluctuate (over time) and is not absolute.  A person may have capacity in some aspects of life, but not in others.  </a:t>
            </a:r>
          </a:p>
          <a:p>
            <a:r>
              <a:rPr lang="en-GB" dirty="0"/>
              <a:t>It is assessed via a three-part Capacity Act assessment that is </a:t>
            </a:r>
            <a:r>
              <a:rPr lang="en-GB" b="1" dirty="0"/>
              <a:t>undertaken by a professional</a:t>
            </a:r>
            <a:r>
              <a:rPr lang="en-GB" dirty="0"/>
              <a:t>.  We may have a view on someone's capacity but must assume capacity unless otherwise assessed. </a:t>
            </a:r>
          </a:p>
          <a:p>
            <a:r>
              <a:rPr lang="en-GB" dirty="0"/>
              <a:t>This is why we must report safeguarding regardless of our view. It is for a professional to make a determination.  Dependent upon capacity a professional may determine there is ‘no fault’.  But we should not make this assumption without consultation.  </a:t>
            </a:r>
          </a:p>
          <a:p>
            <a:r>
              <a:rPr lang="en-GB" dirty="0"/>
              <a:t>Hence report to DSA/PSO and make notes of incidents.  If a crime occurs always report it to the Police and let them determine if action is appropriate.   </a:t>
            </a:r>
          </a:p>
        </p:txBody>
      </p:sp>
    </p:spTree>
    <p:extLst>
      <p:ext uri="{BB962C8B-B14F-4D97-AF65-F5344CB8AC3E}">
        <p14:creationId xmlns:p14="http://schemas.microsoft.com/office/powerpoint/2010/main" val="400226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64F6-D797-4110-4383-497ECA20B735}"/>
              </a:ext>
            </a:extLst>
          </p:cNvPr>
          <p:cNvSpPr>
            <a:spLocks noGrp="1"/>
          </p:cNvSpPr>
          <p:nvPr>
            <p:ph type="title"/>
          </p:nvPr>
        </p:nvSpPr>
        <p:spPr/>
        <p:txBody>
          <a:bodyPr/>
          <a:lstStyle/>
          <a:p>
            <a:r>
              <a:rPr lang="en-GB" b="1" dirty="0">
                <a:solidFill>
                  <a:srgbClr val="FF0000"/>
                </a:solidFill>
              </a:rPr>
              <a:t>Five Principles of capacity</a:t>
            </a:r>
            <a:br>
              <a:rPr lang="en-GB" b="1" dirty="0">
                <a:solidFill>
                  <a:srgbClr val="FF0000"/>
                </a:solidFill>
              </a:rPr>
            </a:br>
            <a:r>
              <a:rPr lang="en-GB" b="1" dirty="0">
                <a:solidFill>
                  <a:srgbClr val="FF0000"/>
                </a:solidFill>
              </a:rPr>
              <a:t>Rationale for managing the risk  </a:t>
            </a:r>
          </a:p>
        </p:txBody>
      </p:sp>
      <p:sp>
        <p:nvSpPr>
          <p:cNvPr id="3" name="Content Placeholder 2">
            <a:extLst>
              <a:ext uri="{FF2B5EF4-FFF2-40B4-BE49-F238E27FC236}">
                <a16:creationId xmlns:a16="http://schemas.microsoft.com/office/drawing/2014/main" id="{B671D68D-23E8-870B-D8E3-8726A8C14D95}"/>
              </a:ext>
            </a:extLst>
          </p:cNvPr>
          <p:cNvSpPr>
            <a:spLocks noGrp="1"/>
          </p:cNvSpPr>
          <p:nvPr>
            <p:ph idx="1"/>
          </p:nvPr>
        </p:nvSpPr>
        <p:spPr/>
        <p:txBody>
          <a:bodyPr>
            <a:normAutofit fontScale="77500" lnSpcReduction="20000"/>
          </a:bodyPr>
          <a:lstStyle/>
          <a:p>
            <a:r>
              <a:rPr lang="en-GB" dirty="0"/>
              <a:t>A person’s will to act or decide cannot under law be curtailed based upon an unassessed view of capacity.  Though we can look at the circumstances to reduce or manage the risk.</a:t>
            </a:r>
          </a:p>
          <a:p>
            <a:r>
              <a:rPr lang="en-GB" dirty="0"/>
              <a:t>There are five principles under the act to remember in practice (Capacity Act guidance – DOH).   </a:t>
            </a:r>
          </a:p>
          <a:p>
            <a:pPr algn="l">
              <a:buFont typeface="+mj-lt"/>
              <a:buAutoNum type="arabicPeriod"/>
            </a:pPr>
            <a:r>
              <a:rPr lang="en-GB" b="1" i="0" dirty="0">
                <a:solidFill>
                  <a:srgbClr val="111111"/>
                </a:solidFill>
                <a:effectLst/>
                <a:latin typeface="-apple-system"/>
              </a:rPr>
              <a:t>Presumption of capacity</a:t>
            </a:r>
            <a:r>
              <a:rPr lang="en-GB" b="0" i="0" dirty="0">
                <a:solidFill>
                  <a:srgbClr val="111111"/>
                </a:solidFill>
                <a:effectLst/>
                <a:latin typeface="-apple-system"/>
              </a:rPr>
              <a:t>: Always assume the person is able to make the decision until proven otherwise.</a:t>
            </a:r>
          </a:p>
          <a:p>
            <a:pPr algn="l">
              <a:buFont typeface="+mj-lt"/>
              <a:buAutoNum type="arabicPeriod"/>
            </a:pPr>
            <a:r>
              <a:rPr lang="en-GB" b="1" i="0" dirty="0">
                <a:solidFill>
                  <a:srgbClr val="111111"/>
                </a:solidFill>
                <a:effectLst/>
                <a:latin typeface="-apple-system"/>
              </a:rPr>
              <a:t>Support to make a decision</a:t>
            </a:r>
            <a:r>
              <a:rPr lang="en-GB" b="0" i="0" dirty="0">
                <a:solidFill>
                  <a:srgbClr val="111111"/>
                </a:solidFill>
                <a:effectLst/>
                <a:latin typeface="-apple-system"/>
              </a:rPr>
              <a:t>: Provide support to help the person make their own decision/reflect upon them.</a:t>
            </a:r>
          </a:p>
          <a:p>
            <a:pPr algn="l">
              <a:buFont typeface="+mj-lt"/>
              <a:buAutoNum type="arabicPeriod"/>
            </a:pPr>
            <a:r>
              <a:rPr lang="en-GB" b="1" i="0" dirty="0">
                <a:solidFill>
                  <a:srgbClr val="111111"/>
                </a:solidFill>
                <a:effectLst/>
                <a:latin typeface="-apple-system"/>
              </a:rPr>
              <a:t>Ability to make unwise decisions</a:t>
            </a:r>
            <a:r>
              <a:rPr lang="en-GB" b="0" i="0" dirty="0">
                <a:solidFill>
                  <a:srgbClr val="111111"/>
                </a:solidFill>
                <a:effectLst/>
                <a:latin typeface="-apple-system"/>
              </a:rPr>
              <a:t>: Recognize that an unwise decision does not necessarily mean incapacity.</a:t>
            </a:r>
          </a:p>
          <a:p>
            <a:pPr algn="l">
              <a:buFont typeface="+mj-lt"/>
              <a:buAutoNum type="arabicPeriod"/>
            </a:pPr>
            <a:r>
              <a:rPr lang="en-GB" b="1" i="0" dirty="0">
                <a:solidFill>
                  <a:srgbClr val="111111"/>
                </a:solidFill>
                <a:effectLst/>
                <a:latin typeface="-apple-system"/>
              </a:rPr>
              <a:t>Best interests</a:t>
            </a:r>
            <a:r>
              <a:rPr lang="en-GB" b="0" i="0" dirty="0">
                <a:solidFill>
                  <a:srgbClr val="111111"/>
                </a:solidFill>
                <a:effectLst/>
                <a:latin typeface="-apple-system"/>
              </a:rPr>
              <a:t>: All decisions you make as a professional, must be made in the person's best interests.</a:t>
            </a:r>
          </a:p>
          <a:p>
            <a:pPr algn="l">
              <a:buFont typeface="+mj-lt"/>
              <a:buAutoNum type="arabicPeriod"/>
            </a:pPr>
            <a:r>
              <a:rPr lang="en-GB" b="1" i="0" u="sng" dirty="0">
                <a:effectLst/>
                <a:latin typeface="-apple-system"/>
                <a:hlinkClick r:id="rId2">
                  <a:extLst>
                    <a:ext uri="{A12FA001-AC4F-418D-AE19-62706E023703}">
                      <ahyp:hlinkClr xmlns:ahyp="http://schemas.microsoft.com/office/drawing/2018/hyperlinkcolor" val="tx"/>
                    </a:ext>
                  </a:extLst>
                </a:hlinkClick>
              </a:rPr>
              <a:t>Least restrictive: </a:t>
            </a:r>
            <a:r>
              <a:rPr lang="en-GB" i="0" u="sng" dirty="0">
                <a:effectLst/>
                <a:latin typeface="-apple-system"/>
                <a:hlinkClick r:id="rId2">
                  <a:extLst>
                    <a:ext uri="{A12FA001-AC4F-418D-AE19-62706E023703}">
                      <ahyp:hlinkClr xmlns:ahyp="http://schemas.microsoft.com/office/drawing/2018/hyperlinkcolor" val="tx"/>
                    </a:ext>
                  </a:extLst>
                </a:hlinkClick>
              </a:rPr>
              <a:t>Any intervention should be with the least restriction possible</a:t>
            </a:r>
            <a:r>
              <a:rPr lang="en-GB" i="0" u="sng" dirty="0">
                <a:effectLst/>
                <a:latin typeface="-apple-system"/>
              </a:rPr>
              <a:t>.</a:t>
            </a:r>
          </a:p>
          <a:p>
            <a:endParaRPr lang="en-GB" dirty="0"/>
          </a:p>
        </p:txBody>
      </p:sp>
    </p:spTree>
    <p:extLst>
      <p:ext uri="{BB962C8B-B14F-4D97-AF65-F5344CB8AC3E}">
        <p14:creationId xmlns:p14="http://schemas.microsoft.com/office/powerpoint/2010/main" val="123381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F9ED6-E6C8-AE2E-0BC7-5C6FACAF862B}"/>
              </a:ext>
            </a:extLst>
          </p:cNvPr>
          <p:cNvSpPr>
            <a:spLocks noGrp="1"/>
          </p:cNvSpPr>
          <p:nvPr>
            <p:ph type="title"/>
          </p:nvPr>
        </p:nvSpPr>
        <p:spPr/>
        <p:txBody>
          <a:bodyPr/>
          <a:lstStyle/>
          <a:p>
            <a:r>
              <a:rPr lang="en-GB" b="1" dirty="0">
                <a:solidFill>
                  <a:srgbClr val="FF0000"/>
                </a:solidFill>
              </a:rPr>
              <a:t>Proportionate Risk measures </a:t>
            </a:r>
          </a:p>
        </p:txBody>
      </p:sp>
      <p:sp>
        <p:nvSpPr>
          <p:cNvPr id="3" name="Content Placeholder 2">
            <a:extLst>
              <a:ext uri="{FF2B5EF4-FFF2-40B4-BE49-F238E27FC236}">
                <a16:creationId xmlns:a16="http://schemas.microsoft.com/office/drawing/2014/main" id="{160E85B2-3075-07EB-5A51-70C9691C6E91}"/>
              </a:ext>
            </a:extLst>
          </p:cNvPr>
          <p:cNvSpPr>
            <a:spLocks noGrp="1"/>
          </p:cNvSpPr>
          <p:nvPr>
            <p:ph idx="1"/>
          </p:nvPr>
        </p:nvSpPr>
        <p:spPr/>
        <p:txBody>
          <a:bodyPr>
            <a:normAutofit fontScale="77500" lnSpcReduction="20000"/>
          </a:bodyPr>
          <a:lstStyle/>
          <a:p>
            <a:r>
              <a:rPr lang="en-GB" dirty="0"/>
              <a:t>Principle 5 tells us that any measures we take to manage risk must be “least restrictive”.  Hence</a:t>
            </a:r>
          </a:p>
          <a:p>
            <a:r>
              <a:rPr lang="en-GB" dirty="0"/>
              <a:t>We cannot take risk management measures that will cause harm or humiliation to the person creating that risk.  </a:t>
            </a:r>
          </a:p>
          <a:p>
            <a:r>
              <a:rPr lang="en-GB" dirty="0"/>
              <a:t>You cannot deny a person their liberty without a ‘Deprivation of liberty assessment’. (DOLS).  </a:t>
            </a:r>
          </a:p>
          <a:p>
            <a:r>
              <a:rPr lang="en-GB" dirty="0"/>
              <a:t>In other word’s you cannot stop a person leaving an environment by (for example) locking a door.  You can only convince them to stay.  </a:t>
            </a:r>
          </a:p>
          <a:p>
            <a:r>
              <a:rPr lang="en-GB" dirty="0"/>
              <a:t>Where a person’s behaviour is a result of disability or illness, under the Disability Discrimination Act (1995/2010), we should make a reasonable readjustment.  </a:t>
            </a:r>
          </a:p>
          <a:p>
            <a:r>
              <a:rPr lang="en-GB" dirty="0"/>
              <a:t>So if a person's behaviour causes offence rather than a risk to safety, we should be exercising principle of tolerance.  </a:t>
            </a:r>
          </a:p>
          <a:p>
            <a:r>
              <a:rPr lang="en-GB" dirty="0"/>
              <a:t>We act when a person is a risk to self or others.  </a:t>
            </a:r>
          </a:p>
        </p:txBody>
      </p:sp>
    </p:spTree>
    <p:extLst>
      <p:ext uri="{BB962C8B-B14F-4D97-AF65-F5344CB8AC3E}">
        <p14:creationId xmlns:p14="http://schemas.microsoft.com/office/powerpoint/2010/main" val="260102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A852C-042A-7E61-2A6C-7DB3FFBDA870}"/>
              </a:ext>
            </a:extLst>
          </p:cNvPr>
          <p:cNvSpPr>
            <a:spLocks noGrp="1"/>
          </p:cNvSpPr>
          <p:nvPr>
            <p:ph type="title"/>
          </p:nvPr>
        </p:nvSpPr>
        <p:spPr/>
        <p:txBody>
          <a:bodyPr/>
          <a:lstStyle/>
          <a:p>
            <a:r>
              <a:rPr lang="en-GB" b="1" dirty="0">
                <a:solidFill>
                  <a:srgbClr val="FF0000"/>
                </a:solidFill>
              </a:rPr>
              <a:t>Risk Assessment/Risk management  </a:t>
            </a:r>
          </a:p>
        </p:txBody>
      </p:sp>
      <p:sp>
        <p:nvSpPr>
          <p:cNvPr id="3" name="Content Placeholder 2">
            <a:extLst>
              <a:ext uri="{FF2B5EF4-FFF2-40B4-BE49-F238E27FC236}">
                <a16:creationId xmlns:a16="http://schemas.microsoft.com/office/drawing/2014/main" id="{ADD10D99-760D-4EE1-B6C4-E67B832D057A}"/>
              </a:ext>
            </a:extLst>
          </p:cNvPr>
          <p:cNvSpPr>
            <a:spLocks noGrp="1"/>
          </p:cNvSpPr>
          <p:nvPr>
            <p:ph idx="1"/>
          </p:nvPr>
        </p:nvSpPr>
        <p:spPr/>
        <p:txBody>
          <a:bodyPr/>
          <a:lstStyle/>
          <a:p>
            <a:r>
              <a:rPr lang="en-GB" dirty="0"/>
              <a:t>Risk awareness – decisions you make about the way you practice day to day to reduce harm.  For example, locking away something that you think may cause harm.  Doubling up with another worker where you feel wary of a situation. Unplanned.  </a:t>
            </a:r>
          </a:p>
          <a:p>
            <a:r>
              <a:rPr lang="en-GB" dirty="0"/>
              <a:t>Risk assessment - proactive written format outlining how to manage identified known foreseeable risk.  </a:t>
            </a:r>
          </a:p>
          <a:p>
            <a:r>
              <a:rPr lang="en-GB" dirty="0"/>
              <a:t>Remembering what we have learnt – these are least restrictive, allow for reasonable readjustment and respect the principles of Capacity.  </a:t>
            </a:r>
          </a:p>
        </p:txBody>
      </p:sp>
    </p:spTree>
    <p:extLst>
      <p:ext uri="{BB962C8B-B14F-4D97-AF65-F5344CB8AC3E}">
        <p14:creationId xmlns:p14="http://schemas.microsoft.com/office/powerpoint/2010/main" val="233690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0D25E-E93C-4405-D7D6-4AE72B757733}"/>
              </a:ext>
            </a:extLst>
          </p:cNvPr>
          <p:cNvSpPr>
            <a:spLocks noGrp="1"/>
          </p:cNvSpPr>
          <p:nvPr>
            <p:ph type="title"/>
          </p:nvPr>
        </p:nvSpPr>
        <p:spPr/>
        <p:txBody>
          <a:bodyPr/>
          <a:lstStyle/>
          <a:p>
            <a:r>
              <a:rPr lang="en-GB" b="1" dirty="0">
                <a:solidFill>
                  <a:srgbClr val="FF0000"/>
                </a:solidFill>
              </a:rPr>
              <a:t>Types of Risk assessment  </a:t>
            </a:r>
          </a:p>
        </p:txBody>
      </p:sp>
      <p:sp>
        <p:nvSpPr>
          <p:cNvPr id="3" name="Content Placeholder 2">
            <a:extLst>
              <a:ext uri="{FF2B5EF4-FFF2-40B4-BE49-F238E27FC236}">
                <a16:creationId xmlns:a16="http://schemas.microsoft.com/office/drawing/2014/main" id="{FB4BE77F-0982-E9A7-488A-C118419652BB}"/>
              </a:ext>
            </a:extLst>
          </p:cNvPr>
          <p:cNvSpPr>
            <a:spLocks noGrp="1"/>
          </p:cNvSpPr>
          <p:nvPr>
            <p:ph idx="1"/>
          </p:nvPr>
        </p:nvSpPr>
        <p:spPr/>
        <p:txBody>
          <a:bodyPr>
            <a:normAutofit lnSpcReduction="10000"/>
          </a:bodyPr>
          <a:lstStyle/>
          <a:p>
            <a:r>
              <a:rPr lang="en-GB" b="1" dirty="0"/>
              <a:t>Organisational (Normative) Risk assessment.  </a:t>
            </a:r>
            <a:r>
              <a:rPr lang="en-GB" dirty="0"/>
              <a:t>Assessments for buildings, health and safety, regular activities that look at the holistic narrative.  These are usually undertaken on behalf of the PCC by nominated individuals.  </a:t>
            </a:r>
          </a:p>
          <a:p>
            <a:r>
              <a:rPr lang="en-GB" b="1" dirty="0"/>
              <a:t>Individual Risk assessments.  </a:t>
            </a:r>
            <a:r>
              <a:rPr lang="en-GB" dirty="0"/>
              <a:t>These are undertaken in respect of a particular individuals or scenarios where there is a known or likely risk.  This is what we use in safeguarding cases.  These are usually undertaken by a staff group with assistance from a specialist worker (such as the PSO or DSA).  They may also receive input from a Social Worker or a Police officer dependent upon circumstance.  </a:t>
            </a:r>
            <a:endParaRPr lang="en-GB" b="1" dirty="0"/>
          </a:p>
        </p:txBody>
      </p:sp>
    </p:spTree>
    <p:extLst>
      <p:ext uri="{BB962C8B-B14F-4D97-AF65-F5344CB8AC3E}">
        <p14:creationId xmlns:p14="http://schemas.microsoft.com/office/powerpoint/2010/main" val="103421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45E38-0490-0B75-0874-F19394AE8E27}"/>
              </a:ext>
            </a:extLst>
          </p:cNvPr>
          <p:cNvSpPr>
            <a:spLocks noGrp="1"/>
          </p:cNvSpPr>
          <p:nvPr>
            <p:ph type="title"/>
          </p:nvPr>
        </p:nvSpPr>
        <p:spPr/>
        <p:txBody>
          <a:bodyPr/>
          <a:lstStyle/>
          <a:p>
            <a:r>
              <a:rPr lang="en-GB" b="1" dirty="0">
                <a:solidFill>
                  <a:srgbClr val="FF0000"/>
                </a:solidFill>
              </a:rPr>
              <a:t>What is a risk assessment?  </a:t>
            </a:r>
          </a:p>
        </p:txBody>
      </p:sp>
      <p:sp>
        <p:nvSpPr>
          <p:cNvPr id="3" name="Content Placeholder 2">
            <a:extLst>
              <a:ext uri="{FF2B5EF4-FFF2-40B4-BE49-F238E27FC236}">
                <a16:creationId xmlns:a16="http://schemas.microsoft.com/office/drawing/2014/main" id="{C396AB23-28F4-F88C-ED93-65F5B1DB2DEE}"/>
              </a:ext>
            </a:extLst>
          </p:cNvPr>
          <p:cNvSpPr>
            <a:spLocks noGrp="1"/>
          </p:cNvSpPr>
          <p:nvPr>
            <p:ph idx="1"/>
          </p:nvPr>
        </p:nvSpPr>
        <p:spPr/>
        <p:txBody>
          <a:bodyPr/>
          <a:lstStyle/>
          <a:p>
            <a:r>
              <a:rPr lang="en-GB" dirty="0"/>
              <a:t>There is nothing complex in the process or formulation of a risk assessment.  It is simply looking at a situation that is a possible risk and saying ahead of time, what may help to minimise that risk.</a:t>
            </a:r>
          </a:p>
          <a:p>
            <a:r>
              <a:rPr lang="en-GB" dirty="0"/>
              <a:t>They should be written and reviewed (as circumstances change).  </a:t>
            </a:r>
          </a:p>
          <a:p>
            <a:r>
              <a:rPr lang="en-GB" dirty="0"/>
              <a:t>It is important to note that you cannot ever remove risk.  There will always be risk, and every circumstance cannot be envisaged.   We can only seek to minimise risk.   </a:t>
            </a:r>
          </a:p>
        </p:txBody>
      </p:sp>
    </p:spTree>
    <p:extLst>
      <p:ext uri="{BB962C8B-B14F-4D97-AF65-F5344CB8AC3E}">
        <p14:creationId xmlns:p14="http://schemas.microsoft.com/office/powerpoint/2010/main" val="3488508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BD4F35D131224CBE53F2F54FD82084" ma:contentTypeVersion="15" ma:contentTypeDescription="Create a new document." ma:contentTypeScope="" ma:versionID="32c6b49ebef3f2122414fc566df136b7">
  <xsd:schema xmlns:xsd="http://www.w3.org/2001/XMLSchema" xmlns:xs="http://www.w3.org/2001/XMLSchema" xmlns:p="http://schemas.microsoft.com/office/2006/metadata/properties" xmlns:ns2="cd9521c0-2ae4-4c7b-b822-6e3c0c0a80a2" xmlns:ns3="14510e45-9fa2-48be-b1f1-b9c13d0f8e23" targetNamespace="http://schemas.microsoft.com/office/2006/metadata/properties" ma:root="true" ma:fieldsID="9036d33f580f204d90f27910f672b910" ns2:_="" ns3:_="">
    <xsd:import namespace="cd9521c0-2ae4-4c7b-b822-6e3c0c0a80a2"/>
    <xsd:import namespace="14510e45-9fa2-48be-b1f1-b9c13d0f8e2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521c0-2ae4-4c7b-b822-6e3c0c0a80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d3106f2-1f02-4a2a-8e0b-c91973a8c4d6"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510e45-9fa2-48be-b1f1-b9c13d0f8e2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55dce69-d4b3-4a31-b0ef-094633ba8853}" ma:internalName="TaxCatchAll" ma:showField="CatchAllData" ma:web="14510e45-9fa2-48be-b1f1-b9c13d0f8e2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d9521c0-2ae4-4c7b-b822-6e3c0c0a80a2">
      <Terms xmlns="http://schemas.microsoft.com/office/infopath/2007/PartnerControls"/>
    </lcf76f155ced4ddcb4097134ff3c332f>
    <TaxCatchAll xmlns="14510e45-9fa2-48be-b1f1-b9c13d0f8e23" xsi:nil="true"/>
  </documentManagement>
</p:properties>
</file>

<file path=customXml/itemProps1.xml><?xml version="1.0" encoding="utf-8"?>
<ds:datastoreItem xmlns:ds="http://schemas.openxmlformats.org/officeDocument/2006/customXml" ds:itemID="{FC6DFCDB-7B52-4ACF-9F77-5E1B9B510072}"/>
</file>

<file path=customXml/itemProps2.xml><?xml version="1.0" encoding="utf-8"?>
<ds:datastoreItem xmlns:ds="http://schemas.openxmlformats.org/officeDocument/2006/customXml" ds:itemID="{AF02E236-42EF-41FC-9995-A907F5DCE8E6}"/>
</file>

<file path=customXml/itemProps3.xml><?xml version="1.0" encoding="utf-8"?>
<ds:datastoreItem xmlns:ds="http://schemas.openxmlformats.org/officeDocument/2006/customXml" ds:itemID="{D68CBB66-6628-4E0B-83A0-B80CB01DE17D}"/>
</file>

<file path=docProps/app.xml><?xml version="1.0" encoding="utf-8"?>
<Properties xmlns="http://schemas.openxmlformats.org/officeDocument/2006/extended-properties" xmlns:vt="http://schemas.openxmlformats.org/officeDocument/2006/docPropsVTypes">
  <TotalTime>168</TotalTime>
  <Words>1280</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-apple-system</vt:lpstr>
      <vt:lpstr>Aptos</vt:lpstr>
      <vt:lpstr>Aptos Display</vt:lpstr>
      <vt:lpstr>Arial</vt:lpstr>
      <vt:lpstr>Calibri</vt:lpstr>
      <vt:lpstr>Office Theme</vt:lpstr>
      <vt:lpstr>Safeguarding and Dementia  </vt:lpstr>
      <vt:lpstr>What is an organic cognitive disorder?  </vt:lpstr>
      <vt:lpstr>Safeguarding </vt:lpstr>
      <vt:lpstr>Capacity and ‘no fault’ concept</vt:lpstr>
      <vt:lpstr>Five Principles of capacity Rationale for managing the risk  </vt:lpstr>
      <vt:lpstr>Proportionate Risk measures </vt:lpstr>
      <vt:lpstr>Risk Assessment/Risk management  </vt:lpstr>
      <vt:lpstr>Types of Risk assessment  </vt:lpstr>
      <vt:lpstr>What is a risk assessment?  </vt:lpstr>
      <vt:lpstr>Risk Assessment</vt:lpstr>
      <vt:lpstr>Recap</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Neil Spiring</dc:creator>
  <cp:lastModifiedBy>Sarah Thorpe</cp:lastModifiedBy>
  <cp:revision>2</cp:revision>
  <dcterms:created xsi:type="dcterms:W3CDTF">2024-10-02T07:57:14Z</dcterms:created>
  <dcterms:modified xsi:type="dcterms:W3CDTF">2024-10-02T14:45:22Z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0x010100D2BD4F35D131224CBE53F2F54FD82084</vt:lpwstr>
  </property>
</Properties>
</file>