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handoutMasterIdLst>
    <p:handoutMasterId r:id="rId64"/>
  </p:handoutMasterIdLst>
  <p:sldIdLst>
    <p:sldId id="404" r:id="rId2"/>
    <p:sldId id="550" r:id="rId3"/>
    <p:sldId id="538" r:id="rId4"/>
    <p:sldId id="405" r:id="rId5"/>
    <p:sldId id="514" r:id="rId6"/>
    <p:sldId id="551" r:id="rId7"/>
    <p:sldId id="407" r:id="rId8"/>
    <p:sldId id="408" r:id="rId9"/>
    <p:sldId id="509" r:id="rId10"/>
    <p:sldId id="409" r:id="rId11"/>
    <p:sldId id="410" r:id="rId12"/>
    <p:sldId id="552" r:id="rId13"/>
    <p:sldId id="460" r:id="rId14"/>
    <p:sldId id="553" r:id="rId15"/>
    <p:sldId id="412" r:id="rId16"/>
    <p:sldId id="470" r:id="rId17"/>
    <p:sldId id="469" r:id="rId18"/>
    <p:sldId id="439" r:id="rId19"/>
    <p:sldId id="440" r:id="rId20"/>
    <p:sldId id="441" r:id="rId21"/>
    <p:sldId id="443" r:id="rId22"/>
    <p:sldId id="467" r:id="rId23"/>
    <p:sldId id="444" r:id="rId24"/>
    <p:sldId id="471" r:id="rId25"/>
    <p:sldId id="478" r:id="rId26"/>
    <p:sldId id="474" r:id="rId27"/>
    <p:sldId id="515" r:id="rId28"/>
    <p:sldId id="516" r:id="rId29"/>
    <p:sldId id="446" r:id="rId30"/>
    <p:sldId id="472" r:id="rId31"/>
    <p:sldId id="540" r:id="rId32"/>
    <p:sldId id="541" r:id="rId33"/>
    <p:sldId id="545" r:id="rId34"/>
    <p:sldId id="542" r:id="rId35"/>
    <p:sldId id="496" r:id="rId36"/>
    <p:sldId id="499" r:id="rId37"/>
    <p:sldId id="500" r:id="rId38"/>
    <p:sldId id="501" r:id="rId39"/>
    <p:sldId id="502" r:id="rId40"/>
    <p:sldId id="519" r:id="rId41"/>
    <p:sldId id="507" r:id="rId42"/>
    <p:sldId id="554" r:id="rId43"/>
    <p:sldId id="531" r:id="rId44"/>
    <p:sldId id="521" r:id="rId45"/>
    <p:sldId id="522" r:id="rId46"/>
    <p:sldId id="523" r:id="rId47"/>
    <p:sldId id="525" r:id="rId48"/>
    <p:sldId id="526" r:id="rId49"/>
    <p:sldId id="528" r:id="rId50"/>
    <p:sldId id="529" r:id="rId51"/>
    <p:sldId id="555" r:id="rId52"/>
    <p:sldId id="533" r:id="rId53"/>
    <p:sldId id="453" r:id="rId54"/>
    <p:sldId id="454" r:id="rId55"/>
    <p:sldId id="455" r:id="rId56"/>
    <p:sldId id="357" r:id="rId57"/>
    <p:sldId id="379" r:id="rId58"/>
    <p:sldId id="375" r:id="rId59"/>
    <p:sldId id="548" r:id="rId60"/>
    <p:sldId id="363" r:id="rId61"/>
    <p:sldId id="36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 Baldwin" initials="M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6" autoAdjust="0"/>
    <p:restoredTop sz="94434" autoAdjust="0"/>
  </p:normalViewPr>
  <p:slideViewPr>
    <p:cSldViewPr>
      <p:cViewPr>
        <p:scale>
          <a:sx n="72" d="100"/>
          <a:sy n="72" d="100"/>
        </p:scale>
        <p:origin x="-1618" y="-32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notesViewPr>
    <p:cSldViewPr>
      <p:cViewPr>
        <p:scale>
          <a:sx n="100" d="100"/>
          <a:sy n="100" d="100"/>
        </p:scale>
        <p:origin x="1890" y="-24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210B80-C8E8-48BC-98DD-66A47D6F5485}" type="datetimeFigureOut">
              <a:rPr lang="en-GB" smtClean="0"/>
              <a:t>22/05/2019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42C874-1121-422F-8DDE-EA003DDDB713}" type="slidenum">
              <a:rPr lang="en-GB" smtClean="0"/>
              <a:t>‹#›</a:t>
            </a:fld>
            <a:endParaRPr lang="en-GB"/>
          </a:p>
        </p:txBody>
      </p:sp>
    </p:spTree>
    <p:extLst>
      <p:ext uri="{BB962C8B-B14F-4D97-AF65-F5344CB8AC3E}">
        <p14:creationId xmlns:p14="http://schemas.microsoft.com/office/powerpoint/2010/main" val="286095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AAC1D-4BA6-4E9D-9522-756903672E1A}" type="datetimeFigureOut">
              <a:rPr lang="en-US" smtClean="0"/>
              <a:t>5/22/2019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4A6AC-A243-414F-AC5B-E555BF90E856}" type="slidenum">
              <a:rPr lang="en-US" smtClean="0"/>
              <a:t>‹#›</a:t>
            </a:fld>
            <a:endParaRPr lang="en-US" dirty="0"/>
          </a:p>
        </p:txBody>
      </p:sp>
    </p:spTree>
    <p:extLst>
      <p:ext uri="{BB962C8B-B14F-4D97-AF65-F5344CB8AC3E}">
        <p14:creationId xmlns:p14="http://schemas.microsoft.com/office/powerpoint/2010/main" val="176912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F4A6AC-A243-414F-AC5B-E555BF90E856}" type="slidenum">
              <a:rPr lang="en-US" smtClean="0"/>
              <a:t>1</a:t>
            </a:fld>
            <a:endParaRPr lang="en-US" dirty="0"/>
          </a:p>
        </p:txBody>
      </p:sp>
    </p:spTree>
    <p:extLst>
      <p:ext uri="{BB962C8B-B14F-4D97-AF65-F5344CB8AC3E}">
        <p14:creationId xmlns:p14="http://schemas.microsoft.com/office/powerpoint/2010/main" val="6379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the background and the potential scope, Archbishops’ Council decided to do some research both with clergy and the public.</a:t>
            </a:r>
          </a:p>
          <a:p>
            <a:r>
              <a:rPr lang="en-GB" dirty="0" smtClean="0"/>
              <a:t>We interviewed around 300 clergy in the North West and the South East in a series of focus groups, and then did a significant research with families who had had a child under two baptised in the previous four years. All of them were fringe or even non church goers.  A thousand families interviewed, and then some interviewed in depth.</a:t>
            </a:r>
          </a:p>
          <a:p>
            <a:r>
              <a:rPr lang="en-GB" dirty="0" smtClean="0"/>
              <a:t>It is this that shapes what we are sharing.</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10</a:t>
            </a:fld>
            <a:endParaRPr lang="en-US" dirty="0"/>
          </a:p>
        </p:txBody>
      </p:sp>
    </p:spTree>
    <p:extLst>
      <p:ext uri="{BB962C8B-B14F-4D97-AF65-F5344CB8AC3E}">
        <p14:creationId xmlns:p14="http://schemas.microsoft.com/office/powerpoint/2010/main" val="3500338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some of the key worries that emerged from the conversations with clergy. Worries about the service, the words, whether families are taking it seriously and whether they will return. And whilst many clergy love doing baptisms and meeting families, there is sometimes an underlying anxiety about it.</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11</a:t>
            </a:fld>
            <a:endParaRPr lang="en-US" dirty="0"/>
          </a:p>
        </p:txBody>
      </p:sp>
    </p:spTree>
    <p:extLst>
      <p:ext uri="{BB962C8B-B14F-4D97-AF65-F5344CB8AC3E}">
        <p14:creationId xmlns:p14="http://schemas.microsoft.com/office/powerpoint/2010/main" val="303164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all the research developed these six core messages that we are going to unpack during the presentation</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12</a:t>
            </a:fld>
            <a:endParaRPr lang="en-US" dirty="0"/>
          </a:p>
        </p:txBody>
      </p:sp>
    </p:spTree>
    <p:extLst>
      <p:ext uri="{BB962C8B-B14F-4D97-AF65-F5344CB8AC3E}">
        <p14:creationId xmlns:p14="http://schemas.microsoft.com/office/powerpoint/2010/main" val="20927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good news is that the research showed us that for 1 in 5 families baptism is the start of a new relationship with church – though not necessarily the church where baptism happened.  There are many reasons why this happens, but importantly it was about being kept in touch, and invited to come back. </a:t>
            </a:r>
          </a:p>
          <a:p>
            <a:r>
              <a:rPr lang="en-GB" dirty="0" smtClean="0"/>
              <a:t>The resources and the key messages were tried out for a year with 150 parishes. </a:t>
            </a:r>
          </a:p>
          <a:p>
            <a:r>
              <a:rPr lang="en-GB" dirty="0" smtClean="0"/>
              <a:t>And 2/3rds found that they saw an increase in baptism families engaged with churches. And 93% felt that families were understanding it was the start of a journey rather than an end in itself. This represents a real shift in understanding.</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13</a:t>
            </a:fld>
            <a:endParaRPr lang="en-US" dirty="0"/>
          </a:p>
        </p:txBody>
      </p:sp>
    </p:spTree>
    <p:extLst>
      <p:ext uri="{BB962C8B-B14F-4D97-AF65-F5344CB8AC3E}">
        <p14:creationId xmlns:p14="http://schemas.microsoft.com/office/powerpoint/2010/main" val="364395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could be used alone for a general discussion or to introduce</a:t>
            </a:r>
            <a:r>
              <a:rPr lang="en-US" baseline="0" dirty="0" smtClean="0"/>
              <a:t> any of the other sections, or as the start of the whole presentation.  It is the most visionary. </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14</a:t>
            </a:fld>
            <a:endParaRPr lang="en-US"/>
          </a:p>
        </p:txBody>
      </p:sp>
    </p:spTree>
    <p:extLst>
      <p:ext uri="{BB962C8B-B14F-4D97-AF65-F5344CB8AC3E}">
        <p14:creationId xmlns:p14="http://schemas.microsoft.com/office/powerpoint/2010/main" val="314486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first thing we discovered is that to the public this service is a christening. All the research we did, including internet, showed that this word is widely used.</a:t>
            </a:r>
          </a:p>
          <a:p>
            <a:r>
              <a:rPr lang="en-GB" dirty="0" smtClean="0"/>
              <a:t>The display is made up of items from the High Street – all with the word christening. The cake, the gown, the party, the gifts, the cards – all say christening. It is not a wrong or bad word, just the word they know.</a:t>
            </a:r>
            <a:endParaRPr lang="en-GB" dirty="0"/>
          </a:p>
          <a:p>
            <a:r>
              <a:rPr lang="en-GB" dirty="0"/>
              <a:t>However it is baptism: baptism is what happens in the </a:t>
            </a:r>
            <a:r>
              <a:rPr lang="en-GB" dirty="0" smtClean="0"/>
              <a:t>service and it is the word that we will use on the day. So the first step on the journey people make is to say something like during the christening your baby will be baptised.  It is helping bridge from the language people speak to the language of the church, in the same way as when St. Paul spoke to the Athenians about the unknown God.</a:t>
            </a:r>
          </a:p>
          <a:p>
            <a:r>
              <a:rPr lang="en-GB" dirty="0" smtClean="0"/>
              <a:t>All the public facing resources we have produced use the word ‘christening’</a:t>
            </a:r>
          </a:p>
        </p:txBody>
      </p:sp>
      <p:sp>
        <p:nvSpPr>
          <p:cNvPr id="4" name="Slide Number Placeholder 3"/>
          <p:cNvSpPr>
            <a:spLocks noGrp="1"/>
          </p:cNvSpPr>
          <p:nvPr>
            <p:ph type="sldNum" sz="quarter" idx="10"/>
          </p:nvPr>
        </p:nvSpPr>
        <p:spPr/>
        <p:txBody>
          <a:bodyPr/>
          <a:lstStyle/>
          <a:p>
            <a:fld id="{3D8F535D-1003-4604-9F06-99A553C3021C}" type="slidenum">
              <a:rPr lang="en-GB" smtClean="0"/>
              <a:pPr/>
              <a:t>15</a:t>
            </a:fld>
            <a:endParaRPr lang="en-GB" dirty="0"/>
          </a:p>
        </p:txBody>
      </p:sp>
    </p:spTree>
    <p:extLst>
      <p:ext uri="{BB962C8B-B14F-4D97-AF65-F5344CB8AC3E}">
        <p14:creationId xmlns:p14="http://schemas.microsoft.com/office/powerpoint/2010/main" val="340449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 images, language and identity that we have developed was informed by the research and also by the metaphor for the Christian life as a journey.  This identity has been really well-appreciated by clergy and by families, and has provided a real key to explaining and exploring the fuller meaning of what happens at a christening.</a:t>
            </a:r>
          </a:p>
        </p:txBody>
      </p:sp>
      <p:sp>
        <p:nvSpPr>
          <p:cNvPr id="4" name="Slide Number Placeholder 3"/>
          <p:cNvSpPr>
            <a:spLocks noGrp="1"/>
          </p:cNvSpPr>
          <p:nvPr>
            <p:ph type="sldNum" sz="quarter" idx="5"/>
          </p:nvPr>
        </p:nvSpPr>
        <p:spPr/>
        <p:txBody>
          <a:bodyPr/>
          <a:lstStyle/>
          <a:p>
            <a:pPr>
              <a:defRPr/>
            </a:pPr>
            <a:fld id="{FD212287-4290-4BAB-AA0C-3C3138A765D4}" type="slidenum">
              <a:rPr lang="en-US" smtClean="0"/>
              <a:pPr>
                <a:defRPr/>
              </a:pPr>
              <a:t>16</a:t>
            </a:fld>
            <a:endParaRPr lang="en-US" dirty="0"/>
          </a:p>
        </p:txBody>
      </p:sp>
    </p:spTree>
    <p:extLst>
      <p:ext uri="{BB962C8B-B14F-4D97-AF65-F5344CB8AC3E}">
        <p14:creationId xmlns:p14="http://schemas.microsoft.com/office/powerpoint/2010/main" val="236168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Increasingly, parents don’t know what to expect or where to go for information. So this simple leaflet is designed to leave at places where expectant mums, and those with young families pick up information. It simply points to the vicar and suggests finding out if a christening could be for them.  It is available to buy on the Church Print Hub. </a:t>
            </a:r>
          </a:p>
        </p:txBody>
      </p:sp>
      <p:sp>
        <p:nvSpPr>
          <p:cNvPr id="4" name="Slide Number Placeholder 3"/>
          <p:cNvSpPr>
            <a:spLocks noGrp="1"/>
          </p:cNvSpPr>
          <p:nvPr>
            <p:ph type="sldNum" sz="quarter" idx="5"/>
          </p:nvPr>
        </p:nvSpPr>
        <p:spPr/>
        <p:txBody>
          <a:bodyPr/>
          <a:lstStyle/>
          <a:p>
            <a:pPr>
              <a:defRPr/>
            </a:pPr>
            <a:fld id="{D289DC60-5455-4AC1-9352-301461D00397}" type="slidenum">
              <a:rPr lang="en-US" smtClean="0"/>
              <a:pPr>
                <a:defRPr/>
              </a:pPr>
              <a:t>17</a:t>
            </a:fld>
            <a:endParaRPr lang="en-US" dirty="0"/>
          </a:p>
        </p:txBody>
      </p:sp>
    </p:spTree>
    <p:extLst>
      <p:ext uri="{BB962C8B-B14F-4D97-AF65-F5344CB8AC3E}">
        <p14:creationId xmlns:p14="http://schemas.microsoft.com/office/powerpoint/2010/main" val="52756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There are many reasons why parents bring</a:t>
            </a:r>
            <a:r>
              <a:rPr lang="en-GB" baseline="0" dirty="0" smtClean="0"/>
              <a:t> a child for baptism, and the research discovered that most of them are serious in intent and give us a good basis for exploring further.  </a:t>
            </a:r>
            <a:endParaRPr lang="en-GB" dirty="0" smtClean="0"/>
          </a:p>
        </p:txBody>
      </p:sp>
      <p:sp>
        <p:nvSpPr>
          <p:cNvPr id="4" name="Slide Number Placeholder 3"/>
          <p:cNvSpPr>
            <a:spLocks noGrp="1"/>
          </p:cNvSpPr>
          <p:nvPr>
            <p:ph type="sldNum" sz="quarter" idx="5"/>
          </p:nvPr>
        </p:nvSpPr>
        <p:spPr/>
        <p:txBody>
          <a:bodyPr/>
          <a:lstStyle/>
          <a:p>
            <a:pPr>
              <a:defRPr/>
            </a:pPr>
            <a:fld id="{0C4B7E31-6244-4D6B-810F-899083641D2F}" type="slidenum">
              <a:rPr lang="en-GB" smtClean="0"/>
              <a:pPr>
                <a:defRPr/>
              </a:pPr>
              <a:t>18</a:t>
            </a:fld>
            <a:endParaRPr lang="en-GB" dirty="0"/>
          </a:p>
        </p:txBody>
      </p:sp>
    </p:spTree>
    <p:extLst>
      <p:ext uri="{BB962C8B-B14F-4D97-AF65-F5344CB8AC3E}">
        <p14:creationId xmlns:p14="http://schemas.microsoft.com/office/powerpoint/2010/main" val="155723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Faith journeys can be long, and many parents have already had positive experiences of faith in their own lives. It may be the memory of a church school, a Sunday school, choir, youth group or even uniformed </a:t>
            </a:r>
            <a:r>
              <a:rPr lang="en-US" dirty="0" err="1" smtClean="0"/>
              <a:t>organisations</a:t>
            </a:r>
            <a:r>
              <a:rPr lang="en-US" dirty="0" smtClean="0"/>
              <a:t>. Something in their past touched them and they want to reconnect. For example, one man talked about the impact going to the cathedral service as a scout, and how he wanted his child to have the same experiences.  </a:t>
            </a:r>
          </a:p>
          <a:p>
            <a:r>
              <a:rPr lang="en-US" dirty="0" smtClean="0"/>
              <a:t>Many parents see baptism as the foundation for a faith journey, and without making some kind of start, spiritual life may never begin or come to life. </a:t>
            </a:r>
          </a:p>
          <a:p>
            <a:r>
              <a:rPr lang="en-US" dirty="0" smtClean="0"/>
              <a:t>And the christening will open doors later – parents know that a child may not choose to have an active faith but they feel they have opened the possibility. </a:t>
            </a:r>
          </a:p>
          <a:p>
            <a:r>
              <a:rPr lang="en-US" dirty="0" smtClean="0"/>
              <a:t>For some there was  also a sense of bringing the child into God’s presence, almost echoing the Christ Child in the temple.  However, faith journeys may not be church journeys.. Especially when children are young. But just because we don’t see them in church doesn’t mean that spiritual life is not happening. </a:t>
            </a:r>
          </a:p>
        </p:txBody>
      </p:sp>
      <p:sp>
        <p:nvSpPr>
          <p:cNvPr id="4" name="Slide Number Placeholder 3"/>
          <p:cNvSpPr>
            <a:spLocks noGrp="1"/>
          </p:cNvSpPr>
          <p:nvPr>
            <p:ph type="sldNum" sz="quarter" idx="5"/>
          </p:nvPr>
        </p:nvSpPr>
        <p:spPr/>
        <p:txBody>
          <a:bodyPr/>
          <a:lstStyle/>
          <a:p>
            <a:pPr>
              <a:defRPr/>
            </a:pPr>
            <a:fld id="{2DB8AADC-63AB-4CF2-A6BE-103CFB51961F}" type="slidenum">
              <a:rPr lang="en-GB" smtClean="0"/>
              <a:pPr>
                <a:defRPr/>
              </a:pPr>
              <a:t>19</a:t>
            </a:fld>
            <a:endParaRPr lang="en-GB" dirty="0"/>
          </a:p>
        </p:txBody>
      </p:sp>
    </p:spTree>
    <p:extLst>
      <p:ext uri="{BB962C8B-B14F-4D97-AF65-F5344CB8AC3E}">
        <p14:creationId xmlns:p14="http://schemas.microsoft.com/office/powerpoint/2010/main" val="203804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could be used alone for a general discussion or to introduce</a:t>
            </a:r>
            <a:r>
              <a:rPr lang="en-US" baseline="0" dirty="0" smtClean="0"/>
              <a:t> any of the other sections, or as the start of the whole presentation.  It is the most visionary. </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2</a:t>
            </a:fld>
            <a:endParaRPr lang="en-US"/>
          </a:p>
        </p:txBody>
      </p:sp>
    </p:spTree>
    <p:extLst>
      <p:ext uri="{BB962C8B-B14F-4D97-AF65-F5344CB8AC3E}">
        <p14:creationId xmlns:p14="http://schemas.microsoft.com/office/powerpoint/2010/main" val="163179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All the quotes on this page are, coincidentally, from dads talking.  Having a baby, becoming responsible for a child is a life-changing moment, and it heightens awareness of both the vulnerability of the child and the task of ensuring they grow up well.  As part of a TV programme about the Prince’s Trust [ITV 5/1/16 When Ant and Dec met the Prince], Prince William talked about how he felt when he became a father, and he echoed these thoughts, talking of anxiety about the world and the future. </a:t>
            </a:r>
          </a:p>
          <a:p>
            <a:pPr eaLnBrk="1" hangingPunct="1">
              <a:spcBef>
                <a:spcPct val="0"/>
              </a:spcBef>
            </a:pPr>
            <a:r>
              <a:rPr lang="en-GB" dirty="0" smtClean="0"/>
              <a:t>During research for this work, the team visited the National Baby Show at the NEC to see if the </a:t>
            </a:r>
            <a:r>
              <a:rPr lang="en-GB" dirty="0" err="1" smtClean="0"/>
              <a:t>CofE</a:t>
            </a:r>
            <a:r>
              <a:rPr lang="en-GB" dirty="0" smtClean="0"/>
              <a:t> might exhibit [we did in October 2015]. Amidst all the baby </a:t>
            </a:r>
            <a:r>
              <a:rPr lang="en-GB" dirty="0" err="1" smtClean="0"/>
              <a:t>paraphanalia</a:t>
            </a:r>
            <a:r>
              <a:rPr lang="en-GB" dirty="0" smtClean="0"/>
              <a:t> one stand stood </a:t>
            </a:r>
            <a:r>
              <a:rPr lang="en-GB" dirty="0" err="1" smtClean="0"/>
              <a:t>out:RSPB</a:t>
            </a:r>
            <a:r>
              <a:rPr lang="en-GB" dirty="0" smtClean="0"/>
              <a:t>. A conversation with the stall staff revealed that they too know that when a child arrives families worry whether the world will still be there for their child in the future. The second thing is that parents want to give their child the best childhood experience that they can..</a:t>
            </a:r>
          </a:p>
          <a:p>
            <a:pPr eaLnBrk="1" hangingPunct="1">
              <a:spcBef>
                <a:spcPct val="0"/>
              </a:spcBef>
            </a:pPr>
            <a:r>
              <a:rPr lang="en-GB" dirty="0" smtClean="0"/>
              <a:t>This is the same set of motives that underpin the decision to have a child baptised. Its something about setting a child off on the right path, giving them a sense of protection with God’s blessing.</a:t>
            </a:r>
          </a:p>
          <a:p>
            <a:pPr eaLnBrk="1" hangingPunct="1">
              <a:spcBef>
                <a:spcPct val="0"/>
              </a:spcBef>
            </a:pPr>
            <a:r>
              <a:rPr lang="en-GB" dirty="0" smtClean="0"/>
              <a:t>A good start on the right path may mean parents use a lot more language about ethics and values, something that can help bridge to talk about faith and believe.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59E8014B-EB9A-4FEC-A5EF-3FE82F311744}" type="slidenum">
              <a:rPr lang="en-GB" smtClean="0">
                <a:latin typeface="Calibri" pitchFamily="34" charset="0"/>
              </a:rPr>
              <a:pPr eaLnBrk="1" fontAlgn="base" hangingPunct="1">
                <a:spcBef>
                  <a:spcPct val="0"/>
                </a:spcBef>
                <a:spcAft>
                  <a:spcPct val="0"/>
                </a:spcAft>
              </a:pPr>
              <a:t>20</a:t>
            </a:fld>
            <a:endParaRPr lang="en-GB" dirty="0" smtClean="0">
              <a:latin typeface="Calibri" pitchFamily="34" charset="0"/>
            </a:endParaRPr>
          </a:p>
        </p:txBody>
      </p:sp>
    </p:spTree>
    <p:extLst>
      <p:ext uri="{BB962C8B-B14F-4D97-AF65-F5344CB8AC3E}">
        <p14:creationId xmlns:p14="http://schemas.microsoft.com/office/powerpoint/2010/main" val="353682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third set of reasons for having a baptism might be grouped around people. </a:t>
            </a:r>
          </a:p>
          <a:p>
            <a:r>
              <a:rPr lang="en-GB" dirty="0" smtClean="0"/>
              <a:t>A child is part of a network of family and friends and bringing them together to celebrate is important. Although a christening is not seen as a substitute for a wedding, it is very  much a celebration of family life, and for some may be the first opportunity to gather people together.</a:t>
            </a:r>
          </a:p>
          <a:p>
            <a:r>
              <a:rPr lang="en-GB" dirty="0" smtClean="0"/>
              <a:t>The celebration and party are an integral part of the day, just as a wedding reception is part of a wedding day.</a:t>
            </a:r>
          </a:p>
          <a:p>
            <a:r>
              <a:rPr lang="en-GB" dirty="0" smtClean="0"/>
              <a:t>Many young families find affordable housing away from their own roots, and some newer housing estates have few community facilities, so that loneliness and isolation can be a problem for young mothers in particular. Church offers community – a lifelong community and a world-wide community to belong to, so embracing both the wider family and including them within the church community can be helpful.</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21</a:t>
            </a:fld>
            <a:endParaRPr lang="en-US" dirty="0"/>
          </a:p>
        </p:txBody>
      </p:sp>
    </p:spTree>
    <p:extLst>
      <p:ext uri="{BB962C8B-B14F-4D97-AF65-F5344CB8AC3E}">
        <p14:creationId xmlns:p14="http://schemas.microsoft.com/office/powerpoint/2010/main" val="239773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may be that there are two types of community.</a:t>
            </a:r>
          </a:p>
          <a:p>
            <a:r>
              <a:rPr lang="en-GB" dirty="0" smtClean="0"/>
              <a:t>Horizontal community is the communities we belong to every day – work colleagues, family, mates down the sports club and so on.</a:t>
            </a:r>
          </a:p>
          <a:p>
            <a:r>
              <a:rPr lang="en-GB" dirty="0" smtClean="0"/>
              <a:t>But there is another kind of community that is also important: community that goes back in time, which SM describes as vertical community. It’s about family history and generational stories – think of the growth in websites like Ancestry.com and the interest in genealogy through Who do you think you are? </a:t>
            </a:r>
          </a:p>
          <a:p>
            <a:r>
              <a:rPr lang="en-GB" dirty="0" smtClean="0"/>
              <a:t>Parents may ask to have their child baptised in a church away from where they live – perhaps because parents were married there, or grandparents are buried there, and it holds their story.  Also note that whilst there is less cultural pressure to have a child baptised in some families it is still very much part of family tradition and experience.</a:t>
            </a:r>
            <a:endParaRPr lang="en-GB" dirty="0"/>
          </a:p>
          <a:p>
            <a:r>
              <a:rPr lang="en-GB" dirty="0" smtClean="0"/>
              <a:t>The quote illustrates how important those links are for people and how being able to make links is a positive experience.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22</a:t>
            </a:fld>
            <a:endParaRPr lang="en-US" dirty="0"/>
          </a:p>
        </p:txBody>
      </p:sp>
    </p:spTree>
    <p:extLst>
      <p:ext uri="{BB962C8B-B14F-4D97-AF65-F5344CB8AC3E}">
        <p14:creationId xmlns:p14="http://schemas.microsoft.com/office/powerpoint/2010/main" val="2912514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There is one group of people who really, really matter: godparents.</a:t>
            </a:r>
          </a:p>
          <a:p>
            <a:r>
              <a:rPr lang="en-GB" dirty="0" smtClean="0"/>
              <a:t>91% of research respondents claim choosing godparents influenced their decision, the strongest reason by a small margin [good start and blessing also high in the mid </a:t>
            </a:r>
            <a:r>
              <a:rPr lang="en-GB" dirty="0" err="1" smtClean="0"/>
              <a:t>eightys</a:t>
            </a:r>
            <a:r>
              <a:rPr lang="en-GB" dirty="0" smtClean="0"/>
              <a:t>]</a:t>
            </a:r>
          </a:p>
          <a:p>
            <a:r>
              <a:rPr lang="en-GB" dirty="0" smtClean="0"/>
              <a:t>The main reason for wanting godparents is so that they will give guidance to the child, often particularly in teenage years. In choosing them parents are often honouring long friendships and looking forward to a relationship that will be part of their lives for the next 25, 30, 40 years.– 61% of respondents were either godparents themselves or close to their own godparent, so its an important role in this age group.</a:t>
            </a:r>
          </a:p>
          <a:p>
            <a:r>
              <a:rPr lang="en-GB" dirty="0" smtClean="0"/>
              <a:t>So one of the biggest changes in practice to come out of this research is the way we recognise godparents both beforehand and in the service itself. In the service this can be about mentioning them by name, thanking them, and applauding – all things that show they are significant.  </a:t>
            </a:r>
          </a:p>
        </p:txBody>
      </p:sp>
      <p:sp>
        <p:nvSpPr>
          <p:cNvPr id="4" name="Slide Number Placeholder 3"/>
          <p:cNvSpPr>
            <a:spLocks noGrp="1"/>
          </p:cNvSpPr>
          <p:nvPr>
            <p:ph type="sldNum" sz="quarter" idx="5"/>
          </p:nvPr>
        </p:nvSpPr>
        <p:spPr/>
        <p:txBody>
          <a:bodyPr/>
          <a:lstStyle/>
          <a:p>
            <a:pPr>
              <a:defRPr/>
            </a:pPr>
            <a:fld id="{9DD7D9F2-CD62-4A0E-A9DA-2F24B6DB4D93}" type="slidenum">
              <a:rPr lang="en-GB" smtClean="0"/>
              <a:pPr>
                <a:defRPr/>
              </a:pPr>
              <a:t>23</a:t>
            </a:fld>
            <a:endParaRPr lang="en-GB" dirty="0"/>
          </a:p>
        </p:txBody>
      </p:sp>
    </p:spTree>
    <p:extLst>
      <p:ext uri="{BB962C8B-B14F-4D97-AF65-F5344CB8AC3E}">
        <p14:creationId xmlns:p14="http://schemas.microsoft.com/office/powerpoint/2010/main" val="1667624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Perhaps the most popular of all the print resources is the godparent card, which was developed to emphasise the importance of the link between parents, godparents and church. It is not a substitute for the certificate.</a:t>
            </a:r>
          </a:p>
          <a:p>
            <a:r>
              <a:rPr lang="en-GB" dirty="0" smtClean="0"/>
              <a:t>Stress the</a:t>
            </a:r>
            <a:r>
              <a:rPr lang="en-GB" baseline="0" dirty="0" smtClean="0"/>
              <a:t> mechanics – the</a:t>
            </a:r>
            <a:r>
              <a:rPr lang="en-GB" dirty="0" smtClean="0"/>
              <a:t> church</a:t>
            </a:r>
            <a:r>
              <a:rPr lang="en-GB" baseline="0" dirty="0" smtClean="0"/>
              <a:t> gives it to the parents to give to the godparents, perhaps at the prep or at a meeting. </a:t>
            </a:r>
          </a:p>
          <a:p>
            <a:r>
              <a:rPr lang="en-GB" dirty="0" smtClean="0"/>
              <a:t>It includes a fridge magnet, which acts as a prompt to pray in a very simple way, a visual reminder for years of a role that has been undertaken.</a:t>
            </a:r>
          </a:p>
          <a:p>
            <a:r>
              <a:rPr lang="en-GB" baseline="0" dirty="0" smtClean="0"/>
              <a:t>There</a:t>
            </a:r>
            <a:r>
              <a:rPr lang="en-GB" dirty="0" smtClean="0"/>
              <a:t> is also a special section for godparents on the website. </a:t>
            </a:r>
          </a:p>
          <a:p>
            <a:r>
              <a:rPr lang="en-GB" baseline="0" dirty="0" smtClean="0"/>
              <a:t>Even</a:t>
            </a:r>
            <a:r>
              <a:rPr lang="en-GB" dirty="0" smtClean="0"/>
              <a:t> if godparents live far away, it should be possible to make some kind of contact with them before the service, and give them some information.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24</a:t>
            </a:fld>
            <a:endParaRPr lang="en-US" dirty="0"/>
          </a:p>
        </p:txBody>
      </p:sp>
    </p:spTree>
    <p:extLst>
      <p:ext uri="{BB962C8B-B14F-4D97-AF65-F5344CB8AC3E}">
        <p14:creationId xmlns:p14="http://schemas.microsoft.com/office/powerpoint/2010/main" val="285111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 thought about the serious</a:t>
            </a:r>
            <a:r>
              <a:rPr lang="en-GB" baseline="0" dirty="0" smtClean="0"/>
              <a:t> reasons that parents have for having a child baptised, move on to talk about how we help them prepare for the day. This slide shows the range of things parents might do to get information before hand, which includes the importance of talking to their own peer group and using social media. 8 out of 10 have a chat with the vicar, and shortly will be more about what that means to families.</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25</a:t>
            </a:fld>
            <a:endParaRPr lang="en-US" dirty="0"/>
          </a:p>
        </p:txBody>
      </p:sp>
    </p:spTree>
    <p:extLst>
      <p:ext uri="{BB962C8B-B14F-4D97-AF65-F5344CB8AC3E}">
        <p14:creationId xmlns:p14="http://schemas.microsoft.com/office/powerpoint/2010/main" val="771685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 print resources include a simple leaflet to give to parents once we have met them. It can be customized</a:t>
            </a:r>
            <a:r>
              <a:rPr lang="en-GB" baseline="0" dirty="0" smtClean="0"/>
              <a:t> with the church details at no extra cost and bought on the print hub. </a:t>
            </a:r>
          </a:p>
          <a:p>
            <a:r>
              <a:rPr lang="en-GB" baseline="0" dirty="0" smtClean="0"/>
              <a:t>It has simple information about what will happen, with some key phrases. It means they can keep it to hand to refer to between the booking and the service itself.  </a:t>
            </a:r>
            <a:endParaRPr lang="en-GB" dirty="0" smtClean="0"/>
          </a:p>
        </p:txBody>
      </p:sp>
      <p:sp>
        <p:nvSpPr>
          <p:cNvPr id="4" name="Slide Number Placeholder 3"/>
          <p:cNvSpPr>
            <a:spLocks noGrp="1"/>
          </p:cNvSpPr>
          <p:nvPr>
            <p:ph type="sldNum" sz="quarter" idx="5"/>
          </p:nvPr>
        </p:nvSpPr>
        <p:spPr/>
        <p:txBody>
          <a:bodyPr/>
          <a:lstStyle/>
          <a:p>
            <a:pPr>
              <a:defRPr/>
            </a:pPr>
            <a:fld id="{E66D2914-2D64-4119-AC93-2F9070B449C7}" type="slidenum">
              <a:rPr lang="en-US" smtClean="0"/>
              <a:pPr>
                <a:defRPr/>
              </a:pPr>
              <a:t>26</a:t>
            </a:fld>
            <a:endParaRPr lang="en-US" dirty="0"/>
          </a:p>
        </p:txBody>
      </p:sp>
    </p:spTree>
    <p:extLst>
      <p:ext uri="{BB962C8B-B14F-4D97-AF65-F5344CB8AC3E}">
        <p14:creationId xmlns:p14="http://schemas.microsoft.com/office/powerpoint/2010/main" val="548815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really important tool that is there for parents, godparents and guests is the church of England christenings website.</a:t>
            </a:r>
            <a:r>
              <a:rPr lang="en-GB" baseline="0" dirty="0" smtClean="0"/>
              <a:t>  Parents will be searching before they meet you and as the months go by before the day, and the website gives them lots of useful information.  Encourage people to become familiar with it so they can confidently recommend it, especially as it has lots of ideas going into the future.  A small business-card size card with just the web address on is available on the hub, ideal to give to godparents, grandparents and so on – NB a pack of these are free with the first order placed!</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27</a:t>
            </a:fld>
            <a:endParaRPr lang="en-US" dirty="0"/>
          </a:p>
        </p:txBody>
      </p:sp>
    </p:spTree>
    <p:extLst>
      <p:ext uri="{BB962C8B-B14F-4D97-AF65-F5344CB8AC3E}">
        <p14:creationId xmlns:p14="http://schemas.microsoft.com/office/powerpoint/2010/main" val="1356878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that the website include a walk through</a:t>
            </a:r>
            <a:r>
              <a:rPr lang="en-GB" baseline="0" dirty="0" smtClean="0"/>
              <a:t> of the service so people can become familiar with what happens</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28</a:t>
            </a:fld>
            <a:endParaRPr lang="en-US" dirty="0"/>
          </a:p>
        </p:txBody>
      </p:sp>
    </p:spTree>
    <p:extLst>
      <p:ext uri="{BB962C8B-B14F-4D97-AF65-F5344CB8AC3E}">
        <p14:creationId xmlns:p14="http://schemas.microsoft.com/office/powerpoint/2010/main" val="4129452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One of the things</a:t>
            </a:r>
            <a:r>
              <a:rPr lang="en-GB" baseline="0" dirty="0" smtClean="0"/>
              <a:t> that most churches worry about is whether parents are well-prepared for the day, so this was an area we explored in the research.  The response was very positive – 2/3</a:t>
            </a:r>
            <a:r>
              <a:rPr lang="en-GB" baseline="30000" dirty="0" smtClean="0"/>
              <a:t>rd</a:t>
            </a:r>
            <a:r>
              <a:rPr lang="en-GB" baseline="0" dirty="0" smtClean="0"/>
              <a:t> agreeing strongly that they were well prepared and understood. But it may be that what they are thinking about is being well prepared for the day. Most adults are really anxious about the mechanics of the day, and want to be reassured about where to stand, what to do, what will happen.  And we do that well.  But what is less clear is whether we are preparing them for life… One of our respondents said: </a:t>
            </a:r>
            <a:r>
              <a:rPr lang="en-GB" i="1" dirty="0" smtClean="0"/>
              <a:t>I can’t say that we really discussed the religious significance of the baptism” and others commented that they didn’t get the same</a:t>
            </a:r>
            <a:r>
              <a:rPr lang="en-GB" i="1" baseline="0" dirty="0" smtClean="0"/>
              <a:t> support as you do with getting married. </a:t>
            </a:r>
            <a:endParaRPr lang="en-GB" i="1" dirty="0" smtClean="0"/>
          </a:p>
          <a:p>
            <a:endParaRPr lang="en-GB" dirty="0" smtClean="0"/>
          </a:p>
        </p:txBody>
      </p:sp>
      <p:sp>
        <p:nvSpPr>
          <p:cNvPr id="4" name="Slide Number Placeholder 3"/>
          <p:cNvSpPr>
            <a:spLocks noGrp="1"/>
          </p:cNvSpPr>
          <p:nvPr>
            <p:ph type="sldNum" sz="quarter" idx="5"/>
          </p:nvPr>
        </p:nvSpPr>
        <p:spPr/>
        <p:txBody>
          <a:bodyPr/>
          <a:lstStyle/>
          <a:p>
            <a:pPr>
              <a:defRPr/>
            </a:pPr>
            <a:fld id="{4EC84974-9EBB-4987-AEAA-FC9D4B9A2EBE}" type="slidenum">
              <a:rPr lang="en-GB" smtClean="0"/>
              <a:pPr>
                <a:defRPr/>
              </a:pPr>
              <a:t>29</a:t>
            </a:fld>
            <a:endParaRPr lang="en-GB" dirty="0"/>
          </a:p>
        </p:txBody>
      </p:sp>
    </p:spTree>
    <p:extLst>
      <p:ext uri="{BB962C8B-B14F-4D97-AF65-F5344CB8AC3E}">
        <p14:creationId xmlns:p14="http://schemas.microsoft.com/office/powerpoint/2010/main" val="92054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this</a:t>
            </a:r>
            <a:r>
              <a:rPr lang="en-GB" baseline="0" dirty="0" smtClean="0"/>
              <a:t> work – it  is directed and significantly resourced by the Archbishops’ Council.</a:t>
            </a:r>
          </a:p>
          <a:p>
            <a:r>
              <a:rPr lang="en-GB" baseline="0" dirty="0" smtClean="0"/>
              <a:t>Between 2008 – 2012 ABC developed the work around weddings, and then moved to thinking about birth and death.</a:t>
            </a:r>
          </a:p>
          <a:p>
            <a:r>
              <a:rPr lang="en-GB" baseline="0" dirty="0" smtClean="0"/>
              <a:t>We don’t actually do ministry at the time of birth – so what we are talking about is baptism of children.</a:t>
            </a:r>
          </a:p>
          <a:p>
            <a:r>
              <a:rPr lang="en-GB" baseline="0" dirty="0" smtClean="0"/>
              <a:t>Try not to use the word project, except for internal reporting, because baptisms etc. are not projects in the life of the church; they are the bedrock of what we do. Sandra Millar leads this work with a team of 8 people</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a:t>
            </a:fld>
            <a:endParaRPr lang="en-US" dirty="0"/>
          </a:p>
        </p:txBody>
      </p:sp>
    </p:spTree>
    <p:extLst>
      <p:ext uri="{BB962C8B-B14F-4D97-AF65-F5344CB8AC3E}">
        <p14:creationId xmlns:p14="http://schemas.microsoft.com/office/powerpoint/2010/main" val="4147759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Brief explanation</a:t>
            </a:r>
            <a:r>
              <a:rPr lang="en-GB" baseline="0" dirty="0" smtClean="0"/>
              <a:t> of the new courses that we want to test out. Explain they will get to choose or do both if they have capacity.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30</a:t>
            </a:fld>
            <a:endParaRPr lang="en-US" dirty="0"/>
          </a:p>
        </p:txBody>
      </p:sp>
    </p:spTree>
    <p:extLst>
      <p:ext uri="{BB962C8B-B14F-4D97-AF65-F5344CB8AC3E}">
        <p14:creationId xmlns:p14="http://schemas.microsoft.com/office/powerpoint/2010/main" val="3140252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 we communicate with you – church support hub and church print</a:t>
            </a:r>
            <a:r>
              <a:rPr lang="en-GB" baseline="0" dirty="0" smtClean="0"/>
              <a:t> hub – hand over to Tom </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31</a:t>
            </a:fld>
            <a:endParaRPr lang="en-US"/>
          </a:p>
        </p:txBody>
      </p:sp>
    </p:spTree>
    <p:extLst>
      <p:ext uri="{BB962C8B-B14F-4D97-AF65-F5344CB8AC3E}">
        <p14:creationId xmlns:p14="http://schemas.microsoft.com/office/powerpoint/2010/main" val="89673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 we communicate with you – church support hub and church print</a:t>
            </a:r>
            <a:r>
              <a:rPr lang="en-GB" baseline="0" dirty="0" smtClean="0"/>
              <a:t> hub </a:t>
            </a:r>
          </a:p>
          <a:p>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32</a:t>
            </a:fld>
            <a:endParaRPr lang="en-US"/>
          </a:p>
        </p:txBody>
      </p:sp>
    </p:spTree>
    <p:extLst>
      <p:ext uri="{BB962C8B-B14F-4D97-AF65-F5344CB8AC3E}">
        <p14:creationId xmlns:p14="http://schemas.microsoft.com/office/powerpoint/2010/main" val="2284996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 we communicate with you – church support hub and church print</a:t>
            </a:r>
            <a:r>
              <a:rPr lang="en-GB" baseline="0" dirty="0" smtClean="0"/>
              <a:t> hub </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33</a:t>
            </a:fld>
            <a:endParaRPr lang="en-US" dirty="0"/>
          </a:p>
        </p:txBody>
      </p:sp>
    </p:spTree>
    <p:extLst>
      <p:ext uri="{BB962C8B-B14F-4D97-AF65-F5344CB8AC3E}">
        <p14:creationId xmlns:p14="http://schemas.microsoft.com/office/powerpoint/2010/main" val="714228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 print hub and remind briefly of all that is there</a:t>
            </a:r>
            <a:endParaRPr lang="en-GB" dirty="0"/>
          </a:p>
        </p:txBody>
      </p:sp>
      <p:sp>
        <p:nvSpPr>
          <p:cNvPr id="4" name="Slide Number Placeholder 3"/>
          <p:cNvSpPr>
            <a:spLocks noGrp="1"/>
          </p:cNvSpPr>
          <p:nvPr>
            <p:ph type="sldNum" sz="quarter" idx="10"/>
          </p:nvPr>
        </p:nvSpPr>
        <p:spPr/>
        <p:txBody>
          <a:bodyPr/>
          <a:lstStyle/>
          <a:p>
            <a:fld id="{CC4A2D56-3360-46FD-89CE-9647D39C9B20}" type="slidenum">
              <a:rPr lang="en-GB" smtClean="0"/>
              <a:t>34</a:t>
            </a:fld>
            <a:endParaRPr lang="en-GB"/>
          </a:p>
        </p:txBody>
      </p:sp>
    </p:spTree>
    <p:extLst>
      <p:ext uri="{BB962C8B-B14F-4D97-AF65-F5344CB8AC3E}">
        <p14:creationId xmlns:p14="http://schemas.microsoft.com/office/powerpoint/2010/main" val="2763755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4A2D56-3360-46FD-89CE-9647D39C9B20}" type="slidenum">
              <a:rPr lang="en-GB" smtClean="0"/>
              <a:t>35</a:t>
            </a:fld>
            <a:endParaRPr lang="en-GB" dirty="0"/>
          </a:p>
        </p:txBody>
      </p:sp>
    </p:spTree>
    <p:extLst>
      <p:ext uri="{BB962C8B-B14F-4D97-AF65-F5344CB8AC3E}">
        <p14:creationId xmlns:p14="http://schemas.microsoft.com/office/powerpoint/2010/main" val="4172513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church </a:t>
            </a:r>
            <a:r>
              <a:rPr lang="en-GB" smtClean="0"/>
              <a:t>print</a:t>
            </a:r>
            <a:r>
              <a:rPr lang="en-GB" baseline="0" smtClean="0"/>
              <a:t> hub</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36</a:t>
            </a:fld>
            <a:endParaRPr lang="en-US" dirty="0"/>
          </a:p>
        </p:txBody>
      </p:sp>
    </p:spTree>
    <p:extLst>
      <p:ext uri="{BB962C8B-B14F-4D97-AF65-F5344CB8AC3E}">
        <p14:creationId xmlns:p14="http://schemas.microsoft.com/office/powerpoint/2010/main" val="401657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4A2D56-3360-46FD-89CE-9647D39C9B20}" type="slidenum">
              <a:rPr lang="en-GB" smtClean="0"/>
              <a:t>37</a:t>
            </a:fld>
            <a:endParaRPr lang="en-GB" dirty="0"/>
          </a:p>
        </p:txBody>
      </p:sp>
    </p:spTree>
    <p:extLst>
      <p:ext uri="{BB962C8B-B14F-4D97-AF65-F5344CB8AC3E}">
        <p14:creationId xmlns:p14="http://schemas.microsoft.com/office/powerpoint/2010/main" val="199406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 we communicate with you – church support hub and church print</a:t>
            </a:r>
            <a:r>
              <a:rPr lang="en-GB" baseline="0" dirty="0" smtClean="0"/>
              <a:t> hub – hand over to Tom </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38</a:t>
            </a:fld>
            <a:endParaRPr lang="en-US" dirty="0"/>
          </a:p>
        </p:txBody>
      </p:sp>
    </p:spTree>
    <p:extLst>
      <p:ext uri="{BB962C8B-B14F-4D97-AF65-F5344CB8AC3E}">
        <p14:creationId xmlns:p14="http://schemas.microsoft.com/office/powerpoint/2010/main" val="1323632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 we communicate with you – church support hub and church print</a:t>
            </a:r>
            <a:r>
              <a:rPr lang="en-GB" baseline="0" dirty="0" smtClean="0"/>
              <a:t> hub – hand over to Tom </a:t>
            </a:r>
            <a:endParaRPr lang="en-GB"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39</a:t>
            </a:fld>
            <a:endParaRPr lang="en-US" dirty="0"/>
          </a:p>
        </p:txBody>
      </p:sp>
    </p:spTree>
    <p:extLst>
      <p:ext uri="{BB962C8B-B14F-4D97-AF65-F5344CB8AC3E}">
        <p14:creationId xmlns:p14="http://schemas.microsoft.com/office/powerpoint/2010/main" val="334203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 general aims that</a:t>
            </a:r>
            <a:r>
              <a:rPr lang="en-GB" baseline="0" dirty="0" smtClean="0"/>
              <a:t> underpin all the work:</a:t>
            </a:r>
          </a:p>
          <a:p>
            <a:r>
              <a:rPr lang="en-GB" baseline="0" dirty="0" smtClean="0"/>
              <a:t>Attract is about helping people to know that the </a:t>
            </a:r>
            <a:r>
              <a:rPr lang="en-GB" baseline="0" dirty="0" err="1" smtClean="0"/>
              <a:t>CofE</a:t>
            </a:r>
            <a:r>
              <a:rPr lang="en-GB" baseline="0" dirty="0" smtClean="0"/>
              <a:t> is there for them a life’s transitional moments – a wedding, a new baby, the loss of a loved one. These times bring big thoughts, big feelings, big questions and the church has been alongside people for years to help. Recent research showed that life</a:t>
            </a:r>
            <a:r>
              <a:rPr lang="en-GB" dirty="0" smtClean="0"/>
              <a:t> events are often a trigger to drawing people to explore faith.</a:t>
            </a:r>
            <a:endParaRPr lang="en-GB" baseline="0" dirty="0" smtClean="0"/>
          </a:p>
          <a:p>
            <a:r>
              <a:rPr lang="en-GB" baseline="0" dirty="0" smtClean="0"/>
              <a:t>Build is about building understanding in two ways. Building understanding with the public about what the </a:t>
            </a:r>
            <a:r>
              <a:rPr lang="en-GB" baseline="0" dirty="0" err="1" smtClean="0"/>
              <a:t>COfE</a:t>
            </a:r>
            <a:r>
              <a:rPr lang="en-GB" baseline="0" dirty="0" smtClean="0"/>
              <a:t> offers: increasingly important in a post Christian world where we can no longer assume people know who we are and what we do.  Secondly, and importantly, this work is about building understanding within the church about people’s experiences and expectations when they encounter the </a:t>
            </a:r>
            <a:r>
              <a:rPr lang="en-GB" baseline="0" dirty="0" err="1" smtClean="0"/>
              <a:t>CofE</a:t>
            </a:r>
            <a:r>
              <a:rPr lang="en-GB" baseline="0" dirty="0" smtClean="0"/>
              <a:t>. We are often good at knowing what people want without asking them! </a:t>
            </a:r>
          </a:p>
          <a:p>
            <a:r>
              <a:rPr lang="en-GB" baseline="0" dirty="0" smtClean="0"/>
              <a:t>Finally, we need to care about what we do to such an extend that people have a really positive experience of the hospitality of God and of God’s people.</a:t>
            </a:r>
          </a:p>
          <a:p>
            <a:r>
              <a:rPr lang="en-GB" baseline="0" dirty="0" smtClean="0"/>
              <a:t>There are specific aims about numeric growth, and seeing families become involved in church– more later.</a:t>
            </a:r>
          </a:p>
          <a:p>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4</a:t>
            </a:fld>
            <a:endParaRPr lang="en-US" dirty="0"/>
          </a:p>
        </p:txBody>
      </p:sp>
    </p:spTree>
    <p:extLst>
      <p:ext uri="{BB962C8B-B14F-4D97-AF65-F5344CB8AC3E}">
        <p14:creationId xmlns:p14="http://schemas.microsoft.com/office/powerpoint/2010/main" val="40394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4A2D56-3360-46FD-89CE-9647D39C9B20}" type="slidenum">
              <a:rPr lang="en-GB" smtClean="0"/>
              <a:t>40</a:t>
            </a:fld>
            <a:endParaRPr lang="en-GB"/>
          </a:p>
        </p:txBody>
      </p:sp>
    </p:spTree>
    <p:extLst>
      <p:ext uri="{BB962C8B-B14F-4D97-AF65-F5344CB8AC3E}">
        <p14:creationId xmlns:p14="http://schemas.microsoft.com/office/powerpoint/2010/main" val="4146058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4A2D56-3360-46FD-89CE-9647D39C9B20}" type="slidenum">
              <a:rPr lang="en-GB" smtClean="0"/>
              <a:t>41</a:t>
            </a:fld>
            <a:endParaRPr lang="en-GB" dirty="0"/>
          </a:p>
        </p:txBody>
      </p:sp>
    </p:spTree>
    <p:extLst>
      <p:ext uri="{BB962C8B-B14F-4D97-AF65-F5344CB8AC3E}">
        <p14:creationId xmlns:p14="http://schemas.microsoft.com/office/powerpoint/2010/main" val="709742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could be used alone for a general discussion or to introduce</a:t>
            </a:r>
            <a:r>
              <a:rPr lang="en-US" baseline="0" dirty="0" smtClean="0"/>
              <a:t> any of the other sections, or as the start of the whole presentation.  It is the most visionary. </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42</a:t>
            </a:fld>
            <a:endParaRPr lang="en-US"/>
          </a:p>
        </p:txBody>
      </p:sp>
    </p:spTree>
    <p:extLst>
      <p:ext uri="{BB962C8B-B14F-4D97-AF65-F5344CB8AC3E}">
        <p14:creationId xmlns:p14="http://schemas.microsoft.com/office/powerpoint/2010/main" val="2409629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research has helped to give an idea of whether baptism is taking place within a main service or at a separate event.  We found that just over a third took place in a Sunday service, and that the response to this was generally positive. Respondents were happy with whatever type of service they had: those who had it separately value the sense of personal occasion, whereas others valued the sense of belonging to a community. </a:t>
            </a:r>
          </a:p>
          <a:p>
            <a:r>
              <a:rPr lang="en-GB" baseline="0" dirty="0" smtClean="0"/>
              <a:t>The key thing is that those who had a baptism in a Sunday service were twice as likely to come back to church. This doesn’t mean that all baptisms have to happen in Sunday worship – for many this is logistically impossible. It may mean having more confidence about including in Sunday worship, but particularly it means finding ways of helping families meet other people. For example, some of our pilot parishes began to meet couples after Sunday worship during coffee time rather than on a separate occasion. </a:t>
            </a:r>
          </a:p>
          <a:p>
            <a:r>
              <a:rPr lang="en-GB" baseline="0" dirty="0" smtClean="0"/>
              <a:t>The other thing to note is that if people are non-churchgoers, not in regular contact at all, they are much more likely to be offered a separate service, and the chances of them returning are much lower.</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43</a:t>
            </a:fld>
            <a:endParaRPr lang="en-US" dirty="0"/>
          </a:p>
        </p:txBody>
      </p:sp>
    </p:spTree>
    <p:extLst>
      <p:ext uri="{BB962C8B-B14F-4D97-AF65-F5344CB8AC3E}">
        <p14:creationId xmlns:p14="http://schemas.microsoft.com/office/powerpoint/2010/main" val="983304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On the day itself</a:t>
            </a:r>
            <a:r>
              <a:rPr lang="en-US" baseline="0" dirty="0" smtClean="0"/>
              <a:t> there are a number of things that are named as being important or significant in making the service special.  All of these are normal parts of the service – the warmth of welcome is really important and of course the presence of godparents. After that parents remember the candle and the water, any prayer or blessing using the child’s name and for a small minority the tradition of a christening gown, perhaps a family heirloom, is important.</a:t>
            </a:r>
          </a:p>
          <a:p>
            <a:r>
              <a:rPr lang="en-US" baseline="0" dirty="0" smtClean="0"/>
              <a:t>All of these are visual and experiential </a:t>
            </a:r>
            <a:endParaRPr lang="en-US" dirty="0" smtClean="0"/>
          </a:p>
        </p:txBody>
      </p:sp>
      <p:sp>
        <p:nvSpPr>
          <p:cNvPr id="4" name="Slide Number Placeholder 3"/>
          <p:cNvSpPr>
            <a:spLocks noGrp="1"/>
          </p:cNvSpPr>
          <p:nvPr>
            <p:ph type="sldNum" sz="quarter" idx="5"/>
          </p:nvPr>
        </p:nvSpPr>
        <p:spPr/>
        <p:txBody>
          <a:bodyPr/>
          <a:lstStyle/>
          <a:p>
            <a:pPr>
              <a:defRPr/>
            </a:pPr>
            <a:fld id="{157B502B-508F-4231-A1F1-459F158B0C41}" type="slidenum">
              <a:rPr lang="en-GB" smtClean="0"/>
              <a:pPr>
                <a:defRPr/>
              </a:pPr>
              <a:t>44</a:t>
            </a:fld>
            <a:endParaRPr lang="en-GB" dirty="0"/>
          </a:p>
        </p:txBody>
      </p:sp>
    </p:spTree>
    <p:extLst>
      <p:ext uri="{BB962C8B-B14F-4D97-AF65-F5344CB8AC3E}">
        <p14:creationId xmlns:p14="http://schemas.microsoft.com/office/powerpoint/2010/main" val="3082065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church is very concerned about the words of the service, but for those attending the experience of symbolic action is what makes an impact. The words serve the symbols, reinforcing their significance and impact.  One respondent told a story of how after the christening she was bathing her baby, and as she held him, gently washing his hair, she talked of remembering the vicar holding her baby and thought of God’s love holding the baby.  Spiritual things, emotional things are often experienced beyond words. Talk about how Shakespeare communicates even when people ‘don’t understand’.  Teenager making her mother watch Romeo and Juliet, and by the end Mum was weeping with the rest of us, but wouldn’t have been able to identify the transitional line that carried the meaning. It speaks to the heart. </a:t>
            </a:r>
          </a:p>
          <a:p>
            <a:r>
              <a:rPr lang="en-GB" baseline="0" dirty="0" smtClean="0"/>
              <a:t>Talk about water as the most powerful symbol, how people often become quieter at that moment, and anything that adds drama reinforces the message. </a:t>
            </a:r>
          </a:p>
          <a:p>
            <a:r>
              <a:rPr lang="en-GB" baseline="0" dirty="0" smtClean="0"/>
              <a:t>Allow time for reflection.</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45</a:t>
            </a:fld>
            <a:endParaRPr lang="en-US" dirty="0"/>
          </a:p>
        </p:txBody>
      </p:sp>
    </p:spTree>
    <p:extLst>
      <p:ext uri="{BB962C8B-B14F-4D97-AF65-F5344CB8AC3E}">
        <p14:creationId xmlns:p14="http://schemas.microsoft.com/office/powerpoint/2010/main" val="3993066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service is more than the</a:t>
            </a:r>
            <a:r>
              <a:rPr lang="en-US" baseline="0" dirty="0" smtClean="0"/>
              <a:t> words of the liturgy.  The things that make the day special are to do with welcome and people, people who share in the sense of celebration.  But also the importance of making it personal, even if there are a number of families being baptized in the same service. Personal doesn’t mean elaborate gestures, it just means the moment when the candle is given by name or prayers are said, names remembered.  More important is the balance between traditional and relaxed.  These five words are very important and sound almost like a contradiction, but the sense of tradition is very important. The words and the historicity are part of what give the event significance and importance to many families with just over half saying the service should be traditional.  How to balance all of this?  </a:t>
            </a:r>
          </a:p>
          <a:p>
            <a:r>
              <a:rPr lang="en-US" baseline="0" dirty="0" smtClean="0"/>
              <a:t>The clue may be in how we present.</a:t>
            </a:r>
            <a:r>
              <a:rPr lang="en-GB" baseline="0" dirty="0" smtClean="0"/>
              <a:t> Story of being at conference where person was talking about public speaking, and whether we use ‘dog’ or ‘cat’ mode. Neither is wrong.  Dog mode is when we are warm and engaging and go towards people: think Labrador puppy. Cat mode is when we are in our own space, and when we are ready we invite people to join us. As the woman explained these two modes, after the cat description, she added ‘like vicars’. In other words we are perceived to be distant and formal, but we need to use both modes.  It is in the balance that we reflect the seriousness and yet remain informal and friendly. </a:t>
            </a:r>
            <a:endParaRPr lang="en-US" dirty="0" smtClean="0"/>
          </a:p>
        </p:txBody>
      </p:sp>
      <p:sp>
        <p:nvSpPr>
          <p:cNvPr id="4" name="Slide Number Placeholder 3"/>
          <p:cNvSpPr>
            <a:spLocks noGrp="1"/>
          </p:cNvSpPr>
          <p:nvPr>
            <p:ph type="sldNum" sz="quarter" idx="5"/>
          </p:nvPr>
        </p:nvSpPr>
        <p:spPr/>
        <p:txBody>
          <a:bodyPr/>
          <a:lstStyle/>
          <a:p>
            <a:pPr>
              <a:defRPr/>
            </a:pPr>
            <a:fld id="{45945D15-7592-4F73-B598-860397BA6705}" type="slidenum">
              <a:rPr lang="en-GB" smtClean="0"/>
              <a:pPr>
                <a:defRPr/>
              </a:pPr>
              <a:t>46</a:t>
            </a:fld>
            <a:endParaRPr lang="en-GB" dirty="0"/>
          </a:p>
        </p:txBody>
      </p:sp>
    </p:spTree>
    <p:extLst>
      <p:ext uri="{BB962C8B-B14F-4D97-AF65-F5344CB8AC3E}">
        <p14:creationId xmlns:p14="http://schemas.microsoft.com/office/powerpoint/2010/main" val="4197265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Research</a:t>
            </a:r>
            <a:r>
              <a:rPr lang="en-GB" baseline="0" dirty="0" smtClean="0"/>
              <a:t> respondents were not anxious or worried about words – fewer than 25% named anything that concerned them, but of those that did the biggest worries were singing out loud, standing out the front and their children misbehaving.  When families were asked to comment on words we discover that their understanding of what being a Christian involves may be more about morality and ethics than belief statements.  There was some concern about very young children needing to repent of sins, but the reality of mistakes and wrong choices in the future is more understandable.   Finally, reflecting the need for the service to have a sense of tradition, there was a sense that if you are joining someone you use their language, which is part of the process of belonging.</a:t>
            </a:r>
            <a:endParaRPr lang="en-GB" dirty="0" smtClean="0"/>
          </a:p>
        </p:txBody>
      </p:sp>
      <p:sp>
        <p:nvSpPr>
          <p:cNvPr id="4" name="Slide Number Placeholder 3"/>
          <p:cNvSpPr>
            <a:spLocks noGrp="1"/>
          </p:cNvSpPr>
          <p:nvPr>
            <p:ph type="sldNum" sz="quarter" idx="5"/>
          </p:nvPr>
        </p:nvSpPr>
        <p:spPr/>
        <p:txBody>
          <a:bodyPr/>
          <a:lstStyle/>
          <a:p>
            <a:pPr>
              <a:defRPr/>
            </a:pPr>
            <a:fld id="{30895FA7-194B-4C19-AA36-4932D4D4F3AB}" type="slidenum">
              <a:rPr lang="en-GB" smtClean="0"/>
              <a:pPr>
                <a:defRPr/>
              </a:pPr>
              <a:t>47</a:t>
            </a:fld>
            <a:endParaRPr lang="en-GB" dirty="0"/>
          </a:p>
        </p:txBody>
      </p:sp>
    </p:spTree>
    <p:extLst>
      <p:ext uri="{BB962C8B-B14F-4D97-AF65-F5344CB8AC3E}">
        <p14:creationId xmlns:p14="http://schemas.microsoft.com/office/powerpoint/2010/main" val="2354073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Welcome and warmth are key elements to the day and the tone is set by the vicar, who is really important in making families experience</a:t>
            </a:r>
            <a:r>
              <a:rPr lang="en-GB" baseline="0" dirty="0" smtClean="0"/>
              <a:t> the day as special and significant.  The quotes show that sometimes people are surprised by the warmth, and how important children and guests are to the day.  The use of word ‘allowed’ is interesting: we are often in the position of being able to make a day part of a family’s story and helping them to have a positive experience of God and God’s people.</a:t>
            </a:r>
            <a:endParaRPr lang="en-GB" dirty="0" smtClean="0"/>
          </a:p>
        </p:txBody>
      </p:sp>
      <p:sp>
        <p:nvSpPr>
          <p:cNvPr id="4" name="Slide Number Placeholder 3"/>
          <p:cNvSpPr>
            <a:spLocks noGrp="1"/>
          </p:cNvSpPr>
          <p:nvPr>
            <p:ph type="sldNum" sz="quarter" idx="5"/>
          </p:nvPr>
        </p:nvSpPr>
        <p:spPr/>
        <p:txBody>
          <a:bodyPr/>
          <a:lstStyle/>
          <a:p>
            <a:pPr>
              <a:defRPr/>
            </a:pPr>
            <a:fld id="{AAEB79B8-1209-452D-B284-CB1C3BCAAD53}" type="slidenum">
              <a:rPr lang="en-GB" smtClean="0"/>
              <a:pPr>
                <a:defRPr/>
              </a:pPr>
              <a:t>48</a:t>
            </a:fld>
            <a:endParaRPr lang="en-GB" dirty="0"/>
          </a:p>
        </p:txBody>
      </p:sp>
    </p:spTree>
    <p:extLst>
      <p:ext uri="{BB962C8B-B14F-4D97-AF65-F5344CB8AC3E}">
        <p14:creationId xmlns:p14="http://schemas.microsoft.com/office/powerpoint/2010/main" val="1446475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reminder of the importance of guests. They</a:t>
            </a:r>
            <a:r>
              <a:rPr lang="en-GB" baseline="0" dirty="0" smtClean="0"/>
              <a:t> are friends and family, so they need to be respected and involved. One of the ways of involving people is through prayer. The special bookmark, which can be customized with any information or message such as church details, is designed to be handed out to guests as they leave.  It invites them to pray for the child by lighting a candle on line if they wish. NB if it is left in the pew, it will be left in the pew! It needs to be introduced as something special to do during the service and placed in hands… Also if possible join in the party.</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49</a:t>
            </a:fld>
            <a:endParaRPr lang="en-US" dirty="0"/>
          </a:p>
        </p:txBody>
      </p:sp>
    </p:spTree>
    <p:extLst>
      <p:ext uri="{BB962C8B-B14F-4D97-AF65-F5344CB8AC3E}">
        <p14:creationId xmlns:p14="http://schemas.microsoft.com/office/powerpoint/2010/main" val="16138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77072"/>
          </a:xfrm>
        </p:spPr>
        <p:txBody>
          <a:bodyPr/>
          <a:lstStyle/>
          <a:p>
            <a:r>
              <a:rPr lang="en-GB" dirty="0" smtClean="0"/>
              <a:t>Alongside these general aims, the team</a:t>
            </a:r>
            <a:r>
              <a:rPr lang="en-GB" baseline="0" dirty="0" smtClean="0"/>
              <a:t> have spent some time thinking about what scripture might say about this work.  The first story to reflect on is the parable of the sower, and thinking about this parable has informed all our thinking about occasional offices.</a:t>
            </a:r>
            <a:r>
              <a:rPr lang="en-GB" sz="1200" kern="1200" dirty="0" smtClean="0">
                <a:solidFill>
                  <a:schemeClr val="tx1"/>
                </a:solidFill>
                <a:effectLst/>
                <a:latin typeface="+mn-lt"/>
                <a:ea typeface="+mn-ea"/>
                <a:cs typeface="+mn-cs"/>
              </a:rPr>
              <a:t> Three things:  the idea that seed can simply be scattered in a casual way would have seemed ridiculous. It is a finite resource and costs money, but the sower in the parable simply sows the seed in an extravagant, even wasteful way, reminding us of the generous, prodigal God.</a:t>
            </a:r>
          </a:p>
          <a:p>
            <a:r>
              <a:rPr lang="en-GB" sz="1200" kern="1200" dirty="0" smtClean="0">
                <a:solidFill>
                  <a:schemeClr val="tx1"/>
                </a:solidFill>
                <a:effectLst/>
                <a:latin typeface="+mn-lt"/>
                <a:ea typeface="+mn-ea"/>
                <a:cs typeface="+mn-cs"/>
              </a:rPr>
              <a:t>Secondly: in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Jewish culture some seed was always sown on the margins for the poorest and most vulnerable: funerals bring us into contact with those who are right on the edge of church, and sometimes of society too.</a:t>
            </a:r>
          </a:p>
          <a:p>
            <a:r>
              <a:rPr lang="en-GB" sz="1200" kern="1200" dirty="0" smtClean="0">
                <a:solidFill>
                  <a:schemeClr val="tx1"/>
                </a:solidFill>
                <a:effectLst/>
                <a:latin typeface="+mn-lt"/>
                <a:ea typeface="+mn-ea"/>
                <a:cs typeface="+mn-cs"/>
              </a:rPr>
              <a:t>Three: As citizens of the Kingdom of Heaven we do not live out of an economy of scarcity, but are working from an economy of abundance – the Good News doesn’t run out, we can’t waste it! However, we ourselves are finite, so have to remember to share the task. Summarize all this as mission</a:t>
            </a:r>
          </a:p>
          <a:p>
            <a:r>
              <a:rPr lang="en-GB" dirty="0" smtClean="0"/>
              <a:t>Then went to look at the Gospels to see how</a:t>
            </a:r>
            <a:r>
              <a:rPr lang="en-GB" baseline="0" dirty="0" smtClean="0"/>
              <a:t> Jesus was involved in baptism.  The difficulty is Jesus didn’t actually</a:t>
            </a:r>
            <a:r>
              <a:rPr lang="en-GB" dirty="0" smtClean="0"/>
              <a:t> baptise anyone, unlike a wedding which he attended, and funerals, which we know he disrupted.  So instead turned to a passage that is in three of the gospels, when Jesus welcomed children and blessed them.</a:t>
            </a:r>
          </a:p>
          <a:p>
            <a:r>
              <a:rPr lang="en-GB" dirty="0" smtClean="0"/>
              <a:t>Retell the story, the scene with women and children wanting to come close to the rabbi. The disciples trying to control the situation and keeping them away. Jesus inviting them close and then saying ‘the kingdom of God belongs to such as these.’</a:t>
            </a:r>
          </a:p>
          <a:p>
            <a:r>
              <a:rPr lang="en-GB" dirty="0" smtClean="0"/>
              <a:t>Jesus welcomes families and welcomes children. Heart of our ministry. Invite people to reflect on these stories.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a:t>
            </a:fld>
            <a:endParaRPr lang="en-US" dirty="0"/>
          </a:p>
        </p:txBody>
      </p:sp>
    </p:spTree>
    <p:extLst>
      <p:ext uri="{BB962C8B-B14F-4D97-AF65-F5344CB8AC3E}">
        <p14:creationId xmlns:p14="http://schemas.microsoft.com/office/powerpoint/2010/main" val="744429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Optional slide:  a simple look</a:t>
            </a:r>
            <a:r>
              <a:rPr lang="en-GB" baseline="0" dirty="0" smtClean="0"/>
              <a:t> at the shape of the liturgy, which is essentially an all-age worship service.  Talk about how the opening creates a sense of community and belonging to that day, warmth and informality, celebration and joy are important.  Telling the story, both reading of scripture and any talk/sermon grounded in the experience of people’s lives, linking events from long ago to today. One example might be from the 2012 Olympics when the father of Olympic swimming champion Chad le Close was interviewed by Clare Balding and simply said : “that’s my boy, my beautiful boy.”  Link to God’s words about Jesus at baptism and God’s words to every child as he looks on them with love and delight.</a:t>
            </a:r>
          </a:p>
          <a:p>
            <a:r>
              <a:rPr lang="en-GB" baseline="0" dirty="0" smtClean="0"/>
              <a:t>The baptism itself – make the most of actions and symbols, using movement where possible to echo the liturgy </a:t>
            </a:r>
            <a:r>
              <a:rPr lang="en-GB" baseline="0" dirty="0" err="1" smtClean="0"/>
              <a:t>eg</a:t>
            </a:r>
            <a:r>
              <a:rPr lang="en-GB" baseline="0" dirty="0" smtClean="0"/>
              <a:t> turning to repent, journeying to and from the font.</a:t>
            </a:r>
          </a:p>
          <a:p>
            <a:r>
              <a:rPr lang="en-GB" baseline="0" dirty="0" smtClean="0"/>
              <a:t>Responding in prayer – this can be one of the most engaging and creative times in the service. Check out the </a:t>
            </a:r>
            <a:r>
              <a:rPr lang="en-GB" baseline="0" dirty="0" err="1" smtClean="0"/>
              <a:t>churchsupporthub</a:t>
            </a:r>
            <a:r>
              <a:rPr lang="en-GB" baseline="0" dirty="0" smtClean="0"/>
              <a:t> for ideas. Share one or two on the day </a:t>
            </a:r>
            <a:r>
              <a:rPr lang="en-GB" baseline="0" dirty="0" err="1" smtClean="0"/>
              <a:t>eg</a:t>
            </a:r>
            <a:r>
              <a:rPr lang="en-GB" baseline="0" dirty="0" smtClean="0"/>
              <a:t> Hand everyone a luggage tag. Invite them to write their name on one side, then hold it and pray for the child. Collect them in and place them in a box as a reminder of all those who prayed that day.</a:t>
            </a:r>
          </a:p>
          <a:p>
            <a:r>
              <a:rPr lang="en-GB" baseline="0" dirty="0" smtClean="0"/>
              <a:t>End the service on a note of celebration and joy.. Balloons are always a good sign of a party mood!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50</a:t>
            </a:fld>
            <a:endParaRPr lang="en-US" dirty="0"/>
          </a:p>
        </p:txBody>
      </p:sp>
    </p:spTree>
    <p:extLst>
      <p:ext uri="{BB962C8B-B14F-4D97-AF65-F5344CB8AC3E}">
        <p14:creationId xmlns:p14="http://schemas.microsoft.com/office/powerpoint/2010/main" val="3899170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could be used alone for a general discussion or to introduce</a:t>
            </a:r>
            <a:r>
              <a:rPr lang="en-US" baseline="0" dirty="0" smtClean="0"/>
              <a:t> any of the other sections, or as the start of the whole presentation.  It is the most visionary. </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51</a:t>
            </a:fld>
            <a:endParaRPr lang="en-US"/>
          </a:p>
        </p:txBody>
      </p:sp>
    </p:spTree>
    <p:extLst>
      <p:ext uri="{BB962C8B-B14F-4D97-AF65-F5344CB8AC3E}">
        <p14:creationId xmlns:p14="http://schemas.microsoft.com/office/powerpoint/2010/main" val="3968372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clip to listen to clergy talking about baptism ministry, and in particular the link to the future and the journey ahead.</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52</a:t>
            </a:fld>
            <a:endParaRPr lang="en-US" dirty="0"/>
          </a:p>
        </p:txBody>
      </p:sp>
    </p:spTree>
    <p:extLst>
      <p:ext uri="{BB962C8B-B14F-4D97-AF65-F5344CB8AC3E}">
        <p14:creationId xmlns:p14="http://schemas.microsoft.com/office/powerpoint/2010/main" val="2151833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One of the most important things is to help families meet other people – it</a:t>
            </a:r>
            <a:r>
              <a:rPr lang="en-GB" baseline="0" dirty="0" smtClean="0"/>
              <a:t> makes a real difference to their experience.  Sometimes that means inviting them to return to a service where they receive a certificate and a welcome, and the experience is the research was that if this is also made to feel special and important it makes an impact. Simple things like being welcomed by name, applause, special cakes being made, all help to integrate this into the baptism. Then parents talk to other parents about how good it was.    </a:t>
            </a:r>
          </a:p>
          <a:p>
            <a:r>
              <a:rPr lang="en-GB" baseline="0" dirty="0" smtClean="0"/>
              <a:t>Another idea here – although check on permissions and privacy – is to encourage prayer.  Many churches routinely include those who have been bereaved for a month or so, and then again at the first and sometimes subsequent anniversaries, but we rarely include the names of the baptised after the day itself.   Going to the party, or coming to the service, isn’t just the work of the vicar.</a:t>
            </a:r>
          </a:p>
          <a:p>
            <a:r>
              <a:rPr lang="en-GB" baseline="0" dirty="0" smtClean="0"/>
              <a:t>Young families like to meet others and be part of a cohort going through the same experience – often friends made through something like NCT groups last a lifetime – and helping parents to meet </a:t>
            </a:r>
            <a:r>
              <a:rPr lang="en-GB" baseline="0" dirty="0" err="1" smtClean="0"/>
              <a:t>othes</a:t>
            </a:r>
            <a:r>
              <a:rPr lang="en-GB" baseline="0" dirty="0" smtClean="0"/>
              <a:t> whether at church or at preparation can be really helpful.</a:t>
            </a:r>
            <a:endParaRPr lang="en-GB" dirty="0" smtClean="0"/>
          </a:p>
        </p:txBody>
      </p:sp>
      <p:sp>
        <p:nvSpPr>
          <p:cNvPr id="4" name="Slide Number Placeholder 3"/>
          <p:cNvSpPr>
            <a:spLocks noGrp="1"/>
          </p:cNvSpPr>
          <p:nvPr>
            <p:ph type="sldNum" sz="quarter" idx="5"/>
          </p:nvPr>
        </p:nvSpPr>
        <p:spPr/>
        <p:txBody>
          <a:bodyPr/>
          <a:lstStyle/>
          <a:p>
            <a:pPr>
              <a:defRPr/>
            </a:pPr>
            <a:fld id="{06558A35-38E8-4C35-9493-12B5562C268C}" type="slidenum">
              <a:rPr lang="en-GB" smtClean="0"/>
              <a:pPr>
                <a:defRPr/>
              </a:pPr>
              <a:t>53</a:t>
            </a:fld>
            <a:endParaRPr lang="en-GB" dirty="0"/>
          </a:p>
        </p:txBody>
      </p:sp>
    </p:spTree>
    <p:extLst>
      <p:ext uri="{BB962C8B-B14F-4D97-AF65-F5344CB8AC3E}">
        <p14:creationId xmlns:p14="http://schemas.microsoft.com/office/powerpoint/2010/main" val="3331438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most significant findings across all the</a:t>
            </a:r>
            <a:r>
              <a:rPr lang="en-GB" baseline="0" dirty="0" smtClean="0"/>
              <a:t> research is that those who have had some contact with us are very receptive to further contact. And this contact is key to engaging people on a journey and involving them in church.  More than 90% of respondents said they would like the church to keep in touch – and those who expect this to happen are more likely to return. </a:t>
            </a:r>
          </a:p>
          <a:p>
            <a:r>
              <a:rPr lang="en-GB" baseline="0" dirty="0" smtClean="0"/>
              <a:t>The key events that they return for are Christmas, Harvest festival and perhaps a family friendly fete.  Intentionally inviting to these events is important, and using both real mail and social media is also crucial.</a:t>
            </a:r>
          </a:p>
          <a:p>
            <a:r>
              <a:rPr lang="en-GB" baseline="0" dirty="0" smtClean="0"/>
              <a:t>Today organisations that we have contact with regularly contact us with emails of information. The onus is on us to decide if we don’t want to be in touch, and whether we are actively involved or not they keep sending us the information. It can take a long time from first contact to second and then full involvement  - tell a story from your experience to illustrate this. But it doesn’t mean you aren’t interested.  Think about how you keep contact with baptism families and how you publicise events, remembering that people need to have opportunities to see a message around 7 times, which will include Facebook etc.  </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54</a:t>
            </a:fld>
            <a:endParaRPr lang="en-US" dirty="0"/>
          </a:p>
        </p:txBody>
      </p:sp>
    </p:spTree>
    <p:extLst>
      <p:ext uri="{BB962C8B-B14F-4D97-AF65-F5344CB8AC3E}">
        <p14:creationId xmlns:p14="http://schemas.microsoft.com/office/powerpoint/2010/main" val="2912761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This is so important it needs reinforcing</a:t>
            </a:r>
            <a:r>
              <a:rPr lang="en-GB" baseline="0" dirty="0" smtClean="0"/>
              <a:t> – 9 out of 10 want to keep in touch but only 3 in 10 have any expectation that we will.  At a very basic level we need people to come to church to discover what it is like and only around 1 in 6 respondents felt they had been encouraged to come to church.  Invitation is very important and keep on inviting. Many churches send anniversary cards for one or two years, but stop just as the child would be starting school. Starting school or nursery is a stage when families may well engage with family friendly activities again, and it’s a time when they need prayer and support. </a:t>
            </a:r>
          </a:p>
          <a:p>
            <a:r>
              <a:rPr lang="en-GB" baseline="0" dirty="0" smtClean="0"/>
              <a:t>Families also wanted church to offer some practical help – things like how to pray, what bible stories to read, and how to pass on values and help a child make good choices.</a:t>
            </a:r>
          </a:p>
          <a:p>
            <a:r>
              <a:rPr lang="en-GB" baseline="0" dirty="0" smtClean="0"/>
              <a:t>The invitation is available and can be customized with church details – can use it in the first months after the baptism, and new </a:t>
            </a:r>
            <a:r>
              <a:rPr lang="en-GB" baseline="0" dirty="0" err="1" smtClean="0"/>
              <a:t>designgs</a:t>
            </a:r>
            <a:r>
              <a:rPr lang="en-GB" baseline="0" dirty="0" smtClean="0"/>
              <a:t> will be added for future use.  Buy on the print hub.</a:t>
            </a:r>
            <a:endParaRPr lang="en-GB" dirty="0" smtClean="0"/>
          </a:p>
        </p:txBody>
      </p:sp>
      <p:sp>
        <p:nvSpPr>
          <p:cNvPr id="4" name="Slide Number Placeholder 3"/>
          <p:cNvSpPr>
            <a:spLocks noGrp="1"/>
          </p:cNvSpPr>
          <p:nvPr>
            <p:ph type="sldNum" sz="quarter" idx="5"/>
          </p:nvPr>
        </p:nvSpPr>
        <p:spPr/>
        <p:txBody>
          <a:bodyPr/>
          <a:lstStyle/>
          <a:p>
            <a:pPr>
              <a:defRPr/>
            </a:pPr>
            <a:fld id="{B7027087-0D7D-4C17-A9CF-B674CF33A0AA}" type="slidenum">
              <a:rPr lang="en-GB" smtClean="0"/>
              <a:pPr>
                <a:defRPr/>
              </a:pPr>
              <a:t>55</a:t>
            </a:fld>
            <a:endParaRPr lang="en-GB" dirty="0"/>
          </a:p>
        </p:txBody>
      </p:sp>
    </p:spTree>
    <p:extLst>
      <p:ext uri="{BB962C8B-B14F-4D97-AF65-F5344CB8AC3E}">
        <p14:creationId xmlns:p14="http://schemas.microsoft.com/office/powerpoint/2010/main" val="283284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There</a:t>
            </a:r>
            <a:r>
              <a:rPr lang="en-GB" baseline="0" dirty="0" smtClean="0"/>
              <a:t> is such a lot to explore about why young families find it challenging to come back to church.  But the top reasons given include the lack of information, and then the perception that church is not small-child friendly.  Family life is often pressured and the challenge of children and church may not seem like a good use of time, and many suggest they will come when they are older. SO it is important to keep the flow of information and invitation going.</a:t>
            </a:r>
          </a:p>
          <a:p>
            <a:r>
              <a:rPr lang="en-GB" baseline="0" dirty="0" smtClean="0"/>
              <a:t>It also means thinking about how your church is going to be welcoming to families, which may mean re-thinking areas like a children’s corner so it is of high quality, giving opportunity for awe and wonder in the midst of play. It may mean more smiling and lots of reassurance to those who bring lively toddlers, and it may mean developing opportunities like Messy Church.  Quote reinforces the idea that there can be a gap between intention and action, a gap that may get wider if we don’t keep in touch.</a:t>
            </a:r>
            <a:endParaRPr lang="en-GB" dirty="0" smtClean="0"/>
          </a:p>
        </p:txBody>
      </p:sp>
      <p:sp>
        <p:nvSpPr>
          <p:cNvPr id="4" name="Slide Number Placeholder 3"/>
          <p:cNvSpPr>
            <a:spLocks noGrp="1"/>
          </p:cNvSpPr>
          <p:nvPr>
            <p:ph type="sldNum" sz="quarter" idx="5"/>
          </p:nvPr>
        </p:nvSpPr>
        <p:spPr/>
        <p:txBody>
          <a:bodyPr/>
          <a:lstStyle/>
          <a:p>
            <a:pPr>
              <a:defRPr/>
            </a:pPr>
            <a:fld id="{BD9B8A4E-0A6E-4F65-B6B4-61B556001A03}" type="slidenum">
              <a:rPr lang="en-GB" smtClean="0"/>
              <a:pPr>
                <a:defRPr/>
              </a:pPr>
              <a:t>56</a:t>
            </a:fld>
            <a:endParaRPr lang="en-GB" dirty="0"/>
          </a:p>
        </p:txBody>
      </p:sp>
    </p:spTree>
    <p:extLst>
      <p:ext uri="{BB962C8B-B14F-4D97-AF65-F5344CB8AC3E}">
        <p14:creationId xmlns:p14="http://schemas.microsoft.com/office/powerpoint/2010/main" val="3099232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key ways of involving the whole congregation</a:t>
            </a:r>
            <a:r>
              <a:rPr lang="en-GB" baseline="0" dirty="0" smtClean="0"/>
              <a:t> is prayer – prayer is a relationship, and once we pray for people attitudes begin to change. One of the pilot parishes tells of a complete change of attitude amongst those who would stay away if a baptism was taking place on Sunday morning. Now they are making gifts, praying for a child by name, and wanting to be sure they can be there on the day.  This card is to be taken away and act as a reminder to the congregation that they are part of the baptism journey of the families whom we meet.</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57</a:t>
            </a:fld>
            <a:endParaRPr lang="en-US" dirty="0"/>
          </a:p>
        </p:txBody>
      </p:sp>
    </p:spTree>
    <p:extLst>
      <p:ext uri="{BB962C8B-B14F-4D97-AF65-F5344CB8AC3E}">
        <p14:creationId xmlns:p14="http://schemas.microsoft.com/office/powerpoint/2010/main" val="771314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items are being</a:t>
            </a:r>
            <a:r>
              <a:rPr lang="en-GB" baseline="0" dirty="0" smtClean="0"/>
              <a:t> added to the print hub – encourage people to sign up on the </a:t>
            </a:r>
            <a:r>
              <a:rPr lang="en-GB" baseline="0" dirty="0" err="1" smtClean="0"/>
              <a:t>churchsupporthub</a:t>
            </a:r>
            <a:r>
              <a:rPr lang="en-GB" baseline="0" dirty="0" smtClean="0"/>
              <a:t> for a newsletter so that they get information when these items become available.</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58</a:t>
            </a:fld>
            <a:endParaRPr lang="en-US" dirty="0"/>
          </a:p>
        </p:txBody>
      </p:sp>
    </p:spTree>
    <p:extLst>
      <p:ext uri="{BB962C8B-B14F-4D97-AF65-F5344CB8AC3E}">
        <p14:creationId xmlns:p14="http://schemas.microsoft.com/office/powerpoint/2010/main" val="18781649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Reinforce core messages</a:t>
            </a:r>
            <a:endParaRPr lang="en-US" dirty="0"/>
          </a:p>
        </p:txBody>
      </p:sp>
      <p:sp>
        <p:nvSpPr>
          <p:cNvPr id="4" name="Slide Number Placeholder 3"/>
          <p:cNvSpPr>
            <a:spLocks noGrp="1"/>
          </p:cNvSpPr>
          <p:nvPr>
            <p:ph type="sldNum" sz="quarter" idx="10"/>
          </p:nvPr>
        </p:nvSpPr>
        <p:spPr/>
        <p:txBody>
          <a:bodyPr/>
          <a:lstStyle/>
          <a:p>
            <a:fld id="{BAF3A61C-5928-43DF-BD96-CBF6CF52BAAF}" type="slidenum">
              <a:rPr lang="en-US" smtClean="0"/>
              <a:pPr/>
              <a:t>59</a:t>
            </a:fld>
            <a:endParaRPr lang="en-US" dirty="0"/>
          </a:p>
        </p:txBody>
      </p:sp>
    </p:spTree>
    <p:extLst>
      <p:ext uri="{BB962C8B-B14F-4D97-AF65-F5344CB8AC3E}">
        <p14:creationId xmlns:p14="http://schemas.microsoft.com/office/powerpoint/2010/main" val="346343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 Move from the purpose and reflection to the scope of the work.</a:t>
            </a:r>
          </a:p>
          <a:p>
            <a:r>
              <a:rPr lang="en-GB" dirty="0" smtClean="0"/>
              <a:t>These are numbers for England – explain that one of the most significant shifts in the past 20 – 30 years has been the age of baptism. Used to be 90% under 1, but children are now getting older when brought to baptism.  In the pilot parishes we found that 75% of those aged 1 – 12 are actually aged 1 – 3 years of age.  </a:t>
            </a:r>
          </a:p>
          <a:p>
            <a:r>
              <a:rPr lang="en-GB" dirty="0" smtClean="0"/>
              <a:t>In 2014 there was a decline, but the pattern has been stable and 1 in 6 or so births are marked with a baptism, so when someone asks now they are not just doing so because its what is expected.</a:t>
            </a:r>
          </a:p>
          <a:p>
            <a:r>
              <a:rPr lang="en-GB" dirty="0" smtClean="0"/>
              <a:t>The birth rate is basically static with some variation, but essentially an ageing population.</a:t>
            </a:r>
          </a:p>
          <a:p>
            <a:r>
              <a:rPr lang="en-GB" dirty="0" smtClean="0"/>
              <a:t>Changing trends may impact baptisms: rise of baby showers as people confidently celebrate pregnancy, often with close friends and family.  But also although naming ceremonies are very minor at present that could change rapidly as happened with civil funerals. </a:t>
            </a:r>
          </a:p>
          <a:p>
            <a:endParaRPr lang="en-GB" dirty="0" smtClean="0"/>
          </a:p>
        </p:txBody>
      </p:sp>
      <p:sp>
        <p:nvSpPr>
          <p:cNvPr id="4" name="Slide Number Placeholder 3"/>
          <p:cNvSpPr>
            <a:spLocks noGrp="1"/>
          </p:cNvSpPr>
          <p:nvPr>
            <p:ph type="sldNum" sz="quarter" idx="5"/>
          </p:nvPr>
        </p:nvSpPr>
        <p:spPr/>
        <p:txBody>
          <a:bodyPr/>
          <a:lstStyle/>
          <a:p>
            <a:pPr>
              <a:defRPr/>
            </a:pPr>
            <a:fld id="{B47D4FC6-AF6D-4B22-89CF-477AD7B979D1}" type="slidenum">
              <a:rPr lang="en-GB" smtClean="0"/>
              <a:pPr>
                <a:defRPr/>
              </a:pPr>
              <a:t>6</a:t>
            </a:fld>
            <a:endParaRPr lang="en-GB" dirty="0"/>
          </a:p>
        </p:txBody>
      </p:sp>
    </p:spTree>
    <p:extLst>
      <p:ext uri="{BB962C8B-B14F-4D97-AF65-F5344CB8AC3E}">
        <p14:creationId xmlns:p14="http://schemas.microsoft.com/office/powerpoint/2010/main" val="2573812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 with amazing journey phrases and prayer.</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60</a:t>
            </a:fld>
            <a:endParaRPr lang="en-US" dirty="0"/>
          </a:p>
        </p:txBody>
      </p:sp>
    </p:spTree>
    <p:extLst>
      <p:ext uri="{BB962C8B-B14F-4D97-AF65-F5344CB8AC3E}">
        <p14:creationId xmlns:p14="http://schemas.microsoft.com/office/powerpoint/2010/main" val="2246411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Contact details for us if needed</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61</a:t>
            </a:fld>
            <a:endParaRPr lang="en-US" dirty="0"/>
          </a:p>
        </p:txBody>
      </p:sp>
    </p:spTree>
    <p:extLst>
      <p:ext uri="{BB962C8B-B14F-4D97-AF65-F5344CB8AC3E}">
        <p14:creationId xmlns:p14="http://schemas.microsoft.com/office/powerpoint/2010/main" val="83385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reminder that in baptism God is adding to our number, even though we may not see the results ourselves. It is about the grace of God at work: Sandra’s own story is of meeting a woman who was baptized as a baby just two months before her at the same church, they lived on the same street, came from non-church families. Now both are ordained priests in </a:t>
            </a:r>
            <a:r>
              <a:rPr lang="en-GB" dirty="0" err="1" smtClean="0"/>
              <a:t>CofE</a:t>
            </a:r>
            <a:r>
              <a:rPr lang="en-GB" dirty="0" smtClean="0"/>
              <a:t>..  The timescale was not immediate.  So even if sometimes we wonder what is happening, God is at work.</a:t>
            </a:r>
          </a:p>
          <a:p>
            <a:r>
              <a:rPr lang="en-GB" dirty="0" smtClean="0"/>
              <a:t>The numbers mean that we are baptizing over 2000 children each week, and comment on how baptism congregations are growing ever larger, so a good guestimate is that we meet 200, 000 people every week just through these services.</a:t>
            </a:r>
          </a:p>
          <a:p>
            <a:r>
              <a:rPr lang="en-GB" dirty="0" smtClean="0"/>
              <a:t>And the age group the </a:t>
            </a:r>
            <a:r>
              <a:rPr lang="en-GB" dirty="0" err="1" smtClean="0"/>
              <a:t>CofE</a:t>
            </a:r>
            <a:r>
              <a:rPr lang="en-GB" dirty="0" smtClean="0"/>
              <a:t> finds hard to meet is 18 – 40s – which is just the age group coming along as guests to baptisms.  </a:t>
            </a:r>
          </a:p>
          <a:p>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7</a:t>
            </a:fld>
            <a:endParaRPr lang="en-US" dirty="0"/>
          </a:p>
        </p:txBody>
      </p:sp>
    </p:spTree>
    <p:extLst>
      <p:ext uri="{BB962C8B-B14F-4D97-AF65-F5344CB8AC3E}">
        <p14:creationId xmlns:p14="http://schemas.microsoft.com/office/powerpoint/2010/main" val="25699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77072"/>
          </a:xfrm>
        </p:spPr>
        <p:txBody>
          <a:bodyPr/>
          <a:lstStyle/>
          <a:p>
            <a:r>
              <a:rPr lang="en-GB" dirty="0" smtClean="0"/>
              <a:t>Each of the 200, 000 people is on a journey, each of them has their own personal story. We don’t know how near or far they are from God, nor what their personal thoughts and feelings are on the day of the baptism. </a:t>
            </a:r>
          </a:p>
          <a:p>
            <a:r>
              <a:rPr lang="en-GB" dirty="0" smtClean="0"/>
              <a:t>Let’s imagine we are following one of these ‘non churchgoers’</a:t>
            </a:r>
          </a:p>
          <a:p>
            <a:r>
              <a:rPr lang="en-US" dirty="0" smtClean="0"/>
              <a:t>Let’s imagine one of them, we will call her Kate [aged 29] NB This is the same story as I use for baptism presentation.</a:t>
            </a:r>
          </a:p>
          <a:p>
            <a:r>
              <a:rPr lang="en-US" dirty="0" smtClean="0"/>
              <a:t>Kate isn’t a churchgoer. She comes home from work to a real invitation on her door step: its an invitation to a christening from one of her university friends. Now Kate went to University in Warwick, and this friend stayed living near there, so in June Kate finds herself at a gorgeous country church in a Warwickshire village, and she has a great time.  In July she finds herself at a wedding for another friend, this time, one who moved to London after </a:t>
            </a:r>
            <a:r>
              <a:rPr lang="en-US" dirty="0" err="1" smtClean="0"/>
              <a:t>uni</a:t>
            </a:r>
            <a:r>
              <a:rPr lang="en-US" dirty="0" smtClean="0"/>
              <a:t>, so she goes to a suburban church near St. Albans.   Then </a:t>
            </a:r>
            <a:r>
              <a:rPr lang="en-US" dirty="0" err="1" smtClean="0"/>
              <a:t>oen</a:t>
            </a:r>
            <a:r>
              <a:rPr lang="en-US" dirty="0" smtClean="0"/>
              <a:t> of her good friends returns to work after mat leave, they go out for coffee, and her friend asks if she would be a godmother for the baby’s christening in Late October. This time it’s a church across the town where she lives.  At Christmas Kate goes home to her family – they live in a small market town in Gloucestershire. Her mum suggests they go to church for a carol service, as they haven’t been for years, so they do.  Then just after Christmas another wedding invitation lands on her mat: this time to the wedding of an old school friend, now living in Somerset – great excuse for a weekend away at Easter, and another gorgeous church.  Sadly just before that her grandad dies, and in early March Kate finds herself at a funeral service in a church in a Gloucestershire village where her grandad lived all his life. One year, five church visits – and one in the pipeline. But at none of them was she really counted.   And here’s the twist. A couple of years later Kate moves away, she meets some new friends and one of them is active in a local church – Kate starts to go along, and now her discipleship springs to life.  But who knows what impact all those events had?</a:t>
            </a:r>
          </a:p>
          <a:p>
            <a:r>
              <a:rPr lang="en-US" dirty="0" smtClean="0"/>
              <a:t>Talk about how retail stores need and value passing trade – the growth of Marks and </a:t>
            </a:r>
            <a:r>
              <a:rPr lang="en-US" dirty="0" err="1" smtClean="0"/>
              <a:t>Spencers</a:t>
            </a:r>
            <a:r>
              <a:rPr lang="en-US" dirty="0" smtClean="0"/>
              <a:t> on motorway service stations, where the same products are to be found. The staff don’t moan about how the customers only come once, or how they are going to spend real money elsewhere. Because they know that they are all part of the same experience.  And the Church of England is there for people wherever they are, however they come across us.</a:t>
            </a:r>
          </a:p>
          <a:p>
            <a:r>
              <a:rPr lang="en-US" dirty="0" smtClean="0"/>
              <a:t>NB change locations to suit local knowledge. </a:t>
            </a:r>
          </a:p>
          <a:p>
            <a:r>
              <a:rPr lang="en-US" dirty="0" smtClean="0"/>
              <a:t>If time pause for reflection</a:t>
            </a:r>
          </a:p>
          <a:p>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8</a:t>
            </a:fld>
            <a:endParaRPr lang="en-US" dirty="0"/>
          </a:p>
        </p:txBody>
      </p:sp>
    </p:spTree>
    <p:extLst>
      <p:ext uri="{BB962C8B-B14F-4D97-AF65-F5344CB8AC3E}">
        <p14:creationId xmlns:p14="http://schemas.microsoft.com/office/powerpoint/2010/main" val="13686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 to show during</a:t>
            </a:r>
            <a:r>
              <a:rPr lang="en-GB" baseline="0" dirty="0" smtClean="0"/>
              <a:t> chat</a:t>
            </a:r>
            <a:endParaRPr lang="en-GB" dirty="0"/>
          </a:p>
        </p:txBody>
      </p:sp>
      <p:sp>
        <p:nvSpPr>
          <p:cNvPr id="4" name="Slide Number Placeholder 3"/>
          <p:cNvSpPr>
            <a:spLocks noGrp="1"/>
          </p:cNvSpPr>
          <p:nvPr>
            <p:ph type="sldNum" sz="quarter" idx="10"/>
          </p:nvPr>
        </p:nvSpPr>
        <p:spPr/>
        <p:txBody>
          <a:bodyPr/>
          <a:lstStyle/>
          <a:p>
            <a:fld id="{6FF4A6AC-A243-414F-AC5B-E555BF90E856}" type="slidenum">
              <a:rPr lang="en-US" smtClean="0"/>
              <a:t>9</a:t>
            </a:fld>
            <a:endParaRPr lang="en-US" dirty="0"/>
          </a:p>
        </p:txBody>
      </p:sp>
    </p:spTree>
    <p:extLst>
      <p:ext uri="{BB962C8B-B14F-4D97-AF65-F5344CB8AC3E}">
        <p14:creationId xmlns:p14="http://schemas.microsoft.com/office/powerpoint/2010/main" val="2483888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59D7799-CBEA-4904-B9EA-D82FEE4B26CB}" type="datetimeFigureOut">
              <a:rPr lang="en-US" smtClean="0"/>
              <a:t>5/22/2019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20B4945-12D7-47FF-BE89-E86AF28003B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20B4945-12D7-47FF-BE89-E86AF28003B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20B4945-12D7-47FF-BE89-E86AF28003B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20B4945-12D7-47FF-BE89-E86AF28003B2}" type="slidenum">
              <a:rPr lang="en-US" smtClean="0"/>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20B4945-12D7-47FF-BE89-E86AF28003B2}"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20B4945-12D7-47FF-BE89-E86AF28003B2}" type="slidenum">
              <a:rPr lang="en-US" smtClean="0"/>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220B4945-12D7-47FF-BE89-E86AF28003B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220B4945-12D7-47FF-BE89-E86AF28003B2}" type="slidenum">
              <a:rPr lang="en-US" smtClean="0"/>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59D7799-CBEA-4904-B9EA-D82FEE4B26CB}" type="datetimeFigureOut">
              <a:rPr lang="en-US" smtClean="0"/>
              <a:t>5/22/2019</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220B4945-12D7-47FF-BE89-E86AF28003B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659D7799-CBEA-4904-B9EA-D82FEE4B26CB}" type="datetimeFigureOut">
              <a:rPr lang="en-US" smtClean="0"/>
              <a:t>5/22/2019</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20B4945-12D7-47FF-BE89-E86AF28003B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59D7799-CBEA-4904-B9EA-D82FEE4B26CB}" type="datetimeFigureOut">
              <a:rPr lang="en-US" smtClean="0"/>
              <a:t>5/22/2019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20B4945-12D7-47FF-BE89-E86AF28003B2}"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59D7799-CBEA-4904-B9EA-D82FEE4B26CB}" type="datetimeFigureOut">
              <a:rPr lang="en-US" smtClean="0"/>
              <a:t>5/22/2019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20B4945-12D7-47FF-BE89-E86AF28003B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uk/url?sa=i&amp;rct=j&amp;q=babies+playing+together&amp;source=images&amp;cd=&amp;cad=rja&amp;docid=yjjITFf8dEcgzM&amp;tbnid=Yynwj932WPsXqM:&amp;ved=0CAUQjRw&amp;url=http://www.getfbcoverphotos.com/cute-facebook-cover-photos/page/13&amp;ei=Pk8nUcG5ENKa1AXd64CgDQ&amp;bvm=bv.42768644,d.d2k&amp;psig=AFQjCNH4yqCNnjihqmId5yPtRxmW4yrJyg&amp;ust=136161706741160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File:Footpath_signs.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uk/url?sa=i&amp;rct=j&amp;q=newborn+baby+with+parents&amp;source=images&amp;cd=&amp;cad=rja&amp;docid=VXX2bxouRPn8zM&amp;tbnid=XfjHLfovhiLn2M:&amp;ved=0CAUQjRw&amp;url=http://darling-art.com/blog/?paged=7&amp;ei=ZY0nUcXJDMit0QWLgoEw&amp;bvm=bv.42768644,d.d2k&amp;psig=AFQjCNGPLL6HsPJCeB9Ia1s-CY-WoQkdHg&amp;ust=136163290238028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uk/url?sa=i&amp;rct=j&amp;q=Godparents+christening+gifts&amp;source=images&amp;cd=&amp;docid=i4seTSuLVOvrpM&amp;tbnid=D4BfuD8RuX7XVM:&amp;ved=0CAUQjRw&amp;url=http://www.gonedigging.co.uk/blog/2012/08/08/a-bit-of-blurb-on-the-tradition-of-christening-gifts-from-godparents/&amp;ei=Y5InUZ6QLq7a0QWi04CACA&amp;psig=AFQjCNELj1-m4kNX16sp78benomAOerwkg&amp;ust=1361634151656044"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uk/url?sa=i&amp;rct=j&amp;q=family+love&amp;source=images&amp;cd=&amp;cad=rja&amp;docid=7iX5dSLgYohWOM&amp;tbnid=2WQv_kJlypR_aM:&amp;ved=0CAUQjRw&amp;url=http://yaymicro.com/vector/family-love-illustration/4065846&amp;ei=hIEnUc7kIeHs0gW77oCgDA&amp;psig=AFQjCNF025pr0XAybteiB93lkSkNPBnRQw&amp;ust=1361629913198263"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www.google.co.uk/url?sa=i&amp;rct=j&amp;q=&amp;esrc=s&amp;frm=1&amp;source=images&amp;cd=&amp;cad=rja&amp;docid=abfXmQ9jM1aDGM&amp;tbnid=btMTArND2-YUdM:&amp;ved=0CAUQjRw&amp;url=http://www.st-mary-at-latton.org.uk/worship.htm&amp;ei=tjyPUvX8JMSI0AXspIDoCQ&amp;bvm=bv.56988011,d.ZGU&amp;psig=AFQjCNFdNsc4u3bSwZXWPThRi5JFGvfc_g&amp;ust=138520518669597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hyperlink" Target="http://www.clker.com/clipart-jigsaw-puzzle-6-pieces-4.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uk/url?sa=i&amp;rct=j&amp;q=babies+playing+together&amp;source=images&amp;cd=&amp;cad=rja&amp;docid=yjjITFf8dEcgzM&amp;tbnid=Yynwj932WPsXqM:&amp;ved=0CAUQjRw&amp;url=http://www.getfbcoverphotos.com/cute-facebook-cover-photos/page/13&amp;ei=Pk8nUcG5ENKa1AXd64CgDQ&amp;bvm=bv.42768644,d.d2k&amp;psig=AFQjCNH4yqCNnjihqmId5yPtRxmW4yrJyg&amp;ust=136161706741160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uritibainenglish.com.br/wp-content/uploads/2013/03/crowds.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58057">
            <a:off x="794492" y="708382"/>
            <a:ext cx="4427984" cy="2951989"/>
          </a:xfrm>
          <a:prstGeom prst="rect">
            <a:avLst/>
          </a:prstGeom>
          <a:ln>
            <a:solidFill>
              <a:srgbClr val="D60093"/>
            </a:solidFill>
          </a:ln>
        </p:spPr>
      </p:pic>
      <p:sp>
        <p:nvSpPr>
          <p:cNvPr id="2" name="Title 1"/>
          <p:cNvSpPr>
            <a:spLocks noGrp="1"/>
          </p:cNvSpPr>
          <p:nvPr>
            <p:ph type="ctrTitle"/>
          </p:nvPr>
        </p:nvSpPr>
        <p:spPr>
          <a:xfrm>
            <a:off x="1083568" y="2780928"/>
            <a:ext cx="7772400" cy="1829761"/>
          </a:xfrm>
        </p:spPr>
        <p:txBody>
          <a:bodyPr/>
          <a:lstStyle/>
          <a:p>
            <a:r>
              <a:rPr lang="en-GB" dirty="0" smtClean="0"/>
              <a:t>Welcoming families</a:t>
            </a:r>
            <a:endParaRPr lang="en-GB" dirty="0"/>
          </a:p>
        </p:txBody>
      </p:sp>
      <p:sp>
        <p:nvSpPr>
          <p:cNvPr id="4" name="TextBox 3"/>
          <p:cNvSpPr txBox="1"/>
          <p:nvPr/>
        </p:nvSpPr>
        <p:spPr>
          <a:xfrm>
            <a:off x="2051720" y="4509120"/>
            <a:ext cx="6804248" cy="584775"/>
          </a:xfrm>
          <a:prstGeom prst="rect">
            <a:avLst/>
          </a:prstGeom>
          <a:noFill/>
        </p:spPr>
        <p:txBody>
          <a:bodyPr wrap="square" rtlCol="0">
            <a:spAutoFit/>
          </a:bodyPr>
          <a:lstStyle/>
          <a:p>
            <a:pPr algn="r"/>
            <a:r>
              <a:rPr lang="en-GB" sz="3200" dirty="0" smtClean="0"/>
              <a:t>through the gateway of baptism</a:t>
            </a:r>
            <a:endParaRPr lang="en-GB" sz="3200" b="1" dirty="0"/>
          </a:p>
        </p:txBody>
      </p:sp>
      <p:sp>
        <p:nvSpPr>
          <p:cNvPr id="6" name="Footer Placeholder 7"/>
          <p:cNvSpPr>
            <a:spLocks noGrp="1"/>
          </p:cNvSpPr>
          <p:nvPr>
            <p:ph type="ftr" sz="quarter" idx="11"/>
          </p:nvPr>
        </p:nvSpPr>
        <p:spPr>
          <a:xfrm>
            <a:off x="4476197" y="323012"/>
            <a:ext cx="4355976" cy="1737835"/>
          </a:xfrm>
        </p:spPr>
        <p:txBody>
          <a:bodyPr/>
          <a:lstStyle/>
          <a:p>
            <a:r>
              <a:rPr lang="en-GB" sz="2000" dirty="0" smtClean="0">
                <a:solidFill>
                  <a:schemeClr val="tx1"/>
                </a:solidFill>
                <a:latin typeface="Adobe Gothic Std B" panose="020B0800000000000000" pitchFamily="34" charset="-128"/>
                <a:ea typeface="Adobe Gothic Std B" panose="020B0800000000000000" pitchFamily="34" charset="-128"/>
              </a:rPr>
              <a:t>On Twitter please  follow</a:t>
            </a:r>
          </a:p>
          <a:p>
            <a:r>
              <a:rPr lang="en-GB" sz="2000" dirty="0" smtClean="0">
                <a:solidFill>
                  <a:schemeClr val="tx1"/>
                </a:solidFill>
                <a:latin typeface="Adobe Gothic Std B" panose="020B0800000000000000" pitchFamily="34" charset="-128"/>
                <a:ea typeface="Adobe Gothic Std B" panose="020B0800000000000000" pitchFamily="34" charset="-128"/>
              </a:rPr>
              <a:t>@</a:t>
            </a:r>
            <a:r>
              <a:rPr lang="en-GB" sz="2000" dirty="0" err="1" smtClean="0">
                <a:solidFill>
                  <a:schemeClr val="tx1"/>
                </a:solidFill>
                <a:latin typeface="Adobe Gothic Std B" panose="020B0800000000000000" pitchFamily="34" charset="-128"/>
                <a:ea typeface="Adobe Gothic Std B" panose="020B0800000000000000" pitchFamily="34" charset="-128"/>
              </a:rPr>
              <a:t>CofE_CSH</a:t>
            </a:r>
            <a:endParaRPr lang="en-GB" sz="2000" dirty="0">
              <a:solidFill>
                <a:schemeClr val="tx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4036760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4400" dirty="0" smtClean="0">
                <a:solidFill>
                  <a:srgbClr val="002060"/>
                </a:solidFill>
              </a:rPr>
              <a:t>with the clergy</a:t>
            </a:r>
          </a:p>
          <a:p>
            <a:pPr>
              <a:buNone/>
            </a:pPr>
            <a:endParaRPr lang="en-GB" sz="4400" dirty="0" smtClean="0">
              <a:solidFill>
                <a:srgbClr val="002060"/>
              </a:solidFill>
            </a:endParaRPr>
          </a:p>
          <a:p>
            <a:pPr>
              <a:buNone/>
            </a:pPr>
            <a:endParaRPr lang="en-GB" sz="4400" dirty="0" smtClean="0">
              <a:solidFill>
                <a:srgbClr val="002060"/>
              </a:solidFill>
            </a:endParaRPr>
          </a:p>
          <a:p>
            <a:r>
              <a:rPr lang="en-GB" sz="4400" dirty="0">
                <a:solidFill>
                  <a:srgbClr val="002060"/>
                </a:solidFill>
              </a:rPr>
              <a:t>w</a:t>
            </a:r>
            <a:r>
              <a:rPr lang="en-GB" sz="4400" dirty="0" smtClean="0">
                <a:solidFill>
                  <a:srgbClr val="002060"/>
                </a:solidFill>
              </a:rPr>
              <a:t>ith the public</a:t>
            </a:r>
            <a:endParaRPr lang="en-GB" sz="4400" dirty="0">
              <a:solidFill>
                <a:srgbClr val="002060"/>
              </a:solidFill>
            </a:endParaRPr>
          </a:p>
        </p:txBody>
      </p:sp>
      <p:sp>
        <p:nvSpPr>
          <p:cNvPr id="3" name="Title 2"/>
          <p:cNvSpPr>
            <a:spLocks noGrp="1"/>
          </p:cNvSpPr>
          <p:nvPr>
            <p:ph type="title"/>
          </p:nvPr>
        </p:nvSpPr>
        <p:spPr/>
        <p:txBody>
          <a:bodyPr/>
          <a:lstStyle/>
          <a:p>
            <a:r>
              <a:rPr lang="en-GB" dirty="0" smtClean="0"/>
              <a:t>  Several conversations:</a:t>
            </a:r>
            <a:endParaRPr lang="en-GB" dirty="0"/>
          </a:p>
        </p:txBody>
      </p:sp>
      <p:pic>
        <p:nvPicPr>
          <p:cNvPr id="4" name="Picture 3" descr="http://elamlondon.files.wordpress.com/2012/10/all-clergy-fun-2012.jpg"/>
          <p:cNvPicPr/>
          <p:nvPr/>
        </p:nvPicPr>
        <p:blipFill>
          <a:blip r:embed="rId3" cstate="print"/>
          <a:srcRect/>
          <a:stretch>
            <a:fillRect/>
          </a:stretch>
        </p:blipFill>
        <p:spPr bwMode="auto">
          <a:xfrm rot="945236">
            <a:off x="5769522" y="1596944"/>
            <a:ext cx="2736305" cy="2304256"/>
          </a:xfrm>
          <a:prstGeom prst="rect">
            <a:avLst/>
          </a:prstGeom>
          <a:noFill/>
          <a:ln w="9525">
            <a:noFill/>
            <a:miter lim="800000"/>
            <a:headEnd/>
            <a:tailEnd/>
          </a:ln>
        </p:spPr>
      </p:pic>
      <p:pic>
        <p:nvPicPr>
          <p:cNvPr id="5" name="Picture 4" descr="http://blog.nj.com/ledgerupdates_impact/2009/02/large_beachh25%20SONG.JPG"/>
          <p:cNvPicPr/>
          <p:nvPr/>
        </p:nvPicPr>
        <p:blipFill>
          <a:blip r:embed="rId4" cstate="print"/>
          <a:srcRect/>
          <a:stretch>
            <a:fillRect/>
          </a:stretch>
        </p:blipFill>
        <p:spPr bwMode="auto">
          <a:xfrm>
            <a:off x="3563888" y="4365104"/>
            <a:ext cx="3384376" cy="2088232"/>
          </a:xfrm>
          <a:prstGeom prst="rect">
            <a:avLst/>
          </a:prstGeom>
          <a:noFill/>
          <a:ln w="9525">
            <a:noFill/>
            <a:miter lim="800000"/>
            <a:headEnd/>
            <a:tailEnd/>
          </a:ln>
        </p:spPr>
      </p:pic>
    </p:spTree>
    <p:extLst>
      <p:ext uri="{BB962C8B-B14F-4D97-AF65-F5344CB8AC3E}">
        <p14:creationId xmlns:p14="http://schemas.microsoft.com/office/powerpoint/2010/main" val="9913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2">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ppt_x"/>
                                          </p:val>
                                        </p:tav>
                                        <p:tav tm="100000">
                                          <p:val>
                                            <p:strVal val="#ppt_x"/>
                                          </p:val>
                                        </p:tav>
                                      </p:tavLst>
                                    </p:anim>
                                    <p:anim calcmode="lin" valueType="num">
                                      <p:cBhvr additive="base">
                                        <p:cTn id="2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846138"/>
            <a:ext cx="2242592" cy="5314595"/>
          </a:xfrm>
          <a:prstGeom prst="rect">
            <a:avLst/>
          </a:prstGeom>
        </p:spPr>
      </p:pic>
      <p:sp>
        <p:nvSpPr>
          <p:cNvPr id="2" name="Content Placeholder 1"/>
          <p:cNvSpPr>
            <a:spLocks noGrp="1"/>
          </p:cNvSpPr>
          <p:nvPr>
            <p:ph idx="1"/>
          </p:nvPr>
        </p:nvSpPr>
        <p:spPr>
          <a:xfrm>
            <a:off x="457200" y="1916832"/>
            <a:ext cx="7931224" cy="4090459"/>
          </a:xfrm>
        </p:spPr>
        <p:txBody>
          <a:bodyPr>
            <a:normAutofit/>
          </a:bodyPr>
          <a:lstStyle/>
          <a:p>
            <a:r>
              <a:rPr lang="en-GB" sz="2400" dirty="0" smtClean="0"/>
              <a:t>When - in the service? Or not?</a:t>
            </a:r>
          </a:p>
          <a:p>
            <a:r>
              <a:rPr lang="en-GB" sz="2400" dirty="0" smtClean="0"/>
              <a:t>Being ready – what does that mean?</a:t>
            </a:r>
          </a:p>
          <a:p>
            <a:r>
              <a:rPr lang="en-GB" sz="2400" dirty="0" smtClean="0"/>
              <a:t>The words of the service??!! </a:t>
            </a:r>
          </a:p>
          <a:p>
            <a:r>
              <a:rPr lang="en-GB" sz="2400" dirty="0" smtClean="0"/>
              <a:t>Do they mean it?</a:t>
            </a:r>
          </a:p>
          <a:p>
            <a:r>
              <a:rPr lang="en-GB" sz="2400" dirty="0" smtClean="0"/>
              <a:t>Will they ever come back again? </a:t>
            </a:r>
          </a:p>
          <a:p>
            <a:pPr algn="ctr"/>
            <a:endParaRPr lang="en-GB" sz="2400" b="1" dirty="0" smtClean="0"/>
          </a:p>
          <a:p>
            <a:pPr algn="ctr"/>
            <a:r>
              <a:rPr lang="en-GB" sz="2400" b="1" dirty="0" smtClean="0"/>
              <a:t>Is it worth it?</a:t>
            </a:r>
            <a:endParaRPr lang="en-GB" sz="2400" b="1" dirty="0"/>
          </a:p>
        </p:txBody>
      </p:sp>
      <p:sp>
        <p:nvSpPr>
          <p:cNvPr id="3" name="Title 2"/>
          <p:cNvSpPr>
            <a:spLocks noGrp="1"/>
          </p:cNvSpPr>
          <p:nvPr>
            <p:ph type="title"/>
          </p:nvPr>
        </p:nvSpPr>
        <p:spPr/>
        <p:txBody>
          <a:bodyPr/>
          <a:lstStyle/>
          <a:p>
            <a:r>
              <a:rPr lang="en-GB" dirty="0" smtClean="0"/>
              <a:t>Church worries</a:t>
            </a:r>
            <a:endParaRPr lang="en-GB" dirty="0"/>
          </a:p>
        </p:txBody>
      </p:sp>
    </p:spTree>
    <p:extLst>
      <p:ext uri="{BB962C8B-B14F-4D97-AF65-F5344CB8AC3E}">
        <p14:creationId xmlns:p14="http://schemas.microsoft.com/office/powerpoint/2010/main" val="397898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75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75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75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75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75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36" y="1052736"/>
            <a:ext cx="8229600" cy="648072"/>
          </a:xfrm>
        </p:spPr>
        <p:txBody>
          <a:bodyPr>
            <a:normAutofit fontScale="90000"/>
          </a:bodyPr>
          <a:lstStyle/>
          <a:p>
            <a:r>
              <a:rPr lang="en-GB" dirty="0" smtClean="0"/>
              <a:t/>
            </a:r>
            <a:br>
              <a:rPr lang="en-GB" dirty="0" smtClean="0"/>
            </a:br>
            <a:r>
              <a:rPr lang="en-GB" dirty="0" smtClean="0"/>
              <a:t>Core messages</a:t>
            </a:r>
            <a:br>
              <a:rPr lang="en-GB" dirty="0" smtClean="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767" y="2204864"/>
            <a:ext cx="2062792" cy="3249792"/>
          </a:xfrm>
          <a:prstGeom prst="rect">
            <a:avLst/>
          </a:prstGeom>
        </p:spPr>
      </p:pic>
      <p:sp>
        <p:nvSpPr>
          <p:cNvPr id="5" name="Content Placeholder 4"/>
          <p:cNvSpPr>
            <a:spLocks noGrp="1"/>
          </p:cNvSpPr>
          <p:nvPr>
            <p:ph idx="1"/>
          </p:nvPr>
        </p:nvSpPr>
        <p:spPr>
          <a:xfrm>
            <a:off x="395536" y="1700808"/>
            <a:ext cx="8229600" cy="5352969"/>
          </a:xfrm>
        </p:spPr>
        <p:txBody>
          <a:bodyPr/>
          <a:lstStyle/>
          <a:p>
            <a:pPr marL="109728" indent="0">
              <a:buNone/>
            </a:pPr>
            <a:endParaRPr lang="en-GB" dirty="0" smtClean="0"/>
          </a:p>
          <a:p>
            <a:r>
              <a:rPr lang="en-GB" dirty="0" smtClean="0"/>
              <a:t>Language that connects</a:t>
            </a:r>
          </a:p>
          <a:p>
            <a:r>
              <a:rPr lang="en-GB" dirty="0" smtClean="0"/>
              <a:t>Parents are seriously motivated </a:t>
            </a:r>
          </a:p>
          <a:p>
            <a:r>
              <a:rPr lang="en-GB" dirty="0" smtClean="0"/>
              <a:t>Godparents really matter</a:t>
            </a:r>
          </a:p>
          <a:p>
            <a:r>
              <a:rPr lang="en-GB" dirty="0" smtClean="0"/>
              <a:t>Symbols speak louder than words</a:t>
            </a:r>
          </a:p>
          <a:p>
            <a:r>
              <a:rPr lang="en-GB" dirty="0" smtClean="0"/>
              <a:t>It’s about the whole people of God</a:t>
            </a:r>
          </a:p>
          <a:p>
            <a:r>
              <a:rPr lang="en-GB" dirty="0" smtClean="0"/>
              <a:t>Follow up, keep contact</a:t>
            </a:r>
            <a:r>
              <a:rPr lang="en-GB" dirty="0"/>
              <a:t>,</a:t>
            </a:r>
            <a:r>
              <a:rPr lang="en-GB" dirty="0" smtClean="0"/>
              <a:t> </a:t>
            </a:r>
            <a:r>
              <a:rPr lang="en-GB" dirty="0"/>
              <a:t>m</a:t>
            </a:r>
            <a:r>
              <a:rPr lang="en-GB" dirty="0" smtClean="0"/>
              <a:t>ake friends</a:t>
            </a:r>
            <a:endParaRPr lang="en-GB" dirty="0"/>
          </a:p>
        </p:txBody>
      </p:sp>
    </p:spTree>
    <p:extLst>
      <p:ext uri="{BB962C8B-B14F-4D97-AF65-F5344CB8AC3E}">
        <p14:creationId xmlns:p14="http://schemas.microsoft.com/office/powerpoint/2010/main" val="25404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r>
              <a:rPr lang="en-GB" b="1" dirty="0" smtClean="0"/>
              <a:t>This research and these resources </a:t>
            </a:r>
          </a:p>
          <a:p>
            <a:pPr marL="109728" indent="0" algn="ctr">
              <a:buNone/>
            </a:pPr>
            <a:r>
              <a:rPr lang="en-GB" b="1" dirty="0" smtClean="0"/>
              <a:t> can make a real difference: </a:t>
            </a:r>
          </a:p>
          <a:p>
            <a:r>
              <a:rPr lang="en-GB" dirty="0" smtClean="0"/>
              <a:t>65% of pilot parishes saw an increase in families engaged with church </a:t>
            </a:r>
          </a:p>
          <a:p>
            <a:r>
              <a:rPr lang="en-GB" dirty="0" smtClean="0"/>
              <a:t>93% reported that families had an under-standing that baptism was the start of a journey</a:t>
            </a:r>
          </a:p>
          <a:p>
            <a:endParaRPr lang="en-GB" dirty="0"/>
          </a:p>
        </p:txBody>
      </p:sp>
      <p:sp>
        <p:nvSpPr>
          <p:cNvPr id="3" name="Title 2"/>
          <p:cNvSpPr>
            <a:spLocks noGrp="1"/>
          </p:cNvSpPr>
          <p:nvPr>
            <p:ph type="title"/>
          </p:nvPr>
        </p:nvSpPr>
        <p:spPr/>
        <p:txBody>
          <a:bodyPr/>
          <a:lstStyle/>
          <a:p>
            <a:r>
              <a:rPr lang="en-GB" dirty="0" smtClean="0"/>
              <a:t>The good news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437112"/>
            <a:ext cx="3347864" cy="2231909"/>
          </a:xfrm>
          <a:prstGeom prst="rect">
            <a:avLst/>
          </a:prstGeom>
        </p:spPr>
      </p:pic>
    </p:spTree>
    <p:extLst>
      <p:ext uri="{BB962C8B-B14F-4D97-AF65-F5344CB8AC3E}">
        <p14:creationId xmlns:p14="http://schemas.microsoft.com/office/powerpoint/2010/main" val="5961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243" y="1268760"/>
            <a:ext cx="7753186" cy="3108543"/>
          </a:xfrm>
          <a:prstGeom prst="rect">
            <a:avLst/>
          </a:prstGeom>
          <a:noFill/>
        </p:spPr>
        <p:txBody>
          <a:bodyPr wrap="square" rtlCol="0">
            <a:spAutoFit/>
          </a:bodyPr>
          <a:lstStyle/>
          <a:p>
            <a:r>
              <a:rPr lang="en-GB" sz="2800" b="1" dirty="0" smtClean="0"/>
              <a:t>Part 2: Language, motive and people</a:t>
            </a:r>
          </a:p>
          <a:p>
            <a:endParaRPr lang="en-GB" sz="2400" dirty="0"/>
          </a:p>
          <a:p>
            <a:pPr marL="285750" indent="-285750">
              <a:buFont typeface="Arial" panose="020B0604020202020204" pitchFamily="34" charset="0"/>
              <a:buChar char="•"/>
            </a:pPr>
            <a:r>
              <a:rPr lang="en-GB" dirty="0" smtClean="0"/>
              <a:t>The language of christening</a:t>
            </a:r>
          </a:p>
          <a:p>
            <a:pPr marL="285750" indent="-285750">
              <a:buFont typeface="Arial" panose="020B0604020202020204" pitchFamily="34" charset="0"/>
              <a:buChar char="•"/>
            </a:pPr>
            <a:r>
              <a:rPr lang="en-GB" dirty="0" smtClean="0"/>
              <a:t>The amazing journey imagery</a:t>
            </a:r>
          </a:p>
          <a:p>
            <a:pPr marL="285750" indent="-285750">
              <a:buFont typeface="Arial" panose="020B0604020202020204" pitchFamily="34" charset="0"/>
              <a:buChar char="•"/>
            </a:pPr>
            <a:r>
              <a:rPr lang="en-GB" dirty="0" smtClean="0"/>
              <a:t>Parents motivations – faith journeys and good start </a:t>
            </a:r>
          </a:p>
          <a:p>
            <a:pPr marL="285750" indent="-285750">
              <a:buFont typeface="Arial" panose="020B0604020202020204" pitchFamily="34" charset="0"/>
              <a:buChar char="•"/>
            </a:pPr>
            <a:r>
              <a:rPr lang="en-GB" dirty="0" smtClean="0"/>
              <a:t>The importance of godparents</a:t>
            </a:r>
          </a:p>
          <a:p>
            <a:pPr marL="285750" indent="-285750">
              <a:buFont typeface="Arial" panose="020B0604020202020204" pitchFamily="34" charset="0"/>
              <a:buChar char="•"/>
            </a:pPr>
            <a:r>
              <a:rPr lang="en-GB" dirty="0" smtClean="0"/>
              <a:t>Preparing for the day</a:t>
            </a:r>
          </a:p>
          <a:p>
            <a:pPr marL="285750" indent="-285750">
              <a:buFont typeface="Arial" panose="020B0604020202020204" pitchFamily="34" charset="0"/>
              <a:buChar char="•"/>
            </a:pPr>
            <a:r>
              <a:rPr lang="en-GB" dirty="0" smtClean="0"/>
              <a:t>Communicating </a:t>
            </a:r>
          </a:p>
          <a:p>
            <a:endParaRPr lang="en-GB" dirty="0" smtClean="0"/>
          </a:p>
          <a:p>
            <a:endParaRPr lang="en-GB" dirty="0"/>
          </a:p>
        </p:txBody>
      </p:sp>
    </p:spTree>
    <p:extLst>
      <p:ext uri="{BB962C8B-B14F-4D97-AF65-F5344CB8AC3E}">
        <p14:creationId xmlns:p14="http://schemas.microsoft.com/office/powerpoint/2010/main" val="1455267227"/>
      </p:ext>
    </p:extLst>
  </p:cSld>
  <p:clrMapOvr>
    <a:masterClrMapping/>
  </p:clrMapOvr>
  <p:transition>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923928" y="1628800"/>
            <a:ext cx="6125288" cy="425861"/>
          </a:xfrm>
        </p:spPr>
        <p:txBody>
          <a:bodyPr>
            <a:noAutofit/>
          </a:bodyPr>
          <a:lstStyle/>
          <a:p>
            <a:pPr marL="0" indent="0" algn="ctr">
              <a:buNone/>
            </a:pPr>
            <a:r>
              <a:rPr lang="en-US" sz="3200" b="1" dirty="0" smtClean="0">
                <a:solidFill>
                  <a:srgbClr val="1A224F"/>
                </a:solidFill>
              </a:rPr>
              <a:t>It’s a christening</a:t>
            </a:r>
            <a:r>
              <a:rPr lang="en-US" sz="3000" dirty="0" smtClean="0">
                <a:solidFill>
                  <a:srgbClr val="1A224F"/>
                </a:solidFil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324114"/>
            <a:ext cx="3149342" cy="4497804"/>
          </a:xfrm>
          <a:prstGeom prst="rect">
            <a:avLst/>
          </a:prstGeom>
          <a:ln w="11430">
            <a:solidFill>
              <a:schemeClr val="accent4">
                <a:lumMod val="60000"/>
                <a:lumOff val="40000"/>
              </a:schemeClr>
            </a:solidFill>
          </a:ln>
        </p:spPr>
      </p:pic>
      <p:sp>
        <p:nvSpPr>
          <p:cNvPr id="6" name="TextBox 5"/>
          <p:cNvSpPr txBox="1"/>
          <p:nvPr/>
        </p:nvSpPr>
        <p:spPr>
          <a:xfrm>
            <a:off x="5148064" y="3573016"/>
            <a:ext cx="3528392" cy="584775"/>
          </a:xfrm>
          <a:prstGeom prst="rect">
            <a:avLst/>
          </a:prstGeom>
          <a:noFill/>
        </p:spPr>
        <p:txBody>
          <a:bodyPr wrap="square" rtlCol="0">
            <a:spAutoFit/>
          </a:bodyPr>
          <a:lstStyle/>
          <a:p>
            <a:r>
              <a:rPr lang="en-GB" sz="3200" dirty="0" smtClean="0"/>
              <a:t>...and a baptism</a:t>
            </a:r>
            <a:endParaRPr lang="en-GB" sz="3200" dirty="0"/>
          </a:p>
        </p:txBody>
      </p:sp>
      <p:sp>
        <p:nvSpPr>
          <p:cNvPr id="7" name="Title 1"/>
          <p:cNvSpPr>
            <a:spLocks noGrp="1"/>
          </p:cNvSpPr>
          <p:nvPr>
            <p:ph type="title"/>
          </p:nvPr>
        </p:nvSpPr>
        <p:spPr>
          <a:xfrm>
            <a:off x="179512" y="440568"/>
            <a:ext cx="8229600" cy="648072"/>
          </a:xfrm>
        </p:spPr>
        <p:txBody>
          <a:bodyPr>
            <a:normAutofit fontScale="90000"/>
          </a:bodyPr>
          <a:lstStyle/>
          <a:p>
            <a:r>
              <a:rPr lang="en-GB" dirty="0" smtClean="0"/>
              <a:t/>
            </a:r>
            <a:br>
              <a:rPr lang="en-GB" dirty="0" smtClean="0"/>
            </a:br>
            <a:r>
              <a:rPr lang="en-GB" dirty="0" smtClean="0"/>
              <a:t>Language that connects</a:t>
            </a:r>
            <a:br>
              <a:rPr lang="en-GB" dirty="0" smtClean="0"/>
            </a:br>
            <a:endParaRPr lang="en-US" dirty="0"/>
          </a:p>
        </p:txBody>
      </p:sp>
    </p:spTree>
    <p:extLst>
      <p:ext uri="{BB962C8B-B14F-4D97-AF65-F5344CB8AC3E}">
        <p14:creationId xmlns:p14="http://schemas.microsoft.com/office/powerpoint/2010/main" val="85849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52092"/>
            <a:ext cx="2939631" cy="4019805"/>
          </a:xfrm>
          <a:prstGeom prst="rect">
            <a:avLst/>
          </a:prstGeom>
        </p:spPr>
      </p:pic>
      <p:sp>
        <p:nvSpPr>
          <p:cNvPr id="2" name="Title 1"/>
          <p:cNvSpPr>
            <a:spLocks noGrp="1"/>
          </p:cNvSpPr>
          <p:nvPr>
            <p:ph type="ctrTitle"/>
          </p:nvPr>
        </p:nvSpPr>
        <p:spPr>
          <a:xfrm>
            <a:off x="827584" y="3861048"/>
            <a:ext cx="7772400" cy="1230034"/>
          </a:xfrm>
        </p:spPr>
        <p:txBody>
          <a:bodyPr/>
          <a:lstStyle/>
          <a:p>
            <a:pPr algn="ctr">
              <a:defRPr/>
            </a:pPr>
            <a:r>
              <a:rPr lang="en-GB" dirty="0" smtClean="0"/>
              <a:t>The amazing journey</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9168" y="465622"/>
            <a:ext cx="477081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9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313" y="1341438"/>
            <a:ext cx="8229600" cy="4525962"/>
          </a:xfrm>
        </p:spPr>
        <p:txBody>
          <a:bodyPr>
            <a:normAutofit/>
          </a:bodyPr>
          <a:lstStyle/>
          <a:p>
            <a:r>
              <a:rPr lang="en-GB" dirty="0" smtClean="0"/>
              <a:t>For toddler groups, nurseries and libraries</a:t>
            </a:r>
          </a:p>
          <a:p>
            <a:r>
              <a:rPr lang="en-GB" dirty="0" smtClean="0"/>
              <a:t>Light touch</a:t>
            </a:r>
          </a:p>
          <a:p>
            <a:r>
              <a:rPr lang="en-GB" dirty="0" smtClean="0"/>
              <a:t>Encourage contact with the church </a:t>
            </a:r>
          </a:p>
          <a:p>
            <a:pPr marL="109728" indent="0">
              <a:buNone/>
            </a:pPr>
            <a:endParaRPr lang="en-GB" dirty="0" smtClean="0"/>
          </a:p>
          <a:p>
            <a:r>
              <a:rPr lang="en-GB" dirty="0" smtClean="0"/>
              <a:t>Important thing is to respond positively to enquiries  </a:t>
            </a:r>
          </a:p>
          <a:p>
            <a:pPr marL="109728" indent="0">
              <a:buNone/>
            </a:pPr>
            <a:endParaRPr lang="en-GB" dirty="0"/>
          </a:p>
          <a:p>
            <a:pPr marL="109728" indent="0">
              <a:buNone/>
            </a:pPr>
            <a:r>
              <a:rPr lang="en-GB" dirty="0" smtClean="0"/>
              <a:t>Two versions available</a:t>
            </a:r>
            <a:endParaRPr lang="en-GB" dirty="0"/>
          </a:p>
        </p:txBody>
      </p:sp>
      <p:sp>
        <p:nvSpPr>
          <p:cNvPr id="3" name="Title 2"/>
          <p:cNvSpPr>
            <a:spLocks noGrp="1"/>
          </p:cNvSpPr>
          <p:nvPr>
            <p:ph type="title"/>
          </p:nvPr>
        </p:nvSpPr>
        <p:spPr/>
        <p:txBody>
          <a:bodyPr/>
          <a:lstStyle/>
          <a:p>
            <a:pPr>
              <a:defRPr/>
            </a:pPr>
            <a:r>
              <a:rPr lang="en-US" dirty="0" smtClean="0"/>
              <a:t>“Just ask…”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860800"/>
            <a:ext cx="27352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188913"/>
            <a:ext cx="21859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366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a:xfrm>
            <a:off x="457200" y="1988840"/>
            <a:ext cx="8229600" cy="4018260"/>
          </a:xfrm>
        </p:spPr>
        <p:txBody>
          <a:bodyPr/>
          <a:lstStyle/>
          <a:p>
            <a:pPr algn="ctr" eaLnBrk="1" hangingPunct="1">
              <a:buFont typeface="Wingdings 3" pitchFamily="18" charset="2"/>
              <a:buNone/>
            </a:pPr>
            <a:r>
              <a:rPr lang="en-GB" sz="5400" b="1" dirty="0" smtClean="0"/>
              <a:t>Understanding why</a:t>
            </a:r>
          </a:p>
        </p:txBody>
      </p:sp>
      <p:pic>
        <p:nvPicPr>
          <p:cNvPr id="4" name="Picture 2" descr="http://www.getfbcoverphotos.com/thumbs/babies_playing_together-t1.jpg">
            <a:hlinkClick r:id="rId3"/>
          </p:cNvPr>
          <p:cNvPicPr>
            <a:picLocks noChangeAspect="1" noChangeArrowheads="1"/>
          </p:cNvPicPr>
          <p:nvPr/>
        </p:nvPicPr>
        <p:blipFill>
          <a:blip r:embed="rId4"/>
          <a:srcRect/>
          <a:stretch>
            <a:fillRect/>
          </a:stretch>
        </p:blipFill>
        <p:spPr bwMode="auto">
          <a:xfrm rot="164129">
            <a:off x="2892425" y="4216400"/>
            <a:ext cx="5897563" cy="2181225"/>
          </a:xfrm>
          <a:prstGeom prst="rect">
            <a:avLst/>
          </a:prstGeom>
          <a:noFill/>
          <a:ln>
            <a:solidFill>
              <a:schemeClr val="accent4">
                <a:lumMod val="75000"/>
              </a:schemeClr>
            </a:solidFill>
          </a:ln>
        </p:spPr>
      </p:pic>
      <p:sp>
        <p:nvSpPr>
          <p:cNvPr id="5" name="Title 1"/>
          <p:cNvSpPr>
            <a:spLocks noGrp="1"/>
          </p:cNvSpPr>
          <p:nvPr>
            <p:ph type="title"/>
          </p:nvPr>
        </p:nvSpPr>
        <p:spPr>
          <a:xfrm>
            <a:off x="447193" y="980728"/>
            <a:ext cx="8229600" cy="648072"/>
          </a:xfrm>
        </p:spPr>
        <p:txBody>
          <a:bodyPr>
            <a:normAutofit fontScale="90000"/>
          </a:bodyPr>
          <a:lstStyle/>
          <a:p>
            <a:r>
              <a:rPr lang="en-GB" dirty="0" smtClean="0"/>
              <a:t/>
            </a:r>
            <a:br>
              <a:rPr lang="en-GB" dirty="0" smtClean="0"/>
            </a:br>
            <a:r>
              <a:rPr lang="en-GB" dirty="0" smtClean="0"/>
              <a:t>Parents are seriously motivated:</a:t>
            </a:r>
            <a:br>
              <a:rPr lang="en-GB" dirty="0" smtClean="0"/>
            </a:br>
            <a:endParaRPr lang="en-US" dirty="0"/>
          </a:p>
        </p:txBody>
      </p:sp>
    </p:spTree>
    <p:extLst>
      <p:ext uri="{BB962C8B-B14F-4D97-AF65-F5344CB8AC3E}">
        <p14:creationId xmlns:p14="http://schemas.microsoft.com/office/powerpoint/2010/main" val="4180404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ttp://upload.wikimedia.org/wikipedia/commons/thumb/b/b4/Footpath_signs.jpg/220px-Footpath_sign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938" y="1916113"/>
            <a:ext cx="30972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481138"/>
            <a:ext cx="8686800" cy="4525962"/>
          </a:xfrm>
        </p:spPr>
        <p:txBody>
          <a:bodyPr/>
          <a:lstStyle/>
          <a:p>
            <a:pPr eaLnBrk="1" hangingPunct="1"/>
            <a:r>
              <a:rPr lang="en-GB" dirty="0" smtClean="0"/>
              <a:t>Families are already on a faith journey</a:t>
            </a:r>
          </a:p>
          <a:p>
            <a:pPr eaLnBrk="1" hangingPunct="1"/>
            <a:r>
              <a:rPr lang="en-GB" dirty="0" smtClean="0"/>
              <a:t>Christening is an essential</a:t>
            </a:r>
            <a:br>
              <a:rPr lang="en-GB" dirty="0" smtClean="0"/>
            </a:br>
            <a:r>
              <a:rPr lang="en-GB" dirty="0" smtClean="0"/>
              <a:t>foundation for their child’s</a:t>
            </a:r>
            <a:br>
              <a:rPr lang="en-GB" dirty="0" smtClean="0"/>
            </a:br>
            <a:r>
              <a:rPr lang="en-GB" dirty="0" smtClean="0"/>
              <a:t>faith journey</a:t>
            </a:r>
          </a:p>
          <a:p>
            <a:pPr eaLnBrk="1" hangingPunct="1"/>
            <a:r>
              <a:rPr lang="en-GB" dirty="0" smtClean="0"/>
              <a:t>Christening will ‘open doors’</a:t>
            </a:r>
            <a:br>
              <a:rPr lang="en-GB" dirty="0" smtClean="0"/>
            </a:br>
            <a:r>
              <a:rPr lang="en-GB" dirty="0" smtClean="0"/>
              <a:t>to later choices</a:t>
            </a:r>
          </a:p>
          <a:p>
            <a:pPr eaLnBrk="1" hangingPunct="1">
              <a:buFont typeface="Wingdings 3" pitchFamily="18" charset="2"/>
              <a:buNone/>
            </a:pPr>
            <a:r>
              <a:rPr lang="en-GB" dirty="0" smtClean="0"/>
              <a:t/>
            </a:r>
            <a:br>
              <a:rPr lang="en-GB" dirty="0" smtClean="0"/>
            </a:br>
            <a:r>
              <a:rPr lang="en-GB" dirty="0" smtClean="0"/>
              <a:t>“</a:t>
            </a:r>
            <a:r>
              <a:rPr lang="en-GB" i="1" dirty="0" smtClean="0"/>
              <a:t>God knows you are out there” </a:t>
            </a:r>
          </a:p>
          <a:p>
            <a:pPr eaLnBrk="1" hangingPunct="1"/>
            <a:endParaRPr lang="en-GB" dirty="0" smtClean="0"/>
          </a:p>
          <a:p>
            <a:pPr eaLnBrk="1" hangingPunct="1"/>
            <a:r>
              <a:rPr lang="en-GB" dirty="0" smtClean="0"/>
              <a:t>But faith journeys may not be church journeys</a:t>
            </a:r>
          </a:p>
        </p:txBody>
      </p:sp>
      <p:sp>
        <p:nvSpPr>
          <p:cNvPr id="3" name="Title 2"/>
          <p:cNvSpPr>
            <a:spLocks noGrp="1"/>
          </p:cNvSpPr>
          <p:nvPr>
            <p:ph type="title"/>
          </p:nvPr>
        </p:nvSpPr>
        <p:spPr/>
        <p:txBody>
          <a:bodyPr/>
          <a:lstStyle/>
          <a:p>
            <a:pPr eaLnBrk="1" fontAlgn="auto" hangingPunct="1">
              <a:spcAft>
                <a:spcPts val="0"/>
              </a:spcAft>
              <a:defRPr/>
            </a:pPr>
            <a:r>
              <a:rPr lang="en-GB" dirty="0" smtClean="0"/>
              <a:t>1. Part of a journey</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1654215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5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5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50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additive="base">
                                        <p:cTn id="30"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243" y="1268760"/>
            <a:ext cx="7753186" cy="2923877"/>
          </a:xfrm>
          <a:prstGeom prst="rect">
            <a:avLst/>
          </a:prstGeom>
          <a:noFill/>
        </p:spPr>
        <p:txBody>
          <a:bodyPr wrap="square" rtlCol="0">
            <a:spAutoFit/>
          </a:bodyPr>
          <a:lstStyle/>
          <a:p>
            <a:r>
              <a:rPr lang="en-GB" sz="2800" b="1" dirty="0" smtClean="0"/>
              <a:t>Part 1: Context and background</a:t>
            </a:r>
          </a:p>
          <a:p>
            <a:endParaRPr lang="en-GB" sz="2400" dirty="0"/>
          </a:p>
          <a:p>
            <a:pPr marL="342900" indent="-342900">
              <a:buFont typeface="Arial" panose="020B0604020202020204" pitchFamily="34" charset="0"/>
              <a:buChar char="•"/>
            </a:pPr>
            <a:r>
              <a:rPr lang="en-GB" sz="2400" dirty="0" smtClean="0"/>
              <a:t>Background to the work</a:t>
            </a:r>
          </a:p>
          <a:p>
            <a:pPr marL="342900" indent="-342900">
              <a:buFont typeface="Arial" panose="020B0604020202020204" pitchFamily="34" charset="0"/>
              <a:buChar char="•"/>
            </a:pPr>
            <a:r>
              <a:rPr lang="en-GB" sz="2400" dirty="0" smtClean="0"/>
              <a:t>Biblical reflection</a:t>
            </a:r>
          </a:p>
          <a:p>
            <a:pPr marL="342900" indent="-342900">
              <a:buFont typeface="Arial" panose="020B0604020202020204" pitchFamily="34" charset="0"/>
              <a:buChar char="•"/>
            </a:pPr>
            <a:r>
              <a:rPr lang="en-GB" sz="2400" dirty="0" smtClean="0"/>
              <a:t>The statistics and the story</a:t>
            </a:r>
          </a:p>
          <a:p>
            <a:pPr marL="342900" indent="-342900">
              <a:buFont typeface="Arial" panose="020B0604020202020204" pitchFamily="34" charset="0"/>
              <a:buChar char="•"/>
            </a:pPr>
            <a:r>
              <a:rPr lang="en-GB" sz="2400" dirty="0" smtClean="0"/>
              <a:t>The research and core messages</a:t>
            </a:r>
          </a:p>
          <a:p>
            <a:endParaRPr lang="en-GB" dirty="0" smtClean="0"/>
          </a:p>
          <a:p>
            <a:endParaRPr lang="en-GB" dirty="0"/>
          </a:p>
        </p:txBody>
      </p:sp>
    </p:spTree>
    <p:extLst>
      <p:ext uri="{BB962C8B-B14F-4D97-AF65-F5344CB8AC3E}">
        <p14:creationId xmlns:p14="http://schemas.microsoft.com/office/powerpoint/2010/main" val="169366833"/>
      </p:ext>
    </p:extLst>
  </p:cSld>
  <p:clrMapOvr>
    <a:masterClrMapping/>
  </p:clrMapOvr>
  <p:transition>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365760" indent="-256032" eaLnBrk="1" fontAlgn="auto" hangingPunct="1">
              <a:spcAft>
                <a:spcPts val="0"/>
              </a:spcAft>
              <a:buFont typeface="Wingdings 3"/>
              <a:buNone/>
              <a:defRPr/>
            </a:pPr>
            <a:r>
              <a:rPr lang="en-GB" b="1" i="1" dirty="0" smtClean="0">
                <a:solidFill>
                  <a:schemeClr val="accent1">
                    <a:lumMod val="50000"/>
                  </a:schemeClr>
                </a:solidFill>
                <a:latin typeface="Calibri" pitchFamily="34" charset="0"/>
                <a:cs typeface="Calibri" pitchFamily="34" charset="0"/>
              </a:rPr>
              <a:t>“It’s overwhelming”</a:t>
            </a:r>
          </a:p>
          <a:p>
            <a:pPr marL="365760" indent="-256032" eaLnBrk="1" fontAlgn="auto" hangingPunct="1">
              <a:spcAft>
                <a:spcPts val="0"/>
              </a:spcAft>
              <a:buFont typeface="Wingdings 3"/>
              <a:buChar char=""/>
              <a:defRPr/>
            </a:pPr>
            <a:endParaRPr lang="en-GB" b="1" i="1" dirty="0" smtClean="0">
              <a:solidFill>
                <a:schemeClr val="accent1">
                  <a:lumMod val="50000"/>
                </a:schemeClr>
              </a:solidFill>
              <a:latin typeface="Calibri" pitchFamily="34" charset="0"/>
              <a:cs typeface="Calibri" pitchFamily="34" charset="0"/>
            </a:endParaRPr>
          </a:p>
          <a:p>
            <a:pPr marL="365760" indent="-256032" eaLnBrk="1" fontAlgn="auto" hangingPunct="1">
              <a:spcAft>
                <a:spcPts val="0"/>
              </a:spcAft>
              <a:buFont typeface="Wingdings 3"/>
              <a:buChar char=""/>
              <a:defRPr/>
            </a:pPr>
            <a:endParaRPr lang="en-GB" dirty="0"/>
          </a:p>
        </p:txBody>
      </p:sp>
      <p:sp>
        <p:nvSpPr>
          <p:cNvPr id="3" name="Title 2"/>
          <p:cNvSpPr>
            <a:spLocks noGrp="1"/>
          </p:cNvSpPr>
          <p:nvPr>
            <p:ph type="title"/>
          </p:nvPr>
        </p:nvSpPr>
        <p:spPr/>
        <p:txBody>
          <a:bodyPr/>
          <a:lstStyle/>
          <a:p>
            <a:pPr eaLnBrk="1" fontAlgn="auto" hangingPunct="1">
              <a:spcAft>
                <a:spcPts val="0"/>
              </a:spcAft>
              <a:defRPr/>
            </a:pPr>
            <a:r>
              <a:rPr lang="en-GB" dirty="0" smtClean="0"/>
              <a:t>2. To make a good start</a:t>
            </a:r>
            <a:endParaRPr lang="en-GB" dirty="0"/>
          </a:p>
        </p:txBody>
      </p:sp>
      <p:sp>
        <p:nvSpPr>
          <p:cNvPr id="25604" name="Rectangle 4"/>
          <p:cNvSpPr>
            <a:spLocks noChangeArrowheads="1"/>
          </p:cNvSpPr>
          <p:nvPr/>
        </p:nvSpPr>
        <p:spPr bwMode="auto">
          <a:xfrm>
            <a:off x="4067175" y="3429000"/>
            <a:ext cx="457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1" dirty="0" smtClean="0">
                <a:latin typeface="Calibri" pitchFamily="34" charset="0"/>
              </a:rPr>
              <a:t>“You </a:t>
            </a:r>
            <a:r>
              <a:rPr lang="en-GB" sz="2000" i="1" dirty="0">
                <a:latin typeface="Calibri" pitchFamily="34" charset="0"/>
              </a:rPr>
              <a:t>hope that the world isn’t really changing for the worse, but I fear that it is, so </a:t>
            </a:r>
            <a:r>
              <a:rPr lang="en-GB" sz="2400" b="1" i="1" dirty="0">
                <a:latin typeface="Calibri" pitchFamily="34" charset="0"/>
              </a:rPr>
              <a:t>you worry about the world you’re bringing the child </a:t>
            </a:r>
            <a:r>
              <a:rPr lang="en-GB" sz="2000" b="1" i="1" dirty="0">
                <a:latin typeface="Calibri" pitchFamily="34" charset="0"/>
              </a:rPr>
              <a:t>into…</a:t>
            </a:r>
            <a:r>
              <a:rPr lang="en-GB" sz="2000" i="1" dirty="0">
                <a:latin typeface="Calibri" pitchFamily="34" charset="0"/>
              </a:rPr>
              <a:t>the wider issues, which you have no control </a:t>
            </a:r>
            <a:r>
              <a:rPr lang="en-GB" sz="2000" i="1" dirty="0" smtClean="0">
                <a:latin typeface="Calibri" pitchFamily="34" charset="0"/>
              </a:rPr>
              <a:t>over”</a:t>
            </a:r>
            <a:endParaRPr lang="en-GB" sz="2000" dirty="0">
              <a:latin typeface="Lucida Sans Unicode" pitchFamily="34" charset="0"/>
            </a:endParaRPr>
          </a:p>
        </p:txBody>
      </p:sp>
      <p:sp>
        <p:nvSpPr>
          <p:cNvPr id="6" name="Rectangle 5"/>
          <p:cNvSpPr/>
          <p:nvPr/>
        </p:nvSpPr>
        <p:spPr>
          <a:xfrm>
            <a:off x="3995738" y="1773238"/>
            <a:ext cx="4572000" cy="1200150"/>
          </a:xfrm>
          <a:prstGeom prst="rect">
            <a:avLst/>
          </a:prstGeom>
        </p:spPr>
        <p:txBody>
          <a:bodyPr>
            <a:spAutoFit/>
          </a:bodyPr>
          <a:lstStyle/>
          <a:p>
            <a:pPr algn="r" fontAlgn="auto">
              <a:spcBef>
                <a:spcPts val="0"/>
              </a:spcBef>
              <a:spcAft>
                <a:spcPts val="0"/>
              </a:spcAft>
              <a:defRPr/>
            </a:pPr>
            <a:r>
              <a:rPr lang="en-GB" sz="2400" b="1" i="1" dirty="0" smtClean="0">
                <a:solidFill>
                  <a:schemeClr val="accent6">
                    <a:lumMod val="75000"/>
                  </a:schemeClr>
                </a:solidFill>
                <a:latin typeface="Calibri" pitchFamily="34" charset="0"/>
                <a:cs typeface="Calibri" pitchFamily="34" charset="0"/>
              </a:rPr>
              <a:t>“Absolutely </a:t>
            </a:r>
            <a:r>
              <a:rPr lang="en-GB" sz="2400" b="1" i="1" dirty="0">
                <a:solidFill>
                  <a:schemeClr val="accent6">
                    <a:lumMod val="75000"/>
                  </a:schemeClr>
                </a:solidFill>
                <a:latin typeface="Calibri" pitchFamily="34" charset="0"/>
                <a:cs typeface="Calibri" pitchFamily="34" charset="0"/>
              </a:rPr>
              <a:t>incredible, weird feeling you won’t feel about anything </a:t>
            </a:r>
            <a:r>
              <a:rPr lang="en-GB" sz="2400" b="1" i="1" dirty="0" smtClean="0">
                <a:solidFill>
                  <a:schemeClr val="accent6">
                    <a:lumMod val="75000"/>
                  </a:schemeClr>
                </a:solidFill>
                <a:latin typeface="Calibri" pitchFamily="34" charset="0"/>
                <a:cs typeface="Calibri" pitchFamily="34" charset="0"/>
              </a:rPr>
              <a:t>else”</a:t>
            </a:r>
            <a:endParaRPr lang="en-GB" sz="2400" dirty="0">
              <a:latin typeface="+mn-lt"/>
              <a:cs typeface="+mn-cs"/>
            </a:endParaRPr>
          </a:p>
        </p:txBody>
      </p:sp>
      <p:pic>
        <p:nvPicPr>
          <p:cNvPr id="25606" name="Picture 2" descr="http://darling-art.com/blog/wp-content/uploads/2010/02/black-and-white-newborn-photographers-durham.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20938"/>
            <a:ext cx="30464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58888" y="5732463"/>
            <a:ext cx="7885112" cy="461962"/>
          </a:xfrm>
          <a:prstGeom prst="rect">
            <a:avLst/>
          </a:prstGeom>
          <a:noFill/>
        </p:spPr>
        <p:txBody>
          <a:bodyPr>
            <a:spAutoFit/>
          </a:bodyPr>
          <a:lstStyle/>
          <a:p>
            <a:pPr fontAlgn="auto">
              <a:spcBef>
                <a:spcPts val="0"/>
              </a:spcBef>
              <a:spcAft>
                <a:spcPts val="0"/>
              </a:spcAft>
              <a:defRPr/>
            </a:pPr>
            <a:r>
              <a:rPr lang="en-GB" sz="2400" b="1" dirty="0">
                <a:solidFill>
                  <a:schemeClr val="accent4">
                    <a:lumMod val="75000"/>
                  </a:schemeClr>
                </a:solidFill>
                <a:latin typeface="+mn-lt"/>
                <a:cs typeface="+mn-cs"/>
              </a:rPr>
              <a:t>Protection, blessing, right path, good start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274638"/>
            <a:ext cx="2072137" cy="751078"/>
          </a:xfrm>
          <a:prstGeom prst="rect">
            <a:avLst/>
          </a:prstGeom>
        </p:spPr>
      </p:pic>
    </p:spTree>
    <p:extLst>
      <p:ext uri="{BB962C8B-B14F-4D97-AF65-F5344CB8AC3E}">
        <p14:creationId xmlns:p14="http://schemas.microsoft.com/office/powerpoint/2010/main" val="519840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500"/>
                                        <p:tgtEl>
                                          <p:spTgt spid="25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5604">
                                            <p:txEl>
                                              <p:pRg st="0" end="0"/>
                                            </p:txEl>
                                          </p:spTgt>
                                        </p:tgtEl>
                                        <p:attrNameLst>
                                          <p:attrName>style.visibility</p:attrName>
                                        </p:attrNameLst>
                                      </p:cBhvr>
                                      <p:to>
                                        <p:strVal val="visible"/>
                                      </p:to>
                                    </p:set>
                                    <p:anim calcmode="lin" valueType="num">
                                      <p:cBhvr additive="base">
                                        <p:cTn id="24" dur="10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56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000" fill="hold"/>
                                        <p:tgtEl>
                                          <p:spTgt spid="7"/>
                                        </p:tgtEl>
                                        <p:attrNameLst>
                                          <p:attrName>ppt_x</p:attrName>
                                        </p:attrNameLst>
                                      </p:cBhvr>
                                      <p:tavLst>
                                        <p:tav tm="0">
                                          <p:val>
                                            <p:strVal val="1+#ppt_w/2"/>
                                          </p:val>
                                        </p:tav>
                                        <p:tav tm="100000">
                                          <p:val>
                                            <p:strVal val="#ppt_x"/>
                                          </p:val>
                                        </p:tav>
                                      </p:tavLst>
                                    </p:anim>
                                    <p:anim calcmode="lin" valueType="num">
                                      <p:cBhvr additive="base">
                                        <p:cTn id="31"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1508125"/>
            <a:ext cx="8291513" cy="4306888"/>
          </a:xfrm>
        </p:spPr>
        <p:txBody>
          <a:bodyPr>
            <a:normAutofit/>
          </a:bodyPr>
          <a:lstStyle/>
          <a:p>
            <a:pPr marL="365760" indent="-256032" eaLnBrk="1" fontAlgn="auto" hangingPunct="1">
              <a:spcAft>
                <a:spcPts val="0"/>
              </a:spcAft>
              <a:buFont typeface="Wingdings 3"/>
              <a:buChar char=""/>
              <a:defRPr/>
            </a:pPr>
            <a:endParaRPr lang="en-GB" sz="2400" b="1" dirty="0" smtClean="0">
              <a:solidFill>
                <a:schemeClr val="accent1">
                  <a:lumMod val="75000"/>
                </a:schemeClr>
              </a:solidFill>
              <a:latin typeface="Calibri" pitchFamily="34" charset="0"/>
            </a:endParaRPr>
          </a:p>
          <a:p>
            <a:pPr>
              <a:defRPr/>
            </a:pPr>
            <a:r>
              <a:rPr lang="en-GB" sz="2800" b="1" dirty="0" smtClean="0">
                <a:solidFill>
                  <a:srgbClr val="002060"/>
                </a:solidFill>
                <a:latin typeface="Lucida Sans Unicode" pitchFamily="34" charset="0"/>
              </a:rPr>
              <a:t>Belonging</a:t>
            </a:r>
          </a:p>
          <a:p>
            <a:pPr>
              <a:defRPr/>
            </a:pPr>
            <a:r>
              <a:rPr lang="en-GB" sz="2800" b="1" dirty="0" smtClean="0">
                <a:solidFill>
                  <a:srgbClr val="002060"/>
                </a:solidFill>
                <a:latin typeface="Lucida Sans Unicode" pitchFamily="34" charset="0"/>
              </a:rPr>
              <a:t>Family </a:t>
            </a:r>
          </a:p>
          <a:p>
            <a:pPr>
              <a:defRPr/>
            </a:pPr>
            <a:r>
              <a:rPr lang="en-GB" sz="2800" b="1" dirty="0" smtClean="0">
                <a:solidFill>
                  <a:srgbClr val="002060"/>
                </a:solidFill>
                <a:latin typeface="Lucida Sans Unicode" pitchFamily="34" charset="0"/>
              </a:rPr>
              <a:t>Celebration</a:t>
            </a:r>
          </a:p>
          <a:p>
            <a:pPr>
              <a:defRPr/>
            </a:pPr>
            <a:r>
              <a:rPr lang="en-GB" sz="2800" b="1" dirty="0">
                <a:solidFill>
                  <a:srgbClr val="002060"/>
                </a:solidFill>
                <a:latin typeface="Lucida Sans Unicode" pitchFamily="34" charset="0"/>
              </a:rPr>
              <a:t>P</a:t>
            </a:r>
            <a:r>
              <a:rPr lang="en-GB" sz="2800" b="1" dirty="0" smtClean="0">
                <a:solidFill>
                  <a:srgbClr val="002060"/>
                </a:solidFill>
                <a:latin typeface="Lucida Sans Unicode" pitchFamily="34" charset="0"/>
              </a:rPr>
              <a:t>arty</a:t>
            </a:r>
            <a:endParaRPr lang="en-GB" sz="2800" b="1" dirty="0">
              <a:solidFill>
                <a:srgbClr val="002060"/>
              </a:solidFill>
              <a:latin typeface="Lucida Sans Unicode" pitchFamily="34" charset="0"/>
            </a:endParaRPr>
          </a:p>
          <a:p>
            <a:pPr>
              <a:defRPr/>
            </a:pPr>
            <a:r>
              <a:rPr lang="en-GB" sz="2800" b="1" dirty="0" smtClean="0">
                <a:solidFill>
                  <a:srgbClr val="002060"/>
                </a:solidFill>
                <a:latin typeface="Lucida Sans Unicode" pitchFamily="34" charset="0"/>
              </a:rPr>
              <a:t>Community</a:t>
            </a:r>
            <a:endParaRPr lang="en-GB" sz="2800" dirty="0"/>
          </a:p>
        </p:txBody>
      </p:sp>
      <p:sp>
        <p:nvSpPr>
          <p:cNvPr id="3" name="Title 2"/>
          <p:cNvSpPr>
            <a:spLocks noGrp="1"/>
          </p:cNvSpPr>
          <p:nvPr>
            <p:ph type="title"/>
          </p:nvPr>
        </p:nvSpPr>
        <p:spPr/>
        <p:txBody>
          <a:bodyPr/>
          <a:lstStyle/>
          <a:p>
            <a:pPr eaLnBrk="1" fontAlgn="auto" hangingPunct="1">
              <a:spcAft>
                <a:spcPts val="0"/>
              </a:spcAft>
              <a:defRPr/>
            </a:pPr>
            <a:r>
              <a:rPr lang="en-GB" dirty="0" smtClean="0"/>
              <a:t>3. People matter</a:t>
            </a:r>
            <a:endParaRPr lang="en-GB" dirty="0"/>
          </a:p>
        </p:txBody>
      </p:sp>
      <p:sp>
        <p:nvSpPr>
          <p:cNvPr id="7" name="Rectangle 6"/>
          <p:cNvSpPr/>
          <p:nvPr/>
        </p:nvSpPr>
        <p:spPr>
          <a:xfrm>
            <a:off x="1619672" y="4941168"/>
            <a:ext cx="6912768" cy="830997"/>
          </a:xfrm>
          <a:prstGeom prst="rect">
            <a:avLst/>
          </a:prstGeom>
        </p:spPr>
        <p:txBody>
          <a:bodyPr wrap="square">
            <a:spAutoFit/>
          </a:bodyPr>
          <a:lstStyle/>
          <a:p>
            <a:pPr marL="109728">
              <a:defRPr/>
            </a:pPr>
            <a:r>
              <a:rPr lang="en-GB" sz="2400" b="1" i="1" dirty="0" smtClean="0">
                <a:solidFill>
                  <a:schemeClr val="tx1">
                    <a:lumMod val="65000"/>
                    <a:lumOff val="35000"/>
                  </a:schemeClr>
                </a:solidFill>
                <a:latin typeface="Calibri" pitchFamily="34" charset="0"/>
              </a:rPr>
              <a:t>“When you have little ones you do think more about being part of a community</a:t>
            </a:r>
            <a:r>
              <a:rPr lang="en-GB" sz="2400" i="1" dirty="0" smtClean="0">
                <a:solidFill>
                  <a:schemeClr val="tx1">
                    <a:lumMod val="65000"/>
                    <a:lumOff val="35000"/>
                  </a:schemeClr>
                </a:solidFill>
                <a:latin typeface="Calibri" pitchFamily="34" charset="0"/>
              </a:rPr>
              <a:t>”</a:t>
            </a:r>
            <a:endParaRPr lang="en-GB"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558261"/>
            <a:ext cx="4258816" cy="28286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5362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73431"/>
            <a:ext cx="8229600" cy="4525963"/>
          </a:xfrm>
        </p:spPr>
        <p:txBody>
          <a:bodyPr/>
          <a:lstStyle/>
          <a:p>
            <a:r>
              <a:rPr lang="en-GB" dirty="0" smtClean="0"/>
              <a:t>Horizontal – family, work, social groups</a:t>
            </a:r>
          </a:p>
          <a:p>
            <a:endParaRPr lang="en-GB" dirty="0"/>
          </a:p>
          <a:p>
            <a:r>
              <a:rPr lang="en-GB" dirty="0" smtClean="0"/>
              <a:t>Vertical – time, history, generations</a:t>
            </a:r>
            <a:endParaRPr lang="en-GB" dirty="0"/>
          </a:p>
        </p:txBody>
      </p:sp>
      <p:sp>
        <p:nvSpPr>
          <p:cNvPr id="3" name="Title 2"/>
          <p:cNvSpPr>
            <a:spLocks noGrp="1"/>
          </p:cNvSpPr>
          <p:nvPr>
            <p:ph type="title"/>
          </p:nvPr>
        </p:nvSpPr>
        <p:spPr/>
        <p:txBody>
          <a:bodyPr/>
          <a:lstStyle/>
          <a:p>
            <a:r>
              <a:rPr lang="en-GB" dirty="0" smtClean="0"/>
              <a:t>Community counts</a:t>
            </a:r>
            <a:endParaRPr lang="en-GB" dirty="0"/>
          </a:p>
        </p:txBody>
      </p:sp>
      <p:sp>
        <p:nvSpPr>
          <p:cNvPr id="5" name="Rectangle 4"/>
          <p:cNvSpPr/>
          <p:nvPr/>
        </p:nvSpPr>
        <p:spPr>
          <a:xfrm rot="591376">
            <a:off x="4320467" y="3631172"/>
            <a:ext cx="4572000" cy="1661993"/>
          </a:xfrm>
          <a:prstGeom prst="rect">
            <a:avLst/>
          </a:prstGeom>
        </p:spPr>
        <p:txBody>
          <a:bodyPr>
            <a:spAutoFit/>
          </a:bodyPr>
          <a:lstStyle/>
          <a:p>
            <a:pPr marL="365760" indent="-256032">
              <a:buFont typeface="Wingdings 3"/>
              <a:buChar char=""/>
              <a:defRPr/>
            </a:pPr>
            <a:endParaRPr lang="en-GB" sz="1200" b="1" i="1" dirty="0">
              <a:solidFill>
                <a:schemeClr val="tx1">
                  <a:lumMod val="65000"/>
                  <a:lumOff val="35000"/>
                </a:schemeClr>
              </a:solidFill>
              <a:latin typeface="Calibri" pitchFamily="34" charset="0"/>
              <a:cs typeface="Calibri" pitchFamily="34" charset="0"/>
            </a:endParaRPr>
          </a:p>
          <a:p>
            <a:pPr marL="109728">
              <a:defRPr/>
            </a:pPr>
            <a:r>
              <a:rPr lang="en-GB" dirty="0" smtClean="0"/>
              <a:t>“</a:t>
            </a:r>
            <a:r>
              <a:rPr lang="en-GB" b="1" dirty="0" smtClean="0">
                <a:latin typeface="Calibri" pitchFamily="34" charset="0"/>
                <a:cs typeface="Calibri" pitchFamily="34" charset="0"/>
              </a:rPr>
              <a:t>having </a:t>
            </a:r>
            <a:r>
              <a:rPr lang="en-GB" b="1" dirty="0">
                <a:latin typeface="Calibri" pitchFamily="34" charset="0"/>
                <a:cs typeface="Calibri" pitchFamily="34" charset="0"/>
              </a:rPr>
              <a:t>our daughter christened in the church we did has made us feel closer to the church: my husband and his sister and his nephews were christened at the same church and my nephew is head choir </a:t>
            </a:r>
            <a:r>
              <a:rPr lang="en-GB" b="1" dirty="0" smtClean="0">
                <a:latin typeface="Calibri" pitchFamily="34" charset="0"/>
                <a:cs typeface="Calibri" pitchFamily="34" charset="0"/>
              </a:rPr>
              <a:t>boy”</a:t>
            </a:r>
            <a:endParaRPr lang="en-GB" b="1" dirty="0">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8752" y="3356992"/>
            <a:ext cx="3603207" cy="23982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9908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img838.imageshack.us/img838/7816/ilovemygodparentstshi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557338"/>
            <a:ext cx="37909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1481138"/>
            <a:ext cx="7643192" cy="4525962"/>
          </a:xfrm>
        </p:spPr>
        <p:txBody>
          <a:bodyPr>
            <a:normAutofit/>
          </a:bodyPr>
          <a:lstStyle/>
          <a:p>
            <a:pPr marL="365760" indent="-256032" eaLnBrk="1" fontAlgn="auto" hangingPunct="1">
              <a:spcAft>
                <a:spcPts val="0"/>
              </a:spcAft>
              <a:buFont typeface="Wingdings 3"/>
              <a:buChar char=""/>
              <a:defRPr/>
            </a:pPr>
            <a:r>
              <a:rPr lang="en-GB" dirty="0" smtClean="0"/>
              <a:t>Guidance – moral, religious, friend</a:t>
            </a:r>
          </a:p>
          <a:p>
            <a:pPr marL="365760" indent="-256032" eaLnBrk="1" fontAlgn="auto" hangingPunct="1">
              <a:spcAft>
                <a:spcPts val="0"/>
              </a:spcAft>
              <a:buFont typeface="Wingdings 3"/>
              <a:buChar char=""/>
              <a:defRPr/>
            </a:pPr>
            <a:endParaRPr lang="en-GB" dirty="0" smtClean="0"/>
          </a:p>
          <a:p>
            <a:pPr marL="365760" indent="-256032" eaLnBrk="1" fontAlgn="auto" hangingPunct="1">
              <a:spcAft>
                <a:spcPts val="0"/>
              </a:spcAft>
              <a:buFont typeface="Wingdings 3"/>
              <a:buChar char=""/>
              <a:defRPr/>
            </a:pPr>
            <a:r>
              <a:rPr lang="en-GB" dirty="0" smtClean="0"/>
              <a:t>Insurance – if anything happens to me</a:t>
            </a:r>
          </a:p>
          <a:p>
            <a:pPr marL="365760" indent="-256032" eaLnBrk="1" fontAlgn="auto" hangingPunct="1">
              <a:spcAft>
                <a:spcPts val="0"/>
              </a:spcAft>
              <a:buFont typeface="Wingdings 3"/>
              <a:buChar char=""/>
              <a:defRPr/>
            </a:pPr>
            <a:endParaRPr lang="en-GB" dirty="0" smtClean="0"/>
          </a:p>
          <a:p>
            <a:pPr marL="365760" indent="-256032" eaLnBrk="1" fontAlgn="auto" hangingPunct="1">
              <a:spcAft>
                <a:spcPts val="0"/>
              </a:spcAft>
              <a:buFont typeface="Wingdings 3"/>
              <a:buChar char=""/>
              <a:defRPr/>
            </a:pPr>
            <a:r>
              <a:rPr lang="en-GB" dirty="0" smtClean="0"/>
              <a:t>Constant – alongside parents</a:t>
            </a:r>
          </a:p>
          <a:p>
            <a:pPr marL="365760" indent="-256032" eaLnBrk="1" fontAlgn="auto" hangingPunct="1">
              <a:spcAft>
                <a:spcPts val="0"/>
              </a:spcAft>
              <a:buFont typeface="Wingdings 3"/>
              <a:buChar char=""/>
              <a:defRPr/>
            </a:pPr>
            <a:endParaRPr lang="en-GB" b="1" i="1" dirty="0">
              <a:solidFill>
                <a:schemeClr val="bg2">
                  <a:lumMod val="50000"/>
                </a:schemeClr>
              </a:solidFill>
            </a:endParaRPr>
          </a:p>
          <a:p>
            <a:pPr marL="109728" indent="0" eaLnBrk="1" fontAlgn="auto" hangingPunct="1">
              <a:spcAft>
                <a:spcPts val="0"/>
              </a:spcAft>
              <a:buNone/>
              <a:defRPr/>
            </a:pPr>
            <a:r>
              <a:rPr lang="en-GB" b="1" i="1" dirty="0" smtClean="0">
                <a:solidFill>
                  <a:schemeClr val="bg2">
                    <a:lumMod val="50000"/>
                  </a:schemeClr>
                </a:solidFill>
              </a:rPr>
              <a:t>But not an easy decision! </a:t>
            </a:r>
          </a:p>
          <a:p>
            <a:pPr marL="365760" indent="-256032" eaLnBrk="1" fontAlgn="auto" hangingPunct="1">
              <a:spcAft>
                <a:spcPts val="0"/>
              </a:spcAft>
              <a:buFont typeface="Wingdings 3"/>
              <a:buNone/>
              <a:defRPr/>
            </a:pPr>
            <a:endParaRPr lang="en-GB" sz="2800" dirty="0" smtClean="0"/>
          </a:p>
        </p:txBody>
      </p:sp>
      <p:sp>
        <p:nvSpPr>
          <p:cNvPr id="3" name="Title 2"/>
          <p:cNvSpPr>
            <a:spLocks noGrp="1"/>
          </p:cNvSpPr>
          <p:nvPr>
            <p:ph type="title"/>
          </p:nvPr>
        </p:nvSpPr>
        <p:spPr/>
        <p:txBody>
          <a:bodyPr/>
          <a:lstStyle/>
          <a:p>
            <a:pPr eaLnBrk="1" fontAlgn="auto" hangingPunct="1">
              <a:spcAft>
                <a:spcPts val="0"/>
              </a:spcAft>
              <a:defRPr/>
            </a:pPr>
            <a:r>
              <a:rPr lang="en-GB" dirty="0" smtClean="0"/>
              <a:t>Godparents </a:t>
            </a:r>
            <a:r>
              <a:rPr lang="en-GB" i="1" u="sng" dirty="0" smtClean="0"/>
              <a:t>really</a:t>
            </a:r>
            <a:r>
              <a:rPr lang="en-GB" i="1" dirty="0" smtClean="0"/>
              <a:t> </a:t>
            </a:r>
            <a:r>
              <a:rPr lang="en-GB" dirty="0" smtClean="0"/>
              <a:t>count</a:t>
            </a:r>
            <a:endParaRPr lang="en-GB" dirty="0"/>
          </a:p>
        </p:txBody>
      </p:sp>
      <p:sp>
        <p:nvSpPr>
          <p:cNvPr id="5" name="TextBox 4"/>
          <p:cNvSpPr txBox="1">
            <a:spLocks noChangeArrowheads="1"/>
          </p:cNvSpPr>
          <p:nvPr/>
        </p:nvSpPr>
        <p:spPr bwMode="auto">
          <a:xfrm>
            <a:off x="755650" y="5412489"/>
            <a:ext cx="7632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2400" b="1" i="1" dirty="0" smtClean="0">
                <a:solidFill>
                  <a:srgbClr val="4C004C"/>
                </a:solidFill>
                <a:latin typeface="Calibri" pitchFamily="34" charset="0"/>
              </a:rPr>
              <a:t>“I </a:t>
            </a:r>
            <a:r>
              <a:rPr lang="en-GB" sz="2400" b="1" i="1" dirty="0">
                <a:solidFill>
                  <a:srgbClr val="4C004C"/>
                </a:solidFill>
                <a:latin typeface="Calibri" pitchFamily="34" charset="0"/>
              </a:rPr>
              <a:t>know they will help, support </a:t>
            </a:r>
            <a:r>
              <a:rPr lang="en-GB" sz="2400" b="1" i="1" dirty="0" smtClean="0">
                <a:solidFill>
                  <a:srgbClr val="4C004C"/>
                </a:solidFill>
                <a:latin typeface="Calibri" pitchFamily="34" charset="0"/>
              </a:rPr>
              <a:t>and</a:t>
            </a:r>
          </a:p>
          <a:p>
            <a:pPr algn="ctr" eaLnBrk="1" hangingPunct="1"/>
            <a:r>
              <a:rPr lang="en-GB" sz="2400" b="1" i="1" dirty="0" smtClean="0">
                <a:solidFill>
                  <a:srgbClr val="4C004C"/>
                </a:solidFill>
                <a:latin typeface="Calibri" pitchFamily="34" charset="0"/>
              </a:rPr>
              <a:t>guide </a:t>
            </a:r>
            <a:r>
              <a:rPr lang="en-GB" sz="2400" b="1" i="1" dirty="0">
                <a:solidFill>
                  <a:srgbClr val="4C004C"/>
                </a:solidFill>
                <a:latin typeface="Calibri" pitchFamily="34" charset="0"/>
              </a:rPr>
              <a:t>my daughter on the right moral path.” </a:t>
            </a:r>
            <a:endParaRPr lang="en-GB" sz="2400" dirty="0">
              <a:solidFill>
                <a:srgbClr val="4C004C"/>
              </a:solidFill>
              <a:latin typeface="Calibri" pitchFamily="34" charset="0"/>
            </a:endParaRPr>
          </a:p>
          <a:p>
            <a:pPr eaLnBrk="1" hangingPunct="1"/>
            <a:endParaRPr lang="en-GB" dirty="0">
              <a:latin typeface="Lucida Sans Unicode"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275724"/>
            <a:ext cx="1945024" cy="705004"/>
          </a:xfrm>
          <a:prstGeom prst="rect">
            <a:avLst/>
          </a:prstGeom>
        </p:spPr>
      </p:pic>
    </p:spTree>
    <p:extLst>
      <p:ext uri="{BB962C8B-B14F-4D97-AF65-F5344CB8AC3E}">
        <p14:creationId xmlns:p14="http://schemas.microsoft.com/office/powerpoint/2010/main" val="6885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2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2">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2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2">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 calcmode="lin" valueType="num">
                                      <p:cBhvr additive="base">
                                        <p:cTn id="20" dur="2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1" dur="2000" fill="hold"/>
                                        <p:tgtEl>
                                          <p:spTgt spid="2">
                                            <p:txEl>
                                              <p:pRg st="4" end="4"/>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 calcmode="lin" valueType="num">
                                      <p:cBhvr additive="base">
                                        <p:cTn id="24" dur="20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5" dur="20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For parents to give</a:t>
            </a:r>
          </a:p>
          <a:p>
            <a:r>
              <a:rPr lang="en-GB" dirty="0" smtClean="0"/>
              <a:t>A reminder of what it means</a:t>
            </a:r>
          </a:p>
          <a:p>
            <a:r>
              <a:rPr lang="en-GB" dirty="0" smtClean="0"/>
              <a:t>A gift to encourage prayer</a:t>
            </a:r>
            <a:endParaRPr lang="en-US" dirty="0"/>
          </a:p>
        </p:txBody>
      </p:sp>
      <p:sp>
        <p:nvSpPr>
          <p:cNvPr id="3" name="Title 2"/>
          <p:cNvSpPr>
            <a:spLocks noGrp="1"/>
          </p:cNvSpPr>
          <p:nvPr>
            <p:ph type="title"/>
          </p:nvPr>
        </p:nvSpPr>
        <p:spPr/>
        <p:txBody>
          <a:bodyPr/>
          <a:lstStyle/>
          <a:p>
            <a:r>
              <a:rPr lang="en-GB" dirty="0" smtClean="0"/>
              <a:t>The Godparents card</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298" y="1916832"/>
            <a:ext cx="3009179" cy="4194796"/>
          </a:xfrm>
          <a:prstGeom prst="rect">
            <a:avLst/>
          </a:prstGeom>
          <a:ln>
            <a:solidFill>
              <a:schemeClr val="bg2">
                <a:lumMod val="50000"/>
              </a:schemeClr>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5097">
            <a:off x="4221487" y="4012701"/>
            <a:ext cx="1801368" cy="1801368"/>
          </a:xfrm>
          <a:prstGeom prst="rect">
            <a:avLst/>
          </a:prstGeom>
        </p:spPr>
      </p:pic>
      <p:sp>
        <p:nvSpPr>
          <p:cNvPr id="7" name="TextBox 6"/>
          <p:cNvSpPr txBox="1"/>
          <p:nvPr/>
        </p:nvSpPr>
        <p:spPr>
          <a:xfrm rot="21405877">
            <a:off x="538909" y="3252845"/>
            <a:ext cx="3829525" cy="1477328"/>
          </a:xfrm>
          <a:prstGeom prst="rect">
            <a:avLst/>
          </a:prstGeom>
          <a:noFill/>
        </p:spPr>
        <p:txBody>
          <a:bodyPr wrap="square" rtlCol="0">
            <a:spAutoFit/>
          </a:bodyPr>
          <a:lstStyle/>
          <a:p>
            <a:r>
              <a:rPr lang="en-GB" b="1" dirty="0">
                <a:solidFill>
                  <a:srgbClr val="00B0F0"/>
                </a:solidFill>
              </a:rPr>
              <a:t>“</a:t>
            </a:r>
            <a:r>
              <a:rPr lang="en-GB" b="1" i="1" dirty="0">
                <a:solidFill>
                  <a:srgbClr val="00B0F0"/>
                </a:solidFill>
              </a:rPr>
              <a:t>It was important to us to have other key people in their lives that could guide, support and influence them” </a:t>
            </a:r>
          </a:p>
          <a:p>
            <a:endParaRPr lang="en-GB" dirty="0"/>
          </a:p>
        </p:txBody>
      </p:sp>
      <p:sp>
        <p:nvSpPr>
          <p:cNvPr id="8" name="TextBox 7"/>
          <p:cNvSpPr txBox="1"/>
          <p:nvPr/>
        </p:nvSpPr>
        <p:spPr>
          <a:xfrm>
            <a:off x="251520" y="4725144"/>
            <a:ext cx="3888431" cy="1200329"/>
          </a:xfrm>
          <a:prstGeom prst="rect">
            <a:avLst/>
          </a:prstGeom>
          <a:noFill/>
        </p:spPr>
        <p:txBody>
          <a:bodyPr wrap="square" rtlCol="0">
            <a:spAutoFit/>
          </a:bodyPr>
          <a:lstStyle/>
          <a:p>
            <a:r>
              <a:rPr lang="en-GB" dirty="0"/>
              <a:t>“A godparent should be trustworthy, caring and have a lot of love to give our children”</a:t>
            </a:r>
          </a:p>
          <a:p>
            <a:endParaRPr lang="en-GB" dirty="0"/>
          </a:p>
        </p:txBody>
      </p:sp>
    </p:spTree>
    <p:extLst>
      <p:ext uri="{BB962C8B-B14F-4D97-AF65-F5344CB8AC3E}">
        <p14:creationId xmlns:p14="http://schemas.microsoft.com/office/powerpoint/2010/main" val="32407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anim calcmode="lin" valueType="num">
                                      <p:cBhvr>
                                        <p:cTn id="26" dur="1500" fill="hold"/>
                                        <p:tgtEl>
                                          <p:spTgt spid="5"/>
                                        </p:tgtEl>
                                        <p:attrNameLst>
                                          <p:attrName>ppt_x</p:attrName>
                                        </p:attrNameLst>
                                      </p:cBhvr>
                                      <p:tavLst>
                                        <p:tav tm="0">
                                          <p:val>
                                            <p:strVal val="#ppt_x"/>
                                          </p:val>
                                        </p:tav>
                                        <p:tav tm="100000">
                                          <p:val>
                                            <p:strVal val="#ppt_x"/>
                                          </p:val>
                                        </p:tav>
                                      </p:tavLst>
                                    </p:anim>
                                    <p:anim calcmode="lin" valueType="num">
                                      <p:cBhvr>
                                        <p:cTn id="27"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ppt_x"/>
                                          </p:val>
                                        </p:tav>
                                        <p:tav tm="100000">
                                          <p:val>
                                            <p:strVal val="#ppt_x"/>
                                          </p:val>
                                        </p:tav>
                                      </p:tavLst>
                                    </p:anim>
                                    <p:anim calcmode="lin" valueType="num">
                                      <p:cBhvr additive="base">
                                        <p:cTn id="3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0-#ppt_w/2"/>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p>
          <a:p>
            <a:r>
              <a:rPr lang="en-GB" dirty="0" smtClean="0"/>
              <a:t>Chat with the vicar: 8 out of 10</a:t>
            </a:r>
          </a:p>
          <a:p>
            <a:r>
              <a:rPr lang="en-GB" dirty="0" smtClean="0"/>
              <a:t>Talked to family: 55%</a:t>
            </a:r>
          </a:p>
          <a:p>
            <a:r>
              <a:rPr lang="en-GB" dirty="0" smtClean="0"/>
              <a:t>Talked to friends with recent experience: 29%</a:t>
            </a:r>
          </a:p>
          <a:p>
            <a:r>
              <a:rPr lang="en-GB" dirty="0" smtClean="0"/>
              <a:t>Used web/social media: 40% </a:t>
            </a:r>
            <a:endParaRPr lang="en-GB" dirty="0"/>
          </a:p>
        </p:txBody>
      </p:sp>
      <p:sp>
        <p:nvSpPr>
          <p:cNvPr id="3" name="Title 2"/>
          <p:cNvSpPr>
            <a:spLocks noGrp="1"/>
          </p:cNvSpPr>
          <p:nvPr>
            <p:ph type="title"/>
          </p:nvPr>
        </p:nvSpPr>
        <p:spPr/>
        <p:txBody>
          <a:bodyPr/>
          <a:lstStyle/>
          <a:p>
            <a:r>
              <a:rPr lang="en-GB" dirty="0" smtClean="0"/>
              <a:t>Before the day</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933056"/>
            <a:ext cx="3707904" cy="24719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390833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6084168" y="2891265"/>
            <a:ext cx="2028749" cy="3725815"/>
            <a:chOff x="5890189" y="1681267"/>
            <a:chExt cx="2584185" cy="4586515"/>
          </a:xfrm>
        </p:grpSpPr>
        <p:pic>
          <p:nvPicPr>
            <p:cNvPr id="686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4366">
              <a:off x="6858043" y="2838782"/>
              <a:ext cx="161633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9162">
              <a:off x="5890189" y="1681267"/>
              <a:ext cx="1514504"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1"/>
          <p:cNvSpPr>
            <a:spLocks noGrp="1"/>
          </p:cNvSpPr>
          <p:nvPr>
            <p:ph idx="1"/>
          </p:nvPr>
        </p:nvSpPr>
        <p:spPr>
          <a:xfrm>
            <a:off x="333929" y="1196586"/>
            <a:ext cx="8229600" cy="3557587"/>
          </a:xfrm>
        </p:spPr>
        <p:txBody>
          <a:bodyPr>
            <a:normAutofit/>
          </a:bodyPr>
          <a:lstStyle/>
          <a:p>
            <a:pPr marL="109728" indent="0">
              <a:buFont typeface="Wingdings 3" pitchFamily="18" charset="2"/>
              <a:buNone/>
              <a:defRPr/>
            </a:pPr>
            <a:r>
              <a:rPr lang="en-GB" sz="3800" b="1" dirty="0" smtClean="0"/>
              <a:t>Given to families by the church</a:t>
            </a:r>
          </a:p>
          <a:p>
            <a:pPr>
              <a:defRPr/>
            </a:pPr>
            <a:endParaRPr lang="en-GB" sz="2600" dirty="0" smtClean="0"/>
          </a:p>
          <a:p>
            <a:pPr>
              <a:defRPr/>
            </a:pPr>
            <a:r>
              <a:rPr lang="en-GB" sz="2600" dirty="0" smtClean="0"/>
              <a:t>A reminder to keep about what will happen</a:t>
            </a:r>
          </a:p>
          <a:p>
            <a:pPr>
              <a:defRPr/>
            </a:pPr>
            <a:r>
              <a:rPr lang="en-GB" sz="2600" dirty="0" smtClean="0"/>
              <a:t>Key phrases from the service</a:t>
            </a:r>
          </a:p>
          <a:p>
            <a:pPr>
              <a:defRPr/>
            </a:pPr>
            <a:r>
              <a:rPr lang="en-GB" sz="2600" dirty="0" smtClean="0"/>
              <a:t>Contact details</a:t>
            </a:r>
            <a:endParaRPr lang="en-US" sz="2600" dirty="0"/>
          </a:p>
        </p:txBody>
      </p:sp>
      <p:sp>
        <p:nvSpPr>
          <p:cNvPr id="3" name="Title 2"/>
          <p:cNvSpPr>
            <a:spLocks noGrp="1"/>
          </p:cNvSpPr>
          <p:nvPr>
            <p:ph type="title"/>
          </p:nvPr>
        </p:nvSpPr>
        <p:spPr/>
        <p:txBody>
          <a:bodyPr/>
          <a:lstStyle/>
          <a:p>
            <a:pPr>
              <a:defRPr/>
            </a:pPr>
            <a:r>
              <a:rPr lang="en-GB" dirty="0" smtClean="0"/>
              <a:t>Information needed</a:t>
            </a:r>
            <a:endParaRPr lang="en-US" dirty="0"/>
          </a:p>
        </p:txBody>
      </p:sp>
      <p:pic>
        <p:nvPicPr>
          <p:cNvPr id="6861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0" y="188913"/>
            <a:ext cx="21859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59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 y="188640"/>
            <a:ext cx="8229600" cy="4525963"/>
          </a:xfrm>
        </p:spPr>
        <p:txBody>
          <a:bodyPr/>
          <a:lstStyle/>
          <a:p>
            <a:pPr marL="109728" indent="0">
              <a:buNone/>
            </a:pPr>
            <a:r>
              <a:rPr lang="en-GB" dirty="0" smtClean="0"/>
              <a:t>ChurchOfEnglandChristenings.org</a:t>
            </a:r>
          </a:p>
          <a:p>
            <a:pPr marL="109728" indent="0">
              <a:buNone/>
            </a:pPr>
            <a:endParaRPr lang="en-GB" sz="2800" dirty="0" smtClean="0"/>
          </a:p>
          <a:p>
            <a:r>
              <a:rPr lang="en-GB" dirty="0" smtClean="0"/>
              <a:t>For parents</a:t>
            </a:r>
          </a:p>
          <a:p>
            <a:r>
              <a:rPr lang="en-GB" dirty="0" smtClean="0"/>
              <a:t>For godparents</a:t>
            </a:r>
          </a:p>
          <a:p>
            <a:r>
              <a:rPr lang="en-GB" dirty="0" smtClean="0"/>
              <a:t>For guests</a:t>
            </a:r>
          </a:p>
          <a:p>
            <a:r>
              <a:rPr lang="en-GB" dirty="0" smtClean="0"/>
              <a:t>For the day </a:t>
            </a:r>
          </a:p>
          <a:p>
            <a:r>
              <a:rPr lang="en-GB" dirty="0" smtClean="0"/>
              <a:t>For the future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15816" y="3501008"/>
            <a:ext cx="5816102" cy="2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4230195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dirty="0" smtClean="0"/>
              <a:t>ChurchOfEnglandChristenings.org</a:t>
            </a:r>
          </a:p>
          <a:p>
            <a:pPr marL="109728" indent="0">
              <a:buNone/>
            </a:pPr>
            <a:r>
              <a:rPr lang="en-GB" dirty="0" smtClean="0"/>
              <a:t>Walkthrough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9144000" cy="4333551"/>
          </a:xfrm>
          <a:prstGeom prst="rect">
            <a:avLst/>
          </a:prstGeom>
        </p:spPr>
      </p:pic>
      <p:sp>
        <p:nvSpPr>
          <p:cNvPr id="6" name="Content Placeholder 1"/>
          <p:cNvSpPr txBox="1">
            <a:spLocks/>
          </p:cNvSpPr>
          <p:nvPr/>
        </p:nvSpPr>
        <p:spPr>
          <a:xfrm>
            <a:off x="97160" y="188640"/>
            <a:ext cx="82296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GB" dirty="0" smtClean="0"/>
              <a:t>ChurchOfEnglandChristenings.org</a:t>
            </a:r>
          </a:p>
          <a:p>
            <a:pPr marL="109728" indent="0">
              <a:buFont typeface="Wingdings 3"/>
              <a:buNone/>
            </a:pPr>
            <a:r>
              <a:rPr lang="en-GB" dirty="0" smtClean="0"/>
              <a:t>Service Walkthrough</a:t>
            </a:r>
          </a:p>
        </p:txBody>
      </p:sp>
    </p:spTree>
    <p:extLst>
      <p:ext uri="{BB962C8B-B14F-4D97-AF65-F5344CB8AC3E}">
        <p14:creationId xmlns:p14="http://schemas.microsoft.com/office/powerpoint/2010/main" val="128914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287"/>
            <a:ext cx="8229600" cy="1143000"/>
          </a:xfrm>
        </p:spPr>
        <p:txBody>
          <a:bodyPr/>
          <a:lstStyle/>
          <a:p>
            <a:pPr eaLnBrk="1" fontAlgn="auto" hangingPunct="1">
              <a:spcAft>
                <a:spcPts val="0"/>
              </a:spcAft>
              <a:defRPr/>
            </a:pPr>
            <a:r>
              <a:rPr lang="en-GB" dirty="0" smtClean="0"/>
              <a:t>Getting ready…</a:t>
            </a:r>
            <a:endParaRPr lang="en-GB" dirty="0"/>
          </a:p>
        </p:txBody>
      </p:sp>
      <p:sp>
        <p:nvSpPr>
          <p:cNvPr id="4" name="Content Placeholder 3"/>
          <p:cNvSpPr>
            <a:spLocks noGrp="1"/>
          </p:cNvSpPr>
          <p:nvPr>
            <p:ph idx="1"/>
          </p:nvPr>
        </p:nvSpPr>
        <p:spPr>
          <a:xfrm>
            <a:off x="451566" y="1917592"/>
            <a:ext cx="8229600" cy="2448272"/>
          </a:xfrm>
        </p:spPr>
        <p:txBody>
          <a:bodyPr/>
          <a:lstStyle/>
          <a:p>
            <a:pPr algn="ctr" eaLnBrk="1" hangingPunct="1">
              <a:buFont typeface="Wingdings 3" pitchFamily="18" charset="2"/>
              <a:buNone/>
            </a:pPr>
            <a:r>
              <a:rPr lang="en-GB" sz="3200" dirty="0" smtClean="0"/>
              <a:t>for the day </a:t>
            </a:r>
            <a:r>
              <a:rPr lang="en-GB" sz="2400" dirty="0" smtClean="0"/>
              <a:t>… 2/3</a:t>
            </a:r>
            <a:r>
              <a:rPr lang="en-GB" sz="2400" baseline="30000" dirty="0" smtClean="0"/>
              <a:t>rd</a:t>
            </a:r>
            <a:r>
              <a:rPr lang="en-GB" sz="2400" dirty="0" smtClean="0"/>
              <a:t> agreed strongly that they were well prepared and understood significance   </a:t>
            </a:r>
          </a:p>
          <a:p>
            <a:pPr algn="ctr" eaLnBrk="1" hangingPunct="1"/>
            <a:endParaRPr lang="en-GB" sz="4000" dirty="0" smtClean="0"/>
          </a:p>
          <a:p>
            <a:pPr algn="r" eaLnBrk="1" hangingPunct="1">
              <a:buFont typeface="Wingdings 3" pitchFamily="18" charset="2"/>
              <a:buNone/>
            </a:pPr>
            <a:r>
              <a:rPr lang="en-GB" sz="4000" dirty="0"/>
              <a:t>.</a:t>
            </a:r>
            <a:r>
              <a:rPr lang="en-GB" sz="4000" dirty="0" smtClean="0"/>
              <a:t>..</a:t>
            </a:r>
            <a:r>
              <a:rPr lang="en-GB" sz="3200" dirty="0" smtClean="0"/>
              <a:t>but for life? </a:t>
            </a:r>
          </a:p>
          <a:p>
            <a:pPr algn="ctr" eaLnBrk="1" hangingPunct="1">
              <a:buFont typeface="Wingdings 3" pitchFamily="18" charset="2"/>
              <a:buNone/>
            </a:pPr>
            <a:endParaRPr lang="en-GB" sz="4000" dirty="0" smtClean="0"/>
          </a:p>
          <a:p>
            <a:pPr algn="ctr" eaLnBrk="1" hangingPunct="1">
              <a:buFont typeface="Wingdings 3" pitchFamily="18" charset="2"/>
              <a:buNone/>
            </a:pPr>
            <a:endParaRPr lang="en-GB" sz="4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3884">
            <a:off x="680262" y="3754513"/>
            <a:ext cx="3437234" cy="222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242406">
            <a:off x="4790239" y="4840928"/>
            <a:ext cx="3338868" cy="1477328"/>
          </a:xfrm>
          <a:prstGeom prst="rect">
            <a:avLst/>
          </a:prstGeom>
          <a:noFill/>
        </p:spPr>
        <p:txBody>
          <a:bodyPr wrap="square" rtlCol="0">
            <a:spAutoFit/>
          </a:bodyPr>
          <a:lstStyle/>
          <a:p>
            <a:r>
              <a:rPr lang="en-GB" dirty="0" smtClean="0">
                <a:solidFill>
                  <a:srgbClr val="002060"/>
                </a:solidFill>
              </a:rPr>
              <a:t>“A couple </a:t>
            </a:r>
            <a:r>
              <a:rPr lang="en-GB" dirty="0">
                <a:solidFill>
                  <a:srgbClr val="002060"/>
                </a:solidFill>
              </a:rPr>
              <a:t>of weeks before we met with the Vicar to go through what would happen on the day.” </a:t>
            </a:r>
          </a:p>
          <a:p>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94633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755984"/>
          </a:xfrm>
        </p:spPr>
        <p:txBody>
          <a:bodyPr>
            <a:normAutofit/>
          </a:bodyPr>
          <a:lstStyle/>
          <a:p>
            <a:pPr algn="ctr">
              <a:buNone/>
            </a:pPr>
            <a:endParaRPr lang="en-GB" sz="4400" dirty="0" smtClean="0"/>
          </a:p>
          <a:p>
            <a:pPr algn="ctr">
              <a:buNone/>
            </a:pPr>
            <a:r>
              <a:rPr lang="en-GB" sz="4400" dirty="0" smtClean="0"/>
              <a:t>Ministry at the time of  </a:t>
            </a:r>
          </a:p>
          <a:p>
            <a:pPr algn="ctr">
              <a:buNone/>
            </a:pPr>
            <a:r>
              <a:rPr lang="en-GB" sz="4400" dirty="0" smtClean="0"/>
              <a:t>birth and death…</a:t>
            </a:r>
          </a:p>
          <a:p>
            <a:pPr algn="ctr">
              <a:buNone/>
            </a:pPr>
            <a:endParaRPr lang="en-GB" sz="1600" dirty="0" smtClean="0"/>
          </a:p>
          <a:p>
            <a:pPr algn="ctr">
              <a:buNone/>
            </a:pPr>
            <a:r>
              <a:rPr lang="en-GB" sz="4400" dirty="0" smtClean="0"/>
              <a:t>aka funerals and baptism</a:t>
            </a:r>
          </a:p>
          <a:p>
            <a:pPr algn="ctr">
              <a:buNone/>
            </a:pPr>
            <a:r>
              <a:rPr lang="en-GB" sz="2400" i="1" dirty="0" smtClean="0"/>
              <a:t>(not forgetting weddings)</a:t>
            </a:r>
          </a:p>
        </p:txBody>
      </p:sp>
      <p:sp>
        <p:nvSpPr>
          <p:cNvPr id="5" name="Title 2"/>
          <p:cNvSpPr txBox="1">
            <a:spLocks/>
          </p:cNvSpPr>
          <p:nvPr/>
        </p:nvSpPr>
        <p:spPr>
          <a:xfrm>
            <a:off x="0" y="274638"/>
            <a:ext cx="91440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GB" smtClean="0">
                <a:solidFill>
                  <a:schemeClr val="tx1"/>
                </a:solidFill>
                <a:effectLst/>
              </a:rPr>
              <a:t>The Archbishops’ Council Project </a:t>
            </a:r>
            <a:endParaRPr lang="en-GB" dirty="0">
              <a:solidFill>
                <a:schemeClr val="tx1"/>
              </a:solidFill>
              <a:effectLst/>
            </a:endParaRPr>
          </a:p>
        </p:txBody>
      </p:sp>
    </p:spTree>
    <p:extLst>
      <p:ext uri="{BB962C8B-B14F-4D97-AF65-F5344CB8AC3E}">
        <p14:creationId xmlns:p14="http://schemas.microsoft.com/office/powerpoint/2010/main" val="18991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364088" y="4293096"/>
            <a:ext cx="3106688" cy="233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pPr marL="109728" indent="0">
              <a:buNone/>
            </a:pPr>
            <a:r>
              <a:rPr lang="en-GB" dirty="0" smtClean="0"/>
              <a:t> </a:t>
            </a:r>
            <a:endParaRPr lang="en-GB" sz="900" dirty="0"/>
          </a:p>
          <a:p>
            <a:r>
              <a:rPr lang="en-GB" b="1" dirty="0" smtClean="0"/>
              <a:t>Starting Rite </a:t>
            </a:r>
            <a:r>
              <a:rPr lang="en-GB" dirty="0" smtClean="0"/>
              <a:t>– a 5 week baby centred course</a:t>
            </a:r>
          </a:p>
          <a:p>
            <a:r>
              <a:rPr lang="en-GB" b="1" dirty="0"/>
              <a:t> </a:t>
            </a:r>
            <a:r>
              <a:rPr lang="en-GB" b="1" dirty="0" smtClean="0"/>
              <a:t>We welcome you: baptism preparation with families  </a:t>
            </a:r>
            <a:r>
              <a:rPr lang="en-GB" dirty="0" smtClean="0"/>
              <a:t>– </a:t>
            </a:r>
            <a:r>
              <a:rPr lang="en-GB" sz="2400" dirty="0" smtClean="0"/>
              <a:t>a more traditional course </a:t>
            </a:r>
          </a:p>
          <a:p>
            <a:pPr marL="109728" indent="0">
              <a:buNone/>
            </a:pPr>
            <a:r>
              <a:rPr lang="en-GB" sz="2400" dirty="0"/>
              <a:t> </a:t>
            </a:r>
            <a:r>
              <a:rPr lang="en-GB" sz="2400" dirty="0" smtClean="0"/>
              <a:t>   single session or three sessions </a:t>
            </a:r>
          </a:p>
          <a:p>
            <a:pPr marL="109728" indent="0">
              <a:buNone/>
            </a:pPr>
            <a:r>
              <a:rPr lang="en-GB" sz="2400" dirty="0"/>
              <a:t> </a:t>
            </a:r>
            <a:r>
              <a:rPr lang="en-GB" sz="2400" dirty="0" smtClean="0"/>
              <a:t>   for use with one or more families </a:t>
            </a:r>
            <a:endParaRPr lang="en-US" sz="2400" dirty="0"/>
          </a:p>
        </p:txBody>
      </p:sp>
      <p:sp>
        <p:nvSpPr>
          <p:cNvPr id="3" name="Title 2"/>
          <p:cNvSpPr>
            <a:spLocks noGrp="1"/>
          </p:cNvSpPr>
          <p:nvPr>
            <p:ph type="title"/>
          </p:nvPr>
        </p:nvSpPr>
        <p:spPr/>
        <p:txBody>
          <a:bodyPr/>
          <a:lstStyle/>
          <a:p>
            <a:r>
              <a:rPr lang="en-GB" dirty="0" smtClean="0"/>
              <a:t>Help is coming…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4378094"/>
            <a:ext cx="1593408" cy="2160020"/>
          </a:xfrm>
          <a:prstGeom prst="rect">
            <a:avLst/>
          </a:prstGeom>
        </p:spPr>
      </p:pic>
    </p:spTree>
    <p:extLst>
      <p:ext uri="{BB962C8B-B14F-4D97-AF65-F5344CB8AC3E}">
        <p14:creationId xmlns:p14="http://schemas.microsoft.com/office/powerpoint/2010/main" val="15203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2">
                                            <p:txEl>
                                              <p:pRg st="1" end="1"/>
                                            </p:txEl>
                                          </p:spTgt>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2">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16" y="759842"/>
            <a:ext cx="8229600" cy="1012974"/>
          </a:xfrm>
        </p:spPr>
        <p:txBody>
          <a:bodyPr/>
          <a:lstStyle/>
          <a:p>
            <a:r>
              <a:rPr lang="en-GB" dirty="0" smtClean="0">
                <a:solidFill>
                  <a:srgbClr val="002060"/>
                </a:solidFill>
                <a:effectLst/>
              </a:rPr>
              <a:t>Communicate clearly 2</a:t>
            </a:r>
            <a:endParaRPr lang="en-GB" dirty="0">
              <a:solidFill>
                <a:srgbClr val="002060"/>
              </a:solidFill>
              <a:effectLst/>
            </a:endParaRPr>
          </a:p>
        </p:txBody>
      </p:sp>
      <p:sp>
        <p:nvSpPr>
          <p:cNvPr id="3" name="Content Placeholder 2"/>
          <p:cNvSpPr>
            <a:spLocks noGrp="1"/>
          </p:cNvSpPr>
          <p:nvPr>
            <p:ph idx="1"/>
          </p:nvPr>
        </p:nvSpPr>
        <p:spPr>
          <a:xfrm>
            <a:off x="457200" y="1600200"/>
            <a:ext cx="8229600" cy="3556992"/>
          </a:xfrm>
        </p:spPr>
        <p:txBody>
          <a:bodyPr/>
          <a:lstStyle/>
          <a:p>
            <a:endParaRPr lang="en-GB" dirty="0" smtClean="0"/>
          </a:p>
          <a:p>
            <a:r>
              <a:rPr lang="en-GB" dirty="0" smtClean="0"/>
              <a:t>… with the church</a:t>
            </a:r>
            <a:endParaRPr lang="en-GB" dirty="0"/>
          </a:p>
          <a:p>
            <a:r>
              <a:rPr lang="en-GB" dirty="0" smtClean="0"/>
              <a:t>Information, ideas, reflection</a:t>
            </a:r>
          </a:p>
          <a:p>
            <a:r>
              <a:rPr lang="en-GB" dirty="0" smtClean="0"/>
              <a:t>Buying resources</a:t>
            </a:r>
          </a:p>
          <a:p>
            <a:r>
              <a:rPr lang="en-GB" dirty="0" smtClean="0"/>
              <a:t>Manage the follow up</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309" y="3087930"/>
            <a:ext cx="3814687" cy="253899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16141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190" y="404664"/>
            <a:ext cx="3011626" cy="6155824"/>
          </a:xfrm>
          <a:prstGeom prst="rect">
            <a:avLst/>
          </a:prstGeom>
        </p:spPr>
      </p:pic>
      <p:sp>
        <p:nvSpPr>
          <p:cNvPr id="4" name="TextBox 3"/>
          <p:cNvSpPr txBox="1"/>
          <p:nvPr/>
        </p:nvSpPr>
        <p:spPr>
          <a:xfrm>
            <a:off x="646612" y="791305"/>
            <a:ext cx="4004622" cy="523220"/>
          </a:xfrm>
          <a:prstGeom prst="rect">
            <a:avLst/>
          </a:prstGeom>
          <a:noFill/>
        </p:spPr>
        <p:txBody>
          <a:bodyPr wrap="none" rtlCol="0">
            <a:spAutoFit/>
          </a:bodyPr>
          <a:lstStyle/>
          <a:p>
            <a:r>
              <a:rPr lang="en-GB" sz="2800" dirty="0" smtClean="0"/>
              <a:t>ChurchSupportHub.org</a:t>
            </a:r>
            <a:endParaRPr lang="en-GB" sz="2800" dirty="0"/>
          </a:p>
        </p:txBody>
      </p:sp>
      <p:sp>
        <p:nvSpPr>
          <p:cNvPr id="2" name="TextBox 1"/>
          <p:cNvSpPr txBox="1"/>
          <p:nvPr/>
        </p:nvSpPr>
        <p:spPr>
          <a:xfrm>
            <a:off x="1043608" y="1544302"/>
            <a:ext cx="5256584" cy="5109091"/>
          </a:xfrm>
          <a:prstGeom prst="rect">
            <a:avLst/>
          </a:prstGeom>
          <a:noFill/>
        </p:spPr>
        <p:txBody>
          <a:bodyPr wrap="square" rtlCol="0">
            <a:spAutoFit/>
          </a:bodyPr>
          <a:lstStyle/>
          <a:p>
            <a:pPr marL="457200" indent="-457200">
              <a:buFont typeface="Arial" panose="020B0604020202020204" pitchFamily="34" charset="0"/>
              <a:buChar char="•"/>
            </a:pPr>
            <a:r>
              <a:rPr lang="en-GB" sz="2800" b="1" dirty="0" smtClean="0"/>
              <a:t>Explore the thinking – read the background</a:t>
            </a:r>
          </a:p>
          <a:p>
            <a:pPr marL="457200" indent="-457200">
              <a:buFont typeface="Arial" panose="020B0604020202020204" pitchFamily="34" charset="0"/>
              <a:buChar char="•"/>
            </a:pPr>
            <a:r>
              <a:rPr lang="en-GB" sz="2800" b="1" dirty="0" smtClean="0"/>
              <a:t>Get downloads – useful and important documents, logos etc.</a:t>
            </a:r>
          </a:p>
          <a:p>
            <a:pPr marL="457200" indent="-457200">
              <a:buFont typeface="Arial" panose="020B0604020202020204" pitchFamily="34" charset="0"/>
              <a:buChar char="•"/>
            </a:pPr>
            <a:r>
              <a:rPr lang="en-GB" sz="2800" b="1" dirty="0" smtClean="0"/>
              <a:t>Read and share articles – longer pieces exploring or explaining issues</a:t>
            </a:r>
          </a:p>
          <a:p>
            <a:pPr marL="457200" indent="-457200">
              <a:buFont typeface="Arial" panose="020B0604020202020204" pitchFamily="34" charset="0"/>
              <a:buChar char="•"/>
            </a:pPr>
            <a:r>
              <a:rPr lang="en-GB" sz="2800" b="1" dirty="0" smtClean="0"/>
              <a:t>Share ideas – practical things that have worked well </a:t>
            </a:r>
          </a:p>
          <a:p>
            <a:endParaRPr lang="en-GB" dirty="0"/>
          </a:p>
        </p:txBody>
      </p:sp>
    </p:spTree>
    <p:extLst>
      <p:ext uri="{BB962C8B-B14F-4D97-AF65-F5344CB8AC3E}">
        <p14:creationId xmlns:p14="http://schemas.microsoft.com/office/powerpoint/2010/main" val="12975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527523"/>
            <a:ext cx="4104456" cy="5769526"/>
          </a:xfrm>
          <a:prstGeom prst="rect">
            <a:avLst/>
          </a:prstGeom>
        </p:spPr>
      </p:pic>
      <p:sp>
        <p:nvSpPr>
          <p:cNvPr id="11" name="TextBox 10"/>
          <p:cNvSpPr txBox="1"/>
          <p:nvPr/>
        </p:nvSpPr>
        <p:spPr>
          <a:xfrm>
            <a:off x="467544" y="155639"/>
            <a:ext cx="2648482" cy="369332"/>
          </a:xfrm>
          <a:prstGeom prst="rect">
            <a:avLst/>
          </a:prstGeom>
          <a:noFill/>
        </p:spPr>
        <p:txBody>
          <a:bodyPr wrap="none" rtlCol="0">
            <a:spAutoFit/>
          </a:bodyPr>
          <a:lstStyle/>
          <a:p>
            <a:r>
              <a:rPr lang="en-GB" dirty="0" smtClean="0"/>
              <a:t>ChurchSupportHub.org</a:t>
            </a:r>
            <a:endParaRPr lang="en-GB" dirty="0"/>
          </a:p>
        </p:txBody>
      </p:sp>
    </p:spTree>
    <p:extLst>
      <p:ext uri="{BB962C8B-B14F-4D97-AF65-F5344CB8AC3E}">
        <p14:creationId xmlns:p14="http://schemas.microsoft.com/office/powerpoint/2010/main" val="21282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9213" y="294201"/>
            <a:ext cx="8640960" cy="830997"/>
          </a:xfrm>
          <a:prstGeom prst="rect">
            <a:avLst/>
          </a:prstGeom>
          <a:noFill/>
        </p:spPr>
        <p:txBody>
          <a:bodyPr wrap="square" rtlCol="0">
            <a:spAutoFit/>
          </a:bodyPr>
          <a:lstStyle/>
          <a:p>
            <a:r>
              <a:rPr lang="en-GB" sz="2400" b="1" dirty="0" smtClean="0">
                <a:latin typeface="Gill Sans MT" panose="020B0502020104020203" pitchFamily="34" charset="0"/>
                <a:cs typeface="Adobe Hebrew" panose="02040503050201020203" pitchFamily="18" charset="-79"/>
              </a:rPr>
              <a:t>Browse, customise</a:t>
            </a:r>
            <a:r>
              <a:rPr lang="en-GB" sz="2400" b="1" dirty="0">
                <a:latin typeface="Gill Sans MT" panose="020B0502020104020203" pitchFamily="34" charset="0"/>
                <a:cs typeface="Adobe Hebrew" panose="02040503050201020203" pitchFamily="18" charset="-79"/>
              </a:rPr>
              <a:t> </a:t>
            </a:r>
            <a:r>
              <a:rPr lang="en-GB" sz="2400" b="1" dirty="0" smtClean="0">
                <a:latin typeface="Gill Sans MT" panose="020B0502020104020203" pitchFamily="34" charset="0"/>
                <a:cs typeface="Adobe Hebrew" panose="02040503050201020203" pitchFamily="18" charset="-79"/>
              </a:rPr>
              <a:t>and order resources for your occasional offices at: ChurchPrintHub.org</a:t>
            </a:r>
            <a:endParaRPr lang="en-GB" sz="2400" b="1" dirty="0">
              <a:latin typeface="Gill Sans MT" panose="020B0502020104020203" pitchFamily="34" charset="0"/>
              <a:cs typeface="Adobe Hebrew" panose="02040503050201020203" pitchFamily="18" charset="-79"/>
            </a:endParaRPr>
          </a:p>
        </p:txBody>
      </p:sp>
      <p:sp>
        <p:nvSpPr>
          <p:cNvPr id="2" name="TextBox 1"/>
          <p:cNvSpPr txBox="1"/>
          <p:nvPr/>
        </p:nvSpPr>
        <p:spPr>
          <a:xfrm>
            <a:off x="5082267" y="1609919"/>
            <a:ext cx="3456384" cy="2215991"/>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An on-line shop</a:t>
            </a:r>
          </a:p>
          <a:p>
            <a:pPr marL="342900" indent="-342900">
              <a:buFont typeface="Arial" panose="020B0604020202020204" pitchFamily="34" charset="0"/>
              <a:buChar char="•"/>
            </a:pPr>
            <a:r>
              <a:rPr lang="en-GB" sz="2000" dirty="0" smtClean="0"/>
              <a:t>Choose</a:t>
            </a:r>
          </a:p>
          <a:p>
            <a:pPr marL="342900" indent="-342900">
              <a:buFont typeface="Arial" panose="020B0604020202020204" pitchFamily="34" charset="0"/>
              <a:buChar char="•"/>
            </a:pPr>
            <a:r>
              <a:rPr lang="en-GB" sz="2000" dirty="0" smtClean="0"/>
              <a:t>Order</a:t>
            </a:r>
          </a:p>
          <a:p>
            <a:pPr marL="342900" indent="-342900">
              <a:buFont typeface="Arial" panose="020B0604020202020204" pitchFamily="34" charset="0"/>
              <a:buChar char="•"/>
            </a:pPr>
            <a:r>
              <a:rPr lang="en-GB" sz="2000" dirty="0" smtClean="0"/>
              <a:t>Customise with details</a:t>
            </a:r>
          </a:p>
          <a:p>
            <a:pPr marL="342900" indent="-342900">
              <a:buFont typeface="Arial" panose="020B0604020202020204" pitchFamily="34" charset="0"/>
              <a:buChar char="•"/>
            </a:pPr>
            <a:r>
              <a:rPr lang="en-GB" sz="2000" dirty="0" smtClean="0"/>
              <a:t>Pay</a:t>
            </a:r>
          </a:p>
          <a:p>
            <a:pPr marL="342900" indent="-342900">
              <a:buFont typeface="Arial" panose="020B0604020202020204" pitchFamily="34" charset="0"/>
              <a:buChar char="•"/>
            </a:pPr>
            <a:r>
              <a:rPr lang="en-GB" sz="2000" dirty="0" smtClean="0"/>
              <a:t>Delivered</a:t>
            </a:r>
          </a:p>
          <a:p>
            <a:endParaRPr lang="en-GB" dirty="0"/>
          </a:p>
        </p:txBody>
      </p:sp>
      <p:sp>
        <p:nvSpPr>
          <p:cNvPr id="3" name="TextBox 2"/>
          <p:cNvSpPr txBox="1"/>
          <p:nvPr/>
        </p:nvSpPr>
        <p:spPr>
          <a:xfrm>
            <a:off x="5000157" y="3984972"/>
            <a:ext cx="3523148"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Information leaflet</a:t>
            </a:r>
          </a:p>
          <a:p>
            <a:pPr marL="342900" indent="-342900">
              <a:buFont typeface="Arial" panose="020B0604020202020204" pitchFamily="34" charset="0"/>
              <a:buChar char="•"/>
            </a:pPr>
            <a:r>
              <a:rPr lang="en-GB" sz="2400" dirty="0" smtClean="0"/>
              <a:t>Godparents card</a:t>
            </a:r>
          </a:p>
          <a:p>
            <a:pPr marL="342900" indent="-342900">
              <a:buFont typeface="Arial" panose="020B0604020202020204" pitchFamily="34" charset="0"/>
              <a:buChar char="•"/>
            </a:pPr>
            <a:r>
              <a:rPr lang="en-GB" sz="2400" dirty="0" smtClean="0"/>
              <a:t>Web publicity cards </a:t>
            </a:r>
          </a:p>
          <a:p>
            <a:pPr marL="342900" indent="-342900">
              <a:buFont typeface="Arial" panose="020B0604020202020204" pitchFamily="34" charset="0"/>
              <a:buChar char="•"/>
            </a:pPr>
            <a:r>
              <a:rPr lang="en-GB" sz="2400" dirty="0" smtClean="0"/>
              <a:t>Invitations and more</a:t>
            </a:r>
            <a:endParaRPr lang="en-GB" sz="2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079" y="1196752"/>
            <a:ext cx="3628943" cy="4922558"/>
          </a:xfrm>
          <a:prstGeom prst="rect">
            <a:avLst/>
          </a:prstGeom>
        </p:spPr>
      </p:pic>
    </p:spTree>
    <p:extLst>
      <p:ext uri="{BB962C8B-B14F-4D97-AF65-F5344CB8AC3E}">
        <p14:creationId xmlns:p14="http://schemas.microsoft.com/office/powerpoint/2010/main" val="427102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75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75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75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75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75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75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8" dur="750" fill="hold"/>
                                        <p:tgtEl>
                                          <p:spTgt spid="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3">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3">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3">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16632"/>
            <a:ext cx="8640960" cy="830997"/>
          </a:xfrm>
          <a:prstGeom prst="rect">
            <a:avLst/>
          </a:prstGeom>
          <a:noFill/>
        </p:spPr>
        <p:txBody>
          <a:bodyPr wrap="square" rtlCol="0">
            <a:spAutoFit/>
          </a:bodyPr>
          <a:lstStyle/>
          <a:p>
            <a:r>
              <a:rPr lang="en-GB" sz="2400" b="1" dirty="0" smtClean="0">
                <a:latin typeface="Gill Sans MT" panose="020B0502020104020203" pitchFamily="34" charset="0"/>
                <a:cs typeface="Adobe Hebrew" panose="02040503050201020203" pitchFamily="18" charset="-79"/>
              </a:rPr>
              <a:t>Browse, customise</a:t>
            </a:r>
            <a:r>
              <a:rPr lang="en-GB" sz="2400" b="1" dirty="0">
                <a:latin typeface="Gill Sans MT" panose="020B0502020104020203" pitchFamily="34" charset="0"/>
                <a:cs typeface="Adobe Hebrew" panose="02040503050201020203" pitchFamily="18" charset="-79"/>
              </a:rPr>
              <a:t> </a:t>
            </a:r>
            <a:r>
              <a:rPr lang="en-GB" sz="2400" b="1" dirty="0" smtClean="0">
                <a:latin typeface="Gill Sans MT" panose="020B0502020104020203" pitchFamily="34" charset="0"/>
                <a:cs typeface="Adobe Hebrew" panose="02040503050201020203" pitchFamily="18" charset="-79"/>
              </a:rPr>
              <a:t>and order resources for your occasional offices at: ChurchPrintHub.org</a:t>
            </a:r>
            <a:endParaRPr lang="en-GB" sz="2400" b="1" dirty="0">
              <a:latin typeface="Gill Sans MT" panose="020B0502020104020203" pitchFamily="34" charset="0"/>
              <a:cs typeface="Adobe Hebrew" panose="02040503050201020203" pitchFamily="18" charset="-79"/>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799" y="888883"/>
            <a:ext cx="3384377" cy="5426614"/>
          </a:xfrm>
          <a:prstGeom prst="rect">
            <a:avLst/>
          </a:prstGeom>
        </p:spPr>
      </p:pic>
    </p:spTree>
    <p:extLst>
      <p:ext uri="{BB962C8B-B14F-4D97-AF65-F5344CB8AC3E}">
        <p14:creationId xmlns:p14="http://schemas.microsoft.com/office/powerpoint/2010/main" val="72741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633" y="1196752"/>
            <a:ext cx="6747910" cy="4680520"/>
          </a:xfrm>
          <a:prstGeom prst="rect">
            <a:avLst/>
          </a:prstGeom>
        </p:spPr>
      </p:pic>
      <p:sp>
        <p:nvSpPr>
          <p:cNvPr id="4" name="TextBox 3"/>
          <p:cNvSpPr txBox="1"/>
          <p:nvPr/>
        </p:nvSpPr>
        <p:spPr>
          <a:xfrm>
            <a:off x="467544" y="155639"/>
            <a:ext cx="2323072" cy="369332"/>
          </a:xfrm>
          <a:prstGeom prst="rect">
            <a:avLst/>
          </a:prstGeom>
          <a:noFill/>
        </p:spPr>
        <p:txBody>
          <a:bodyPr wrap="none" rtlCol="0">
            <a:spAutoFit/>
          </a:bodyPr>
          <a:lstStyle/>
          <a:p>
            <a:r>
              <a:rPr lang="en-GB" dirty="0" smtClean="0"/>
              <a:t>ChurchPrintHub.org</a:t>
            </a:r>
            <a:endParaRPr lang="en-GB" dirty="0"/>
          </a:p>
        </p:txBody>
      </p:sp>
    </p:spTree>
    <p:extLst>
      <p:ext uri="{BB962C8B-B14F-4D97-AF65-F5344CB8AC3E}">
        <p14:creationId xmlns:p14="http://schemas.microsoft.com/office/powerpoint/2010/main" val="161739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5465" y="595689"/>
            <a:ext cx="8640960" cy="1200329"/>
          </a:xfrm>
          <a:prstGeom prst="rect">
            <a:avLst/>
          </a:prstGeom>
          <a:noFill/>
        </p:spPr>
        <p:txBody>
          <a:bodyPr wrap="square" rtlCol="0">
            <a:spAutoFit/>
          </a:bodyPr>
          <a:lstStyle/>
          <a:p>
            <a:r>
              <a:rPr lang="en-GB" sz="2400" b="1" dirty="0" smtClean="0">
                <a:latin typeface="Gill Sans MT" panose="020B0502020104020203" pitchFamily="34" charset="0"/>
                <a:cs typeface="Adobe Hebrew" panose="02040503050201020203" pitchFamily="18" charset="-79"/>
              </a:rPr>
              <a:t>Manage your occasional offices, stay in touch with those involved, and receive Reminder emails to send the associated resources at: PastoralServicesDiary.org</a:t>
            </a:r>
            <a:endParaRPr lang="en-GB" sz="2400" b="1" dirty="0">
              <a:latin typeface="Gill Sans MT" panose="020B0502020104020203" pitchFamily="34" charset="0"/>
              <a:cs typeface="Adobe Hebrew" panose="02040503050201020203" pitchFamily="18" charset="-79"/>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060848"/>
            <a:ext cx="5152386" cy="2635077"/>
          </a:xfrm>
          <a:prstGeom prst="rect">
            <a:avLst/>
          </a:prstGeom>
        </p:spPr>
      </p:pic>
      <p:sp>
        <p:nvSpPr>
          <p:cNvPr id="7" name="TextBox 6"/>
          <p:cNvSpPr txBox="1"/>
          <p:nvPr/>
        </p:nvSpPr>
        <p:spPr>
          <a:xfrm>
            <a:off x="739481" y="4876229"/>
            <a:ext cx="8640960" cy="584775"/>
          </a:xfrm>
          <a:prstGeom prst="rect">
            <a:avLst/>
          </a:prstGeom>
          <a:noFill/>
        </p:spPr>
        <p:txBody>
          <a:bodyPr wrap="square" rtlCol="0">
            <a:spAutoFit/>
          </a:bodyPr>
          <a:lstStyle/>
          <a:p>
            <a:r>
              <a:rPr lang="en-GB" sz="1600" b="1" dirty="0" smtClean="0">
                <a:latin typeface="Gill Sans MT" panose="020B0502020104020203" pitchFamily="34" charset="0"/>
                <a:cs typeface="Adobe Hebrew" panose="02040503050201020203" pitchFamily="18" charset="-79"/>
              </a:rPr>
              <a:t>Sign up today to manage Weddings and Banns Services.</a:t>
            </a:r>
          </a:p>
          <a:p>
            <a:r>
              <a:rPr lang="en-GB" sz="1600" b="1" dirty="0" smtClean="0">
                <a:latin typeface="Gill Sans MT" panose="020B0502020104020203" pitchFamily="34" charset="0"/>
                <a:cs typeface="Adobe Hebrew" panose="02040503050201020203" pitchFamily="18" charset="-79"/>
              </a:rPr>
              <a:t>Funerals and Baptisms Services arriving in beta Q1 2016</a:t>
            </a:r>
            <a:endParaRPr lang="en-GB" sz="1600" b="1" dirty="0">
              <a:latin typeface="Gill Sans MT" panose="020B0502020104020203" pitchFamily="34" charset="0"/>
              <a:cs typeface="Adobe Hebrew" panose="02040503050201020203" pitchFamily="18" charset="-79"/>
            </a:endParaRPr>
          </a:p>
        </p:txBody>
      </p:sp>
    </p:spTree>
    <p:extLst>
      <p:ext uri="{BB962C8B-B14F-4D97-AF65-F5344CB8AC3E}">
        <p14:creationId xmlns:p14="http://schemas.microsoft.com/office/powerpoint/2010/main" val="178879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346220"/>
            <a:ext cx="5869234" cy="4212595"/>
          </a:xfrm>
          <a:prstGeom prst="rect">
            <a:avLst/>
          </a:prstGeom>
        </p:spPr>
      </p:pic>
      <p:sp>
        <p:nvSpPr>
          <p:cNvPr id="4" name="TextBox 3"/>
          <p:cNvSpPr txBox="1"/>
          <p:nvPr/>
        </p:nvSpPr>
        <p:spPr>
          <a:xfrm>
            <a:off x="467544" y="155639"/>
            <a:ext cx="2829621" cy="369332"/>
          </a:xfrm>
          <a:prstGeom prst="rect">
            <a:avLst/>
          </a:prstGeom>
          <a:noFill/>
        </p:spPr>
        <p:txBody>
          <a:bodyPr wrap="none" rtlCol="0">
            <a:spAutoFit/>
          </a:bodyPr>
          <a:lstStyle/>
          <a:p>
            <a:r>
              <a:rPr lang="en-GB" dirty="0" smtClean="0"/>
              <a:t>PastoralServicesDiary.org</a:t>
            </a:r>
            <a:endParaRPr lang="en-GB" dirty="0"/>
          </a:p>
        </p:txBody>
      </p:sp>
    </p:spTree>
    <p:extLst>
      <p:ext uri="{BB962C8B-B14F-4D97-AF65-F5344CB8AC3E}">
        <p14:creationId xmlns:p14="http://schemas.microsoft.com/office/powerpoint/2010/main" val="221050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55639"/>
            <a:ext cx="2829621" cy="369332"/>
          </a:xfrm>
          <a:prstGeom prst="rect">
            <a:avLst/>
          </a:prstGeom>
          <a:noFill/>
        </p:spPr>
        <p:txBody>
          <a:bodyPr wrap="none" rtlCol="0">
            <a:spAutoFit/>
          </a:bodyPr>
          <a:lstStyle/>
          <a:p>
            <a:r>
              <a:rPr lang="en-GB" dirty="0" smtClean="0"/>
              <a:t>PastoralServicesDiary.org</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524971"/>
            <a:ext cx="7495087" cy="5471413"/>
          </a:xfrm>
          <a:prstGeom prst="rect">
            <a:avLst/>
          </a:prstGeom>
        </p:spPr>
      </p:pic>
    </p:spTree>
    <p:extLst>
      <p:ext uri="{BB962C8B-B14F-4D97-AF65-F5344CB8AC3E}">
        <p14:creationId xmlns:p14="http://schemas.microsoft.com/office/powerpoint/2010/main" val="400974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2358" y="1484784"/>
            <a:ext cx="4681642" cy="4339650"/>
          </a:xfrm>
          <a:prstGeom prst="rect">
            <a:avLst/>
          </a:prstGeom>
        </p:spPr>
        <p:txBody>
          <a:bodyPr wrap="square">
            <a:spAutoFit/>
          </a:bodyPr>
          <a:lstStyle/>
          <a:p>
            <a:r>
              <a:rPr lang="en-GB" sz="4400" dirty="0" smtClean="0"/>
              <a:t>Three purposes:</a:t>
            </a:r>
          </a:p>
          <a:p>
            <a:endParaRPr lang="en-GB" sz="2000" dirty="0" smtClean="0"/>
          </a:p>
          <a:p>
            <a:pPr marL="571500" indent="-571500">
              <a:buFont typeface="Wingdings" panose="05000000000000000000" pitchFamily="2" charset="2"/>
              <a:buChar char="Ø"/>
            </a:pPr>
            <a:r>
              <a:rPr lang="en-GB" sz="4400" b="1" dirty="0" smtClean="0"/>
              <a:t>Attract</a:t>
            </a:r>
            <a:r>
              <a:rPr lang="en-GB" sz="4400" dirty="0" smtClean="0"/>
              <a:t>  </a:t>
            </a:r>
          </a:p>
          <a:p>
            <a:pPr marL="571500" indent="-571500">
              <a:buFont typeface="Wingdings" panose="05000000000000000000" pitchFamily="2" charset="2"/>
              <a:buChar char="Ø"/>
            </a:pPr>
            <a:endParaRPr lang="en-GB" sz="3600" dirty="0" smtClean="0"/>
          </a:p>
          <a:p>
            <a:pPr marL="571500" indent="-571500">
              <a:buFont typeface="Wingdings" panose="05000000000000000000" pitchFamily="2" charset="2"/>
              <a:buChar char="Ø"/>
            </a:pPr>
            <a:r>
              <a:rPr lang="en-GB" sz="4400" b="1" dirty="0" smtClean="0"/>
              <a:t>Build</a:t>
            </a:r>
          </a:p>
          <a:p>
            <a:pPr marL="571500" indent="-571500">
              <a:buFont typeface="Wingdings" panose="05000000000000000000" pitchFamily="2" charset="2"/>
              <a:buChar char="Ø"/>
            </a:pPr>
            <a:endParaRPr lang="en-GB" sz="3600" dirty="0" smtClean="0"/>
          </a:p>
          <a:p>
            <a:pPr marL="571500" indent="-571500">
              <a:buFont typeface="Wingdings" panose="05000000000000000000" pitchFamily="2" charset="2"/>
              <a:buChar char="Ø"/>
            </a:pPr>
            <a:r>
              <a:rPr lang="en-GB" sz="4400" b="1" dirty="0" smtClean="0"/>
              <a:t>Care</a:t>
            </a:r>
            <a:r>
              <a:rPr lang="en-GB" sz="4400" dirty="0" smtClean="0"/>
              <a:t> </a:t>
            </a:r>
            <a:endParaRPr lang="en-GB" sz="4400" dirty="0"/>
          </a:p>
        </p:txBody>
      </p:sp>
      <p:sp>
        <p:nvSpPr>
          <p:cNvPr id="5" name="Title 2"/>
          <p:cNvSpPr>
            <a:spLocks noGrp="1"/>
          </p:cNvSpPr>
          <p:nvPr>
            <p:ph type="title"/>
          </p:nvPr>
        </p:nvSpPr>
        <p:spPr>
          <a:xfrm>
            <a:off x="0" y="274638"/>
            <a:ext cx="9144000" cy="1143000"/>
          </a:xfrm>
        </p:spPr>
        <p:txBody>
          <a:bodyPr>
            <a:normAutofit/>
          </a:bodyPr>
          <a:lstStyle/>
          <a:p>
            <a:pPr algn="ctr"/>
            <a:r>
              <a:rPr lang="en-GB" dirty="0" smtClean="0">
                <a:solidFill>
                  <a:schemeClr val="tx1"/>
                </a:solidFill>
                <a:effectLst/>
              </a:rPr>
              <a:t>The Archbishops’ Council Project </a:t>
            </a:r>
            <a:endParaRPr lang="en-GB" dirty="0">
              <a:solidFill>
                <a:schemeClr val="tx1"/>
              </a:solidFill>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9908">
            <a:off x="466071" y="2128671"/>
            <a:ext cx="3634799" cy="2423199"/>
          </a:xfrm>
          <a:prstGeom prst="rect">
            <a:avLst/>
          </a:prstGeom>
        </p:spPr>
      </p:pic>
    </p:spTree>
    <p:extLst>
      <p:ext uri="{BB962C8B-B14F-4D97-AF65-F5344CB8AC3E}">
        <p14:creationId xmlns:p14="http://schemas.microsoft.com/office/powerpoint/2010/main" val="5179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 calcmode="lin" valueType="num">
                                      <p:cBhvr additive="base">
                                        <p:cTn id="1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4">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 calcmode="lin" valueType="num">
                                      <p:cBhvr additive="base">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3040" y="1340768"/>
            <a:ext cx="8640960" cy="2123658"/>
          </a:xfrm>
          <a:prstGeom prst="rect">
            <a:avLst/>
          </a:prstGeom>
          <a:noFill/>
        </p:spPr>
        <p:txBody>
          <a:bodyPr wrap="square" rtlCol="0">
            <a:spAutoFit/>
          </a:bodyPr>
          <a:lstStyle/>
          <a:p>
            <a:r>
              <a:rPr lang="en-GB" sz="3600" b="1" dirty="0" smtClean="0">
                <a:latin typeface="Gill Sans MT" panose="020B0502020104020203" pitchFamily="34" charset="0"/>
              </a:rPr>
              <a:t>Each Account allows you to add:</a:t>
            </a:r>
          </a:p>
          <a:p>
            <a:r>
              <a:rPr lang="en-GB" sz="3200" b="1" dirty="0" smtClean="0">
                <a:latin typeface="Gill Sans MT" panose="020B0502020104020203" pitchFamily="34" charset="0"/>
              </a:rPr>
              <a:t>Unlimited churches</a:t>
            </a:r>
          </a:p>
          <a:p>
            <a:r>
              <a:rPr lang="en-GB" sz="3200" b="1" dirty="0" smtClean="0">
                <a:latin typeface="Gill Sans MT" panose="020B0502020104020203" pitchFamily="34" charset="0"/>
              </a:rPr>
              <a:t>Unlimited Users </a:t>
            </a:r>
            <a:r>
              <a:rPr lang="en-GB" sz="2000" b="1" dirty="0" smtClean="0">
                <a:latin typeface="Gill Sans MT" panose="020B0502020104020203" pitchFamily="34" charset="0"/>
              </a:rPr>
              <a:t>(with bespoke permissions)</a:t>
            </a:r>
          </a:p>
          <a:p>
            <a:r>
              <a:rPr lang="en-GB" sz="3200" b="1" dirty="0">
                <a:latin typeface="Gill Sans MT" panose="020B0502020104020203" pitchFamily="34" charset="0"/>
              </a:rPr>
              <a:t>Unlimited Vicars </a:t>
            </a:r>
            <a:r>
              <a:rPr lang="en-GB" sz="2000" b="1" dirty="0" smtClean="0">
                <a:latin typeface="Gill Sans MT" panose="020B0502020104020203" pitchFamily="34" charset="0"/>
              </a:rPr>
              <a:t>(other ministers added with Funerals)</a:t>
            </a:r>
            <a:endParaRPr lang="en-GB" sz="2000" b="1" dirty="0">
              <a:latin typeface="Gill Sans MT" panose="020B0502020104020203" pitchFamily="34" charset="0"/>
            </a:endParaRPr>
          </a:p>
        </p:txBody>
      </p:sp>
      <p:sp>
        <p:nvSpPr>
          <p:cNvPr id="6" name="TextBox 5"/>
          <p:cNvSpPr txBox="1"/>
          <p:nvPr/>
        </p:nvSpPr>
        <p:spPr>
          <a:xfrm>
            <a:off x="503040" y="971436"/>
            <a:ext cx="2829621" cy="369332"/>
          </a:xfrm>
          <a:prstGeom prst="rect">
            <a:avLst/>
          </a:prstGeom>
          <a:noFill/>
        </p:spPr>
        <p:txBody>
          <a:bodyPr wrap="none" rtlCol="0">
            <a:spAutoFit/>
          </a:bodyPr>
          <a:lstStyle/>
          <a:p>
            <a:r>
              <a:rPr lang="en-GB" dirty="0" smtClean="0"/>
              <a:t>PastoralServicesDiary.org</a:t>
            </a:r>
            <a:endParaRPr lang="en-GB" dirty="0"/>
          </a:p>
        </p:txBody>
      </p:sp>
      <p:sp>
        <p:nvSpPr>
          <p:cNvPr id="2" name="Rectangle 1"/>
          <p:cNvSpPr/>
          <p:nvPr/>
        </p:nvSpPr>
        <p:spPr>
          <a:xfrm>
            <a:off x="503040" y="3699505"/>
            <a:ext cx="7774116" cy="1200329"/>
          </a:xfrm>
          <a:prstGeom prst="rect">
            <a:avLst/>
          </a:prstGeom>
        </p:spPr>
        <p:txBody>
          <a:bodyPr wrap="none">
            <a:spAutoFit/>
          </a:bodyPr>
          <a:lstStyle/>
          <a:p>
            <a:r>
              <a:rPr lang="en-GB" b="1" dirty="0" smtClean="0">
                <a:latin typeface="Gill Sans MT" panose="020B0502020104020203" pitchFamily="34" charset="0"/>
              </a:rPr>
              <a:t>Upload and store documents associated with People and Services</a:t>
            </a:r>
          </a:p>
          <a:p>
            <a:r>
              <a:rPr lang="en-GB" b="1" dirty="0" smtClean="0">
                <a:latin typeface="Gill Sans MT" panose="020B0502020104020203" pitchFamily="34" charset="0"/>
              </a:rPr>
              <a:t>Accept enquires into a holding bay direct from </a:t>
            </a:r>
            <a:r>
              <a:rPr lang="en-GB" b="1" dirty="0" err="1" smtClean="0">
                <a:latin typeface="Gill Sans MT" panose="020B0502020104020203" pitchFamily="34" charset="0"/>
              </a:rPr>
              <a:t>AChurchNearYou</a:t>
            </a:r>
            <a:endParaRPr lang="en-GB" b="1" dirty="0" smtClean="0">
              <a:latin typeface="Gill Sans MT" panose="020B0502020104020203" pitchFamily="34" charset="0"/>
            </a:endParaRPr>
          </a:p>
          <a:p>
            <a:r>
              <a:rPr lang="en-GB" b="1" dirty="0" smtClean="0">
                <a:latin typeface="Gill Sans MT" panose="020B0502020104020203" pitchFamily="34" charset="0"/>
              </a:rPr>
              <a:t>Synchronise </a:t>
            </a:r>
            <a:r>
              <a:rPr lang="en-GB" b="1" dirty="0">
                <a:latin typeface="Gill Sans MT" panose="020B0502020104020203" pitchFamily="34" charset="0"/>
              </a:rPr>
              <a:t>your Services and Reminders into </a:t>
            </a:r>
            <a:r>
              <a:rPr lang="en-GB" b="1" dirty="0" smtClean="0">
                <a:latin typeface="Gill Sans MT" panose="020B0502020104020203" pitchFamily="34" charset="0"/>
              </a:rPr>
              <a:t>your own calendar</a:t>
            </a:r>
          </a:p>
          <a:p>
            <a:r>
              <a:rPr lang="en-GB" b="1" dirty="0" smtClean="0">
                <a:latin typeface="Gill Sans MT" panose="020B0502020104020203" pitchFamily="34" charset="0"/>
              </a:rPr>
              <a:t>Coming Soon: </a:t>
            </a:r>
            <a:r>
              <a:rPr lang="en-GB" b="1" dirty="0">
                <a:latin typeface="Gill Sans MT" panose="020B0502020104020203" pitchFamily="34" charset="0"/>
              </a:rPr>
              <a:t>Print out labels and download contact data as a CSV </a:t>
            </a:r>
            <a:r>
              <a:rPr lang="en-GB" b="1" dirty="0" smtClean="0">
                <a:latin typeface="Gill Sans MT" panose="020B0502020104020203" pitchFamily="34" charset="0"/>
              </a:rPr>
              <a:t>file</a:t>
            </a:r>
            <a:endParaRPr lang="en-GB" b="1" dirty="0">
              <a:latin typeface="Gill Sans MT" panose="020B0502020104020203" pitchFamily="34" charset="0"/>
            </a:endParaRPr>
          </a:p>
        </p:txBody>
      </p:sp>
    </p:spTree>
    <p:extLst>
      <p:ext uri="{BB962C8B-B14F-4D97-AF65-F5344CB8AC3E}">
        <p14:creationId xmlns:p14="http://schemas.microsoft.com/office/powerpoint/2010/main" val="3642226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3040" y="908720"/>
            <a:ext cx="8640960" cy="3970318"/>
          </a:xfrm>
          <a:prstGeom prst="rect">
            <a:avLst/>
          </a:prstGeom>
          <a:noFill/>
        </p:spPr>
        <p:txBody>
          <a:bodyPr wrap="square" rtlCol="0">
            <a:spAutoFit/>
          </a:bodyPr>
          <a:lstStyle/>
          <a:p>
            <a:r>
              <a:rPr lang="en-GB" sz="3600" b="1" dirty="0" smtClean="0">
                <a:latin typeface="Gill Sans MT" panose="020B0502020104020203" pitchFamily="34" charset="0"/>
              </a:rPr>
              <a:t>ChurchOfEnglandChristenings.org</a:t>
            </a:r>
          </a:p>
          <a:p>
            <a:endParaRPr lang="en-GB" sz="3600" b="1" dirty="0" smtClean="0">
              <a:latin typeface="Gill Sans MT" panose="020B0502020104020203" pitchFamily="34" charset="0"/>
            </a:endParaRPr>
          </a:p>
          <a:p>
            <a:r>
              <a:rPr lang="en-GB" sz="3600" b="1" dirty="0" smtClean="0">
                <a:latin typeface="Gill Sans MT" panose="020B0502020104020203" pitchFamily="34" charset="0"/>
              </a:rPr>
              <a:t>ChurchSupportHub.org</a:t>
            </a:r>
          </a:p>
          <a:p>
            <a:endParaRPr lang="en-GB" sz="3600" b="1" dirty="0" smtClean="0">
              <a:latin typeface="Gill Sans MT" panose="020B0502020104020203" pitchFamily="34" charset="0"/>
            </a:endParaRPr>
          </a:p>
          <a:p>
            <a:r>
              <a:rPr lang="en-GB" sz="3600" b="1" dirty="0" smtClean="0">
                <a:latin typeface="Gill Sans MT" panose="020B0502020104020203" pitchFamily="34" charset="0"/>
              </a:rPr>
              <a:t>ChurchPrintHub.org</a:t>
            </a:r>
          </a:p>
          <a:p>
            <a:endParaRPr lang="en-GB" sz="3600" b="1" dirty="0" smtClean="0">
              <a:latin typeface="Gill Sans MT" panose="020B0502020104020203" pitchFamily="34" charset="0"/>
            </a:endParaRPr>
          </a:p>
          <a:p>
            <a:r>
              <a:rPr lang="en-GB" sz="3600" b="1" dirty="0" smtClean="0">
                <a:latin typeface="Gill Sans MT" panose="020B0502020104020203" pitchFamily="34" charset="0"/>
              </a:rPr>
              <a:t>PastoralServicesDiary.org</a:t>
            </a:r>
          </a:p>
        </p:txBody>
      </p:sp>
      <p:sp>
        <p:nvSpPr>
          <p:cNvPr id="2" name="Rectangle 1"/>
          <p:cNvSpPr/>
          <p:nvPr/>
        </p:nvSpPr>
        <p:spPr>
          <a:xfrm>
            <a:off x="7596336" y="6128425"/>
            <a:ext cx="478336" cy="369332"/>
          </a:xfrm>
          <a:prstGeom prst="rect">
            <a:avLst/>
          </a:prstGeom>
        </p:spPr>
        <p:txBody>
          <a:bodyPr wrap="none">
            <a:spAutoFit/>
          </a:bodyPr>
          <a:lstStyle/>
          <a:p>
            <a:pPr marL="109728" indent="0">
              <a:buNone/>
            </a:pPr>
            <a:r>
              <a:rPr lang="en-GB" dirty="0"/>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3087519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0066" y="900848"/>
            <a:ext cx="7753186" cy="2831544"/>
          </a:xfrm>
          <a:prstGeom prst="rect">
            <a:avLst/>
          </a:prstGeom>
          <a:noFill/>
        </p:spPr>
        <p:txBody>
          <a:bodyPr wrap="square" rtlCol="0">
            <a:spAutoFit/>
          </a:bodyPr>
          <a:lstStyle/>
          <a:p>
            <a:r>
              <a:rPr lang="en-GB" sz="2800" b="1" dirty="0" smtClean="0"/>
              <a:t>Part 3: Symbols speak louder than words</a:t>
            </a:r>
          </a:p>
          <a:p>
            <a:endParaRPr lang="en-GB" sz="2400" dirty="0"/>
          </a:p>
          <a:p>
            <a:pPr marL="285750" indent="-285750">
              <a:buFont typeface="Arial" panose="020B0604020202020204" pitchFamily="34" charset="0"/>
              <a:buChar char="•"/>
            </a:pPr>
            <a:r>
              <a:rPr lang="en-GB" dirty="0" smtClean="0"/>
              <a:t>When baptism happens</a:t>
            </a:r>
          </a:p>
          <a:p>
            <a:pPr marL="285750" indent="-285750">
              <a:buFont typeface="Arial" panose="020B0604020202020204" pitchFamily="34" charset="0"/>
              <a:buChar char="•"/>
            </a:pPr>
            <a:r>
              <a:rPr lang="en-GB" dirty="0" smtClean="0"/>
              <a:t>Significant moments</a:t>
            </a:r>
          </a:p>
          <a:p>
            <a:pPr marL="285750" indent="-285750">
              <a:buFont typeface="Arial" panose="020B0604020202020204" pitchFamily="34" charset="0"/>
              <a:buChar char="•"/>
            </a:pPr>
            <a:r>
              <a:rPr lang="en-GB" dirty="0" smtClean="0"/>
              <a:t>Making it special</a:t>
            </a:r>
          </a:p>
          <a:p>
            <a:pPr marL="285750" indent="-285750">
              <a:buFont typeface="Arial" panose="020B0604020202020204" pitchFamily="34" charset="0"/>
              <a:buChar char="•"/>
            </a:pPr>
            <a:r>
              <a:rPr lang="en-GB" dirty="0" smtClean="0"/>
              <a:t>Welcome and warmth</a:t>
            </a:r>
          </a:p>
          <a:p>
            <a:pPr marL="285750" indent="-285750">
              <a:buFont typeface="Arial" panose="020B0604020202020204" pitchFamily="34" charset="0"/>
              <a:buChar char="•"/>
            </a:pPr>
            <a:endParaRPr lang="en-GB" dirty="0" smtClean="0"/>
          </a:p>
          <a:p>
            <a:endParaRPr lang="en-GB" dirty="0" smtClean="0"/>
          </a:p>
          <a:p>
            <a:endParaRPr lang="en-GB" dirty="0"/>
          </a:p>
        </p:txBody>
      </p:sp>
    </p:spTree>
    <p:extLst>
      <p:ext uri="{BB962C8B-B14F-4D97-AF65-F5344CB8AC3E}">
        <p14:creationId xmlns:p14="http://schemas.microsoft.com/office/powerpoint/2010/main" val="1613551693"/>
      </p:ext>
    </p:extLst>
  </p:cSld>
  <p:clrMapOvr>
    <a:masterClrMapping/>
  </p:clrMapOvr>
  <p:transition>
    <p:wipe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760"/>
            <a:ext cx="8229600" cy="4525963"/>
          </a:xfrm>
        </p:spPr>
        <p:txBody>
          <a:bodyPr>
            <a:normAutofit/>
          </a:bodyPr>
          <a:lstStyle/>
          <a:p>
            <a:r>
              <a:rPr lang="en-GB" sz="2400" dirty="0" smtClean="0"/>
              <a:t>38% in a regular Sunday service</a:t>
            </a:r>
          </a:p>
          <a:p>
            <a:endParaRPr lang="en-GB" sz="2400" dirty="0" smtClean="0"/>
          </a:p>
          <a:p>
            <a:endParaRPr lang="en-GB" sz="2400" dirty="0" smtClean="0"/>
          </a:p>
          <a:p>
            <a:endParaRPr lang="en-GB" sz="2400" dirty="0"/>
          </a:p>
          <a:p>
            <a:r>
              <a:rPr lang="en-GB" sz="2400" dirty="0" smtClean="0"/>
              <a:t>Over twice as likely to continue with church</a:t>
            </a:r>
          </a:p>
          <a:p>
            <a:r>
              <a:rPr lang="en-GB" sz="2400" dirty="0" smtClean="0"/>
              <a:t>75% of non-churchgoers have a separate service</a:t>
            </a:r>
          </a:p>
        </p:txBody>
      </p:sp>
      <p:sp>
        <p:nvSpPr>
          <p:cNvPr id="3" name="Title 2"/>
          <p:cNvSpPr>
            <a:spLocks noGrp="1"/>
          </p:cNvSpPr>
          <p:nvPr>
            <p:ph type="title"/>
          </p:nvPr>
        </p:nvSpPr>
        <p:spPr/>
        <p:txBody>
          <a:bodyPr/>
          <a:lstStyle/>
          <a:p>
            <a:r>
              <a:rPr lang="en-GB" dirty="0" smtClean="0"/>
              <a:t>When and who?</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746" y="4135444"/>
            <a:ext cx="3213854" cy="21390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221" y="4130177"/>
            <a:ext cx="3220655" cy="2139092"/>
          </a:xfrm>
          <a:prstGeom prst="rect">
            <a:avLst/>
          </a:prstGeom>
        </p:spPr>
      </p:pic>
      <p:sp>
        <p:nvSpPr>
          <p:cNvPr id="7" name="Rectangle 6"/>
          <p:cNvSpPr/>
          <p:nvPr/>
        </p:nvSpPr>
        <p:spPr>
          <a:xfrm rot="352000">
            <a:off x="3958012" y="1950094"/>
            <a:ext cx="5004048" cy="923330"/>
          </a:xfrm>
          <a:prstGeom prst="rect">
            <a:avLst/>
          </a:prstGeom>
        </p:spPr>
        <p:txBody>
          <a:bodyPr wrap="square">
            <a:spAutoFit/>
          </a:bodyPr>
          <a:lstStyle/>
          <a:p>
            <a:pPr marR="11510"/>
            <a:r>
              <a:rPr lang="en-US" i="1" dirty="0" smtClean="0">
                <a:solidFill>
                  <a:srgbClr val="54578D"/>
                </a:solidFill>
                <a:latin typeface="Times New Roman" panose="02020603050405020304" pitchFamily="18" charset="0"/>
              </a:rPr>
              <a:t>“We </a:t>
            </a:r>
            <a:r>
              <a:rPr lang="en-US" i="1" dirty="0">
                <a:solidFill>
                  <a:srgbClr val="54578D"/>
                </a:solidFill>
                <a:latin typeface="Times New Roman" panose="02020603050405020304" pitchFamily="18" charset="0"/>
              </a:rPr>
              <a:t>felt that it was nice for the baptism to be part of the service as it welcomed us and our son to the congregation</a:t>
            </a:r>
            <a:r>
              <a:rPr lang="en-US" i="1" dirty="0" smtClean="0">
                <a:solidFill>
                  <a:srgbClr val="54578D"/>
                </a:solidFill>
                <a:latin typeface="Times New Roman" panose="02020603050405020304" pitchFamily="18" charset="0"/>
              </a:rPr>
              <a:t>.”</a:t>
            </a:r>
            <a:endParaRPr lang="en-US" i="1" dirty="0">
              <a:solidFill>
                <a:srgbClr val="54578D"/>
              </a:solidFill>
              <a:latin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8541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7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75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365760" indent="-256032" eaLnBrk="1" fontAlgn="auto" hangingPunct="1">
              <a:spcAft>
                <a:spcPts val="0"/>
              </a:spcAft>
              <a:buFont typeface="Wingdings 3"/>
              <a:buNone/>
              <a:defRPr/>
            </a:pPr>
            <a:endParaRPr lang="en-GB" sz="2400" dirty="0" smtClean="0">
              <a:solidFill>
                <a:schemeClr val="tx1">
                  <a:lumMod val="65000"/>
                  <a:lumOff val="35000"/>
                </a:schemeClr>
              </a:solidFill>
              <a:latin typeface="Calibri" pitchFamily="34" charset="0"/>
              <a:cs typeface="Calibri" pitchFamily="34" charset="0"/>
            </a:endParaRPr>
          </a:p>
          <a:p>
            <a:pPr marL="365760" indent="-256032" eaLnBrk="1" fontAlgn="auto" hangingPunct="1">
              <a:spcAft>
                <a:spcPts val="0"/>
              </a:spcAft>
              <a:buFont typeface="Wingdings 3"/>
              <a:buChar char=""/>
              <a:defRPr/>
            </a:pPr>
            <a:r>
              <a:rPr lang="en-GB" dirty="0" smtClean="0"/>
              <a:t>Welcome – vicar and others</a:t>
            </a:r>
          </a:p>
          <a:p>
            <a:pPr marL="365760" indent="-256032" eaLnBrk="1" fontAlgn="auto" hangingPunct="1">
              <a:spcAft>
                <a:spcPts val="0"/>
              </a:spcAft>
              <a:buFont typeface="Wingdings 3"/>
              <a:buChar char=""/>
              <a:defRPr/>
            </a:pPr>
            <a:r>
              <a:rPr lang="en-GB" dirty="0" smtClean="0"/>
              <a:t>Godparents</a:t>
            </a:r>
          </a:p>
          <a:p>
            <a:pPr marL="365760" indent="-256032" eaLnBrk="1" fontAlgn="auto" hangingPunct="1">
              <a:spcAft>
                <a:spcPts val="0"/>
              </a:spcAft>
              <a:buFont typeface="Wingdings 3"/>
              <a:buChar char=""/>
              <a:defRPr/>
            </a:pPr>
            <a:r>
              <a:rPr lang="en-GB" dirty="0" smtClean="0"/>
              <a:t>Candle</a:t>
            </a:r>
          </a:p>
          <a:p>
            <a:pPr>
              <a:defRPr/>
            </a:pPr>
            <a:r>
              <a:rPr lang="en-GB" dirty="0"/>
              <a:t>Water</a:t>
            </a:r>
          </a:p>
          <a:p>
            <a:pPr marL="365760" indent="-256032" eaLnBrk="1" fontAlgn="auto" hangingPunct="1">
              <a:spcAft>
                <a:spcPts val="0"/>
              </a:spcAft>
              <a:buFont typeface="Wingdings 3"/>
              <a:buChar char=""/>
              <a:defRPr/>
            </a:pPr>
            <a:r>
              <a:rPr lang="en-GB" dirty="0" smtClean="0"/>
              <a:t>Prayers</a:t>
            </a:r>
          </a:p>
          <a:p>
            <a:pPr marL="365760" indent="-256032" eaLnBrk="1" fontAlgn="auto" hangingPunct="1">
              <a:spcAft>
                <a:spcPts val="0"/>
              </a:spcAft>
              <a:buFont typeface="Wingdings 3"/>
              <a:buChar char=""/>
              <a:defRPr/>
            </a:pPr>
            <a:r>
              <a:rPr lang="en-GB" dirty="0" smtClean="0"/>
              <a:t>Blessing</a:t>
            </a:r>
          </a:p>
          <a:p>
            <a:pPr marL="365760" indent="-256032" eaLnBrk="1" fontAlgn="auto" hangingPunct="1">
              <a:spcAft>
                <a:spcPts val="0"/>
              </a:spcAft>
              <a:buFont typeface="Wingdings 3"/>
              <a:buChar char=""/>
              <a:defRPr/>
            </a:pPr>
            <a:r>
              <a:rPr lang="en-GB" dirty="0" smtClean="0"/>
              <a:t>Gown </a:t>
            </a:r>
          </a:p>
        </p:txBody>
      </p:sp>
      <p:sp>
        <p:nvSpPr>
          <p:cNvPr id="7" name="Title 6"/>
          <p:cNvSpPr>
            <a:spLocks noGrp="1"/>
          </p:cNvSpPr>
          <p:nvPr>
            <p:ph type="title"/>
          </p:nvPr>
        </p:nvSpPr>
        <p:spPr/>
        <p:txBody>
          <a:bodyPr/>
          <a:lstStyle/>
          <a:p>
            <a:pPr eaLnBrk="1" fontAlgn="auto" hangingPunct="1">
              <a:spcAft>
                <a:spcPts val="0"/>
              </a:spcAft>
              <a:defRPr/>
            </a:pPr>
            <a:r>
              <a:rPr lang="en-GB" dirty="0" smtClean="0"/>
              <a:t>At the service…</a:t>
            </a:r>
            <a:endParaRPr lang="en-GB" dirty="0"/>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42665">
            <a:off x="5626100" y="2636838"/>
            <a:ext cx="2838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92383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0780" y="1340768"/>
            <a:ext cx="3439068" cy="2284157"/>
          </a:xfrm>
        </p:spPr>
      </p:pic>
      <p:sp>
        <p:nvSpPr>
          <p:cNvPr id="3" name="Title 2"/>
          <p:cNvSpPr>
            <a:spLocks noGrp="1"/>
          </p:cNvSpPr>
          <p:nvPr>
            <p:ph type="title"/>
          </p:nvPr>
        </p:nvSpPr>
        <p:spPr/>
        <p:txBody>
          <a:bodyPr/>
          <a:lstStyle/>
          <a:p>
            <a:r>
              <a:rPr lang="en-GB" dirty="0" smtClean="0"/>
              <a:t>Words and symbols:</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382" y="1340768"/>
            <a:ext cx="2857418" cy="46845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780" y="3933056"/>
            <a:ext cx="3439068" cy="209222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4593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413"/>
            <a:ext cx="6851650" cy="4738687"/>
          </a:xfrm>
        </p:spPr>
        <p:txBody>
          <a:bodyPr>
            <a:normAutofit fontScale="85000" lnSpcReduction="10000"/>
          </a:bodyPr>
          <a:lstStyle/>
          <a:p>
            <a:pPr marL="365760" indent="-256032" eaLnBrk="1" fontAlgn="auto" hangingPunct="1">
              <a:spcAft>
                <a:spcPts val="0"/>
              </a:spcAft>
              <a:buFont typeface="Arial" pitchFamily="34" charset="0"/>
              <a:buChar char="•"/>
              <a:defRPr/>
            </a:pPr>
            <a:r>
              <a:rPr lang="en-GB" dirty="0" smtClean="0"/>
              <a:t>Need to be welcomed by the whole church</a:t>
            </a:r>
          </a:p>
          <a:p>
            <a:pPr marL="365760" indent="-256032" algn="ctr" eaLnBrk="1" fontAlgn="auto" hangingPunct="1">
              <a:spcAft>
                <a:spcPts val="0"/>
              </a:spcAft>
              <a:buFont typeface="Wingdings 3"/>
              <a:buNone/>
              <a:defRPr/>
            </a:pPr>
            <a:r>
              <a:rPr lang="en-GB" sz="2800" i="1" dirty="0" smtClean="0"/>
              <a:t>“	it was part of the everyday life of the church as it should be”</a:t>
            </a:r>
          </a:p>
          <a:p>
            <a:pPr marL="365760" indent="-256032" algn="ctr" eaLnBrk="1" fontAlgn="auto" hangingPunct="1">
              <a:spcAft>
                <a:spcPts val="0"/>
              </a:spcAft>
              <a:buFont typeface="Arial" pitchFamily="34" charset="0"/>
              <a:buChar char="•"/>
              <a:defRPr/>
            </a:pPr>
            <a:endParaRPr lang="en-GB" sz="2800" i="1" dirty="0" smtClean="0"/>
          </a:p>
          <a:p>
            <a:pPr marL="365760" indent="-256032" eaLnBrk="1" fontAlgn="auto" hangingPunct="1">
              <a:spcAft>
                <a:spcPts val="0"/>
              </a:spcAft>
              <a:buFont typeface="Arial" pitchFamily="34" charset="0"/>
              <a:buChar char="•"/>
              <a:defRPr/>
            </a:pPr>
            <a:r>
              <a:rPr lang="en-GB" dirty="0" smtClean="0"/>
              <a:t>Need to meet people</a:t>
            </a:r>
          </a:p>
          <a:p>
            <a:pPr marL="365760" indent="-256032" eaLnBrk="1" fontAlgn="auto" hangingPunct="1">
              <a:spcAft>
                <a:spcPts val="0"/>
              </a:spcAft>
              <a:buFont typeface="Arial" pitchFamily="34" charset="0"/>
              <a:buChar char="•"/>
              <a:defRPr/>
            </a:pPr>
            <a:endParaRPr lang="en-GB" dirty="0" smtClean="0"/>
          </a:p>
          <a:p>
            <a:pPr marL="365760" indent="-256032" eaLnBrk="1" fontAlgn="auto" hangingPunct="1">
              <a:spcAft>
                <a:spcPts val="0"/>
              </a:spcAft>
              <a:buFont typeface="Arial" pitchFamily="34" charset="0"/>
              <a:buChar char="•"/>
              <a:defRPr/>
            </a:pPr>
            <a:r>
              <a:rPr lang="en-GB" dirty="0" smtClean="0"/>
              <a:t>Needs to be personal </a:t>
            </a:r>
            <a:endParaRPr lang="en-GB" sz="2600" i="1" dirty="0" smtClean="0"/>
          </a:p>
          <a:p>
            <a:pPr marL="365760" indent="-256032" eaLnBrk="1" fontAlgn="auto" hangingPunct="1">
              <a:spcAft>
                <a:spcPts val="0"/>
              </a:spcAft>
              <a:buFont typeface="Wingdings 3"/>
              <a:buNone/>
              <a:defRPr/>
            </a:pPr>
            <a:r>
              <a:rPr lang="en-GB" sz="2600" i="1" dirty="0" smtClean="0"/>
              <a:t>“I want it to be a little bit personal”</a:t>
            </a:r>
          </a:p>
          <a:p>
            <a:pPr marL="365760" indent="-256032" eaLnBrk="1" fontAlgn="auto" hangingPunct="1">
              <a:spcAft>
                <a:spcPts val="0"/>
              </a:spcAft>
              <a:buFont typeface="Arial" pitchFamily="34" charset="0"/>
              <a:buChar char="•"/>
              <a:defRPr/>
            </a:pPr>
            <a:endParaRPr lang="en-GB" dirty="0" smtClean="0"/>
          </a:p>
          <a:p>
            <a:pPr marL="365760" indent="-256032" eaLnBrk="1" fontAlgn="auto" hangingPunct="1">
              <a:spcAft>
                <a:spcPts val="0"/>
              </a:spcAft>
              <a:buFont typeface="Arial" pitchFamily="34" charset="0"/>
              <a:buChar char="•"/>
              <a:defRPr/>
            </a:pPr>
            <a:r>
              <a:rPr lang="en-GB" dirty="0" smtClean="0"/>
              <a:t>Needs to be traditional, relaxed and friendly…	  </a:t>
            </a:r>
          </a:p>
          <a:p>
            <a:pPr marL="365760" indent="-256032" eaLnBrk="1" fontAlgn="auto" hangingPunct="1">
              <a:spcAft>
                <a:spcPts val="0"/>
              </a:spcAft>
              <a:buFont typeface="Wingdings 3"/>
              <a:buNone/>
              <a:defRPr/>
            </a:pPr>
            <a:r>
              <a:rPr lang="en-GB" dirty="0" smtClean="0"/>
              <a:t>                    </a:t>
            </a:r>
            <a:r>
              <a:rPr lang="en-GB" b="1" dirty="0" smtClean="0"/>
              <a:t>	but serious and significant</a:t>
            </a:r>
            <a:endParaRPr lang="en-GB" b="1" dirty="0"/>
          </a:p>
        </p:txBody>
      </p:sp>
      <p:sp>
        <p:nvSpPr>
          <p:cNvPr id="3" name="Title 2"/>
          <p:cNvSpPr>
            <a:spLocks noGrp="1"/>
          </p:cNvSpPr>
          <p:nvPr>
            <p:ph type="title"/>
          </p:nvPr>
        </p:nvSpPr>
        <p:spPr/>
        <p:txBody>
          <a:bodyPr/>
          <a:lstStyle/>
          <a:p>
            <a:pPr eaLnBrk="1" fontAlgn="auto" hangingPunct="1">
              <a:spcAft>
                <a:spcPts val="0"/>
              </a:spcAft>
              <a:defRPr/>
            </a:pPr>
            <a:r>
              <a:rPr lang="en-GB" dirty="0" smtClean="0"/>
              <a:t> Making it special</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8811">
            <a:off x="5814937" y="2394797"/>
            <a:ext cx="2987824" cy="19918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17832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125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12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125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125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125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125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125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125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GB" dirty="0" smtClean="0"/>
              <a:t>Worrying words?</a:t>
            </a:r>
            <a:endParaRPr lang="en-GB" dirty="0"/>
          </a:p>
        </p:txBody>
      </p:sp>
      <p:sp>
        <p:nvSpPr>
          <p:cNvPr id="6" name="TextBox 5"/>
          <p:cNvSpPr txBox="1"/>
          <p:nvPr/>
        </p:nvSpPr>
        <p:spPr>
          <a:xfrm rot="20866764">
            <a:off x="571500" y="1423988"/>
            <a:ext cx="3240088" cy="2678112"/>
          </a:xfrm>
          <a:prstGeom prst="rect">
            <a:avLst/>
          </a:prstGeom>
          <a:noFill/>
        </p:spPr>
        <p:txBody>
          <a:bodyPr>
            <a:spAutoFit/>
          </a:bodyPr>
          <a:lstStyle/>
          <a:p>
            <a:pPr fontAlgn="auto">
              <a:spcBef>
                <a:spcPts val="0"/>
              </a:spcBef>
              <a:spcAft>
                <a:spcPts val="0"/>
              </a:spcAft>
              <a:defRPr/>
            </a:pPr>
            <a:r>
              <a:rPr lang="en-GB" sz="2800" b="1" i="1" dirty="0" smtClean="0">
                <a:solidFill>
                  <a:schemeClr val="tx1">
                    <a:lumMod val="65000"/>
                    <a:lumOff val="35000"/>
                  </a:schemeClr>
                </a:solidFill>
                <a:latin typeface="Calibri" pitchFamily="34" charset="0"/>
                <a:cs typeface="Calibri" pitchFamily="34" charset="0"/>
              </a:rPr>
              <a:t>“It’s the </a:t>
            </a:r>
            <a:r>
              <a:rPr lang="en-GB" sz="2800" b="1" i="1" dirty="0">
                <a:solidFill>
                  <a:schemeClr val="tx1">
                    <a:lumMod val="65000"/>
                    <a:lumOff val="35000"/>
                  </a:schemeClr>
                </a:solidFill>
                <a:latin typeface="Calibri" pitchFamily="34" charset="0"/>
                <a:cs typeface="Calibri" pitchFamily="34" charset="0"/>
              </a:rPr>
              <a:t>wrong terminology, ‘repenting sins’ is not appropriate as they’ve just been </a:t>
            </a:r>
            <a:r>
              <a:rPr lang="en-GB" sz="2800" b="1" i="1" dirty="0" smtClean="0">
                <a:solidFill>
                  <a:schemeClr val="tx1">
                    <a:lumMod val="65000"/>
                    <a:lumOff val="35000"/>
                  </a:schemeClr>
                </a:solidFill>
                <a:latin typeface="Calibri" pitchFamily="34" charset="0"/>
                <a:cs typeface="Calibri" pitchFamily="34" charset="0"/>
              </a:rPr>
              <a:t>born”</a:t>
            </a:r>
            <a:endParaRPr lang="en-GB" sz="2800" dirty="0">
              <a:solidFill>
                <a:schemeClr val="tx1">
                  <a:lumMod val="65000"/>
                  <a:lumOff val="35000"/>
                </a:schemeClr>
              </a:solidFill>
              <a:latin typeface="Calibri" pitchFamily="34" charset="0"/>
              <a:cs typeface="Calibri" pitchFamily="34" charset="0"/>
            </a:endParaRPr>
          </a:p>
        </p:txBody>
      </p:sp>
      <p:sp>
        <p:nvSpPr>
          <p:cNvPr id="7" name="TextBox 6"/>
          <p:cNvSpPr txBox="1"/>
          <p:nvPr/>
        </p:nvSpPr>
        <p:spPr>
          <a:xfrm rot="286643">
            <a:off x="4670353" y="1268984"/>
            <a:ext cx="3889375" cy="2524125"/>
          </a:xfrm>
          <a:prstGeom prst="rect">
            <a:avLst/>
          </a:prstGeom>
          <a:noFill/>
        </p:spPr>
        <p:txBody>
          <a:bodyPr>
            <a:spAutoFit/>
          </a:bodyPr>
          <a:lstStyle/>
          <a:p>
            <a:pPr algn="ctr" fontAlgn="auto">
              <a:spcBef>
                <a:spcPts val="0"/>
              </a:spcBef>
              <a:spcAft>
                <a:spcPts val="0"/>
              </a:spcAft>
              <a:defRPr/>
            </a:pPr>
            <a:r>
              <a:rPr lang="en-GB" sz="2800" b="1" i="1" dirty="0" smtClean="0">
                <a:solidFill>
                  <a:schemeClr val="bg2">
                    <a:lumMod val="50000"/>
                  </a:schemeClr>
                </a:solidFill>
                <a:latin typeface="Calibri" pitchFamily="34" charset="0"/>
                <a:cs typeface="Calibri" pitchFamily="34" charset="0"/>
              </a:rPr>
              <a:t>“To me </a:t>
            </a:r>
            <a:r>
              <a:rPr lang="en-GB" sz="2800" b="1" i="1" dirty="0">
                <a:solidFill>
                  <a:schemeClr val="bg2">
                    <a:lumMod val="50000"/>
                  </a:schemeClr>
                </a:solidFill>
                <a:latin typeface="Calibri" pitchFamily="34" charset="0"/>
                <a:cs typeface="Calibri" pitchFamily="34" charset="0"/>
              </a:rPr>
              <a:t>the Christian faith is about love and being kind to your neighbour and treating people with </a:t>
            </a:r>
            <a:r>
              <a:rPr lang="en-GB" sz="2800" b="1" i="1" dirty="0" smtClean="0">
                <a:solidFill>
                  <a:schemeClr val="bg2">
                    <a:lumMod val="50000"/>
                  </a:schemeClr>
                </a:solidFill>
                <a:latin typeface="Calibri" pitchFamily="34" charset="0"/>
                <a:cs typeface="Calibri" pitchFamily="34" charset="0"/>
              </a:rPr>
              <a:t>respect”</a:t>
            </a:r>
            <a:endParaRPr lang="en-GB" sz="2800" b="1" i="1" dirty="0">
              <a:solidFill>
                <a:schemeClr val="bg2">
                  <a:lumMod val="50000"/>
                </a:schemeClr>
              </a:solidFill>
              <a:latin typeface="Calibri" pitchFamily="34" charset="0"/>
              <a:cs typeface="Calibri" pitchFamily="34" charset="0"/>
            </a:endParaRPr>
          </a:p>
          <a:p>
            <a:pPr fontAlgn="auto">
              <a:spcBef>
                <a:spcPts val="0"/>
              </a:spcBef>
              <a:spcAft>
                <a:spcPts val="0"/>
              </a:spcAft>
              <a:defRPr/>
            </a:pPr>
            <a:endParaRPr lang="en-GB" dirty="0">
              <a:latin typeface="+mn-lt"/>
              <a:cs typeface="+mn-cs"/>
            </a:endParaRPr>
          </a:p>
        </p:txBody>
      </p:sp>
      <p:pic>
        <p:nvPicPr>
          <p:cNvPr id="3789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87675" y="3804572"/>
            <a:ext cx="2725738" cy="201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56325" y="4724400"/>
            <a:ext cx="2447925" cy="1201738"/>
          </a:xfrm>
          <a:prstGeom prst="rect">
            <a:avLst/>
          </a:prstGeom>
          <a:noFill/>
        </p:spPr>
        <p:txBody>
          <a:bodyPr>
            <a:spAutoFit/>
          </a:bodyPr>
          <a:lstStyle/>
          <a:p>
            <a:pPr fontAlgn="auto">
              <a:spcBef>
                <a:spcPts val="0"/>
              </a:spcBef>
              <a:spcAft>
                <a:spcPts val="0"/>
              </a:spcAft>
              <a:defRPr/>
            </a:pPr>
            <a:r>
              <a:rPr lang="en-GB" sz="2400" i="1" dirty="0">
                <a:solidFill>
                  <a:schemeClr val="accent6">
                    <a:lumMod val="75000"/>
                  </a:schemeClr>
                </a:solidFill>
                <a:latin typeface="+mn-lt"/>
                <a:cs typeface="+mn-cs"/>
              </a:rPr>
              <a:t>“it was about us joining them”</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361682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out)">
                                      <p:cBhvr>
                                        <p:cTn id="7" dur="20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10479">
            <a:off x="5598926" y="4402649"/>
            <a:ext cx="3287177" cy="2190948"/>
          </a:xfrm>
          <a:prstGeom prst="rect">
            <a:avLst/>
          </a:prstGeom>
          <a:ln>
            <a:solidFill>
              <a:schemeClr val="bg2">
                <a:lumMod val="50000"/>
              </a:schemeClr>
            </a:solidFill>
          </a:ln>
        </p:spPr>
      </p:pic>
      <p:sp>
        <p:nvSpPr>
          <p:cNvPr id="2" name="Content Placeholder 1"/>
          <p:cNvSpPr>
            <a:spLocks noGrp="1"/>
          </p:cNvSpPr>
          <p:nvPr>
            <p:ph idx="1"/>
          </p:nvPr>
        </p:nvSpPr>
        <p:spPr>
          <a:xfrm>
            <a:off x="606425" y="1389673"/>
            <a:ext cx="7931150" cy="4108450"/>
          </a:xfrm>
        </p:spPr>
        <p:txBody>
          <a:bodyPr>
            <a:normAutofit lnSpcReduction="10000"/>
          </a:bodyPr>
          <a:lstStyle/>
          <a:p>
            <a:pPr marL="365760" indent="-256032" eaLnBrk="1" fontAlgn="auto" hangingPunct="1">
              <a:spcAft>
                <a:spcPts val="0"/>
              </a:spcAft>
              <a:buFont typeface="Wingdings 3"/>
              <a:buNone/>
              <a:defRPr/>
            </a:pPr>
            <a:r>
              <a:rPr lang="en-GB" sz="2000" b="1" i="1" dirty="0" smtClean="0">
                <a:solidFill>
                  <a:schemeClr val="tx1">
                    <a:lumMod val="75000"/>
                    <a:lumOff val="25000"/>
                  </a:schemeClr>
                </a:solidFill>
                <a:latin typeface="Calibri" pitchFamily="34" charset="0"/>
                <a:cs typeface="Calibri" pitchFamily="34" charset="0"/>
              </a:rPr>
              <a:t>“Vicar makes a difference... their character... Such good atmosphere yet still doing their job” </a:t>
            </a:r>
            <a:endParaRPr lang="en-GB" sz="20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endParaRPr lang="en-GB" sz="20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r>
              <a:rPr lang="en-GB" sz="2000" dirty="0" smtClean="0">
                <a:solidFill>
                  <a:schemeClr val="tx1">
                    <a:lumMod val="75000"/>
                    <a:lumOff val="25000"/>
                  </a:schemeClr>
                </a:solidFill>
                <a:latin typeface="Calibri" pitchFamily="34" charset="0"/>
                <a:cs typeface="Calibri" pitchFamily="34" charset="0"/>
              </a:rPr>
              <a:t>“</a:t>
            </a:r>
            <a:r>
              <a:rPr lang="en-GB" sz="2400" dirty="0" smtClean="0">
                <a:solidFill>
                  <a:schemeClr val="tx1">
                    <a:lumMod val="75000"/>
                    <a:lumOff val="25000"/>
                  </a:schemeClr>
                </a:solidFill>
                <a:latin typeface="Calibri" pitchFamily="34" charset="0"/>
                <a:cs typeface="Calibri" pitchFamily="34" charset="0"/>
              </a:rPr>
              <a:t>The vicar was a lovely lady... She made other parents feel comfortable in church”</a:t>
            </a:r>
          </a:p>
          <a:p>
            <a:pPr marL="365760" indent="-256032" eaLnBrk="1" fontAlgn="auto" hangingPunct="1">
              <a:spcAft>
                <a:spcPts val="0"/>
              </a:spcAft>
              <a:buFont typeface="Wingdings 3"/>
              <a:buNone/>
              <a:defRPr/>
            </a:pPr>
            <a:endParaRPr lang="en-GB" sz="24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r>
              <a:rPr lang="en-GB" sz="2400" dirty="0" smtClean="0">
                <a:solidFill>
                  <a:schemeClr val="tx1">
                    <a:lumMod val="75000"/>
                    <a:lumOff val="25000"/>
                  </a:schemeClr>
                </a:solidFill>
                <a:latin typeface="Calibri" pitchFamily="34" charset="0"/>
                <a:cs typeface="Calibri" pitchFamily="34" charset="0"/>
              </a:rPr>
              <a:t>“…</a:t>
            </a:r>
            <a:r>
              <a:rPr lang="en-GB" sz="2400" b="1" i="1" dirty="0" smtClean="0">
                <a:solidFill>
                  <a:schemeClr val="tx1">
                    <a:lumMod val="75000"/>
                    <a:lumOff val="25000"/>
                  </a:schemeClr>
                </a:solidFill>
                <a:latin typeface="Calibri" pitchFamily="34" charset="0"/>
                <a:cs typeface="Calibri" pitchFamily="34" charset="0"/>
              </a:rPr>
              <a:t>they allowed us to have him christened there which honestly meant the world to us: it was such a very special day making my son safe in God’s arms” </a:t>
            </a:r>
          </a:p>
          <a:p>
            <a:pPr marL="365760" indent="-256032" eaLnBrk="1" fontAlgn="auto" hangingPunct="1">
              <a:spcAft>
                <a:spcPts val="0"/>
              </a:spcAft>
              <a:buFont typeface="Wingdings 3"/>
              <a:buNone/>
              <a:defRPr/>
            </a:pPr>
            <a:endParaRPr lang="en-GB" sz="20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endParaRPr lang="en-GB" sz="2000" dirty="0" smtClean="0">
              <a:solidFill>
                <a:schemeClr val="tx1">
                  <a:lumMod val="75000"/>
                  <a:lumOff val="25000"/>
                </a:schemeClr>
              </a:solidFill>
              <a:latin typeface="Calibri" pitchFamily="34" charset="0"/>
              <a:cs typeface="Calibri" pitchFamily="34" charset="0"/>
            </a:endParaRPr>
          </a:p>
          <a:p>
            <a:pPr marL="365760" indent="-256032" algn="r" eaLnBrk="1" fontAlgn="auto" hangingPunct="1">
              <a:spcAft>
                <a:spcPts val="0"/>
              </a:spcAft>
              <a:buFont typeface="Wingdings 3"/>
              <a:buNone/>
              <a:defRPr/>
            </a:pPr>
            <a:r>
              <a:rPr lang="en-GB" sz="2000" b="1" dirty="0" smtClean="0">
                <a:solidFill>
                  <a:schemeClr val="bg2">
                    <a:lumMod val="50000"/>
                  </a:schemeClr>
                </a:solidFill>
                <a:latin typeface="Calibri" pitchFamily="34" charset="0"/>
                <a:cs typeface="Calibri" pitchFamily="34" charset="0"/>
              </a:rPr>
              <a:t>           </a:t>
            </a:r>
            <a:endParaRPr lang="en-GB" sz="2000" dirty="0" smtClean="0">
              <a:solidFill>
                <a:schemeClr val="bg2">
                  <a:lumMod val="50000"/>
                </a:schemeClr>
              </a:solidFill>
              <a:latin typeface="Calibri" pitchFamily="34" charset="0"/>
              <a:cs typeface="Calibri" pitchFamily="34" charset="0"/>
            </a:endParaRPr>
          </a:p>
          <a:p>
            <a:pPr marL="365760" indent="-256032" eaLnBrk="1" fontAlgn="auto" hangingPunct="1">
              <a:spcAft>
                <a:spcPts val="0"/>
              </a:spcAft>
              <a:buFont typeface="Wingdings 3"/>
              <a:buNone/>
              <a:defRPr/>
            </a:pPr>
            <a:endParaRPr lang="en-GB" sz="20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endParaRPr lang="en-GB" sz="2000" dirty="0" smtClean="0">
              <a:solidFill>
                <a:schemeClr val="tx1">
                  <a:lumMod val="75000"/>
                  <a:lumOff val="25000"/>
                </a:schemeClr>
              </a:solidFill>
              <a:latin typeface="Calibri" pitchFamily="34" charset="0"/>
              <a:cs typeface="Calibri" pitchFamily="34" charset="0"/>
            </a:endParaRPr>
          </a:p>
          <a:p>
            <a:pPr marL="365760" indent="-256032" eaLnBrk="1" fontAlgn="auto" hangingPunct="1">
              <a:spcAft>
                <a:spcPts val="0"/>
              </a:spcAft>
              <a:buFont typeface="Wingdings 3"/>
              <a:buNone/>
              <a:defRPr/>
            </a:pPr>
            <a:endParaRPr lang="en-GB" dirty="0"/>
          </a:p>
        </p:txBody>
      </p:sp>
      <p:sp>
        <p:nvSpPr>
          <p:cNvPr id="3" name="Title 2"/>
          <p:cNvSpPr>
            <a:spLocks noGrp="1"/>
          </p:cNvSpPr>
          <p:nvPr>
            <p:ph type="title"/>
          </p:nvPr>
        </p:nvSpPr>
        <p:spPr/>
        <p:txBody>
          <a:bodyPr/>
          <a:lstStyle/>
          <a:p>
            <a:pPr eaLnBrk="1" fontAlgn="auto" hangingPunct="1">
              <a:spcAft>
                <a:spcPts val="0"/>
              </a:spcAft>
              <a:defRPr/>
            </a:pPr>
            <a:r>
              <a:rPr lang="en-GB" dirty="0" smtClean="0"/>
              <a:t>Setting the scene:</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3119978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10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4410" y="1473519"/>
            <a:ext cx="8229600" cy="4525963"/>
          </a:xfrm>
        </p:spPr>
        <p:txBody>
          <a:bodyPr>
            <a:normAutofit/>
          </a:bodyPr>
          <a:lstStyle/>
          <a:p>
            <a:r>
              <a:rPr lang="en-GB" sz="3000" dirty="0" smtClean="0"/>
              <a:t>Celebration and party</a:t>
            </a:r>
          </a:p>
          <a:p>
            <a:r>
              <a:rPr lang="en-GB" sz="3000" dirty="0" smtClean="0"/>
              <a:t>Family and belonging</a:t>
            </a:r>
          </a:p>
          <a:p>
            <a:endParaRPr lang="en-GB" sz="3000" dirty="0"/>
          </a:p>
          <a:p>
            <a:pPr marL="109728" indent="0">
              <a:buNone/>
            </a:pPr>
            <a:endParaRPr lang="en-GB" sz="3000" dirty="0" smtClean="0"/>
          </a:p>
          <a:p>
            <a:r>
              <a:rPr lang="en-GB" sz="3000" dirty="0"/>
              <a:t>Encourage guests to ‘light a candle’</a:t>
            </a:r>
          </a:p>
          <a:p>
            <a:r>
              <a:rPr lang="en-GB" sz="3000" dirty="0"/>
              <a:t>Hand out at the </a:t>
            </a:r>
            <a:r>
              <a:rPr lang="en-GB" sz="3000" dirty="0" smtClean="0"/>
              <a:t>door</a:t>
            </a:r>
          </a:p>
          <a:p>
            <a:pPr>
              <a:buNone/>
            </a:pPr>
            <a:endParaRPr lang="en-GB" sz="4000" dirty="0" smtClean="0"/>
          </a:p>
          <a:p>
            <a:pPr algn="ctr">
              <a:buNone/>
            </a:pPr>
            <a:r>
              <a:rPr lang="en-GB" sz="4000" b="1" dirty="0" smtClean="0">
                <a:solidFill>
                  <a:srgbClr val="002060"/>
                </a:solidFill>
              </a:rPr>
              <a:t>200,000 contacts</a:t>
            </a:r>
            <a:endParaRPr lang="en-GB" sz="4000" b="1" dirty="0">
              <a:solidFill>
                <a:srgbClr val="002060"/>
              </a:solidFill>
            </a:endParaRPr>
          </a:p>
        </p:txBody>
      </p:sp>
      <p:sp>
        <p:nvSpPr>
          <p:cNvPr id="3" name="Title 2"/>
          <p:cNvSpPr>
            <a:spLocks noGrp="1"/>
          </p:cNvSpPr>
          <p:nvPr>
            <p:ph type="title"/>
          </p:nvPr>
        </p:nvSpPr>
        <p:spPr/>
        <p:txBody>
          <a:bodyPr/>
          <a:lstStyle/>
          <a:p>
            <a:r>
              <a:rPr lang="en-GB" dirty="0" smtClean="0"/>
              <a:t>Guests matter</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1628800"/>
            <a:ext cx="1221140" cy="4320480"/>
          </a:xfrm>
          <a:prstGeom prst="rect">
            <a:avLst/>
          </a:prstGeom>
        </p:spPr>
      </p:pic>
    </p:spTree>
    <p:extLst>
      <p:ext uri="{BB962C8B-B14F-4D97-AF65-F5344CB8AC3E}">
        <p14:creationId xmlns:p14="http://schemas.microsoft.com/office/powerpoint/2010/main" val="24375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861048"/>
            <a:ext cx="4383465" cy="2519436"/>
          </a:xfrm>
          <a:prstGeom prst="rect">
            <a:avLst/>
          </a:prstGeom>
          <a:ln w="15875">
            <a:solidFill>
              <a:schemeClr val="accent5">
                <a:lumMod val="40000"/>
                <a:lumOff val="60000"/>
              </a:schemeClr>
            </a:solidFill>
          </a:ln>
        </p:spPr>
      </p:pic>
      <p:sp>
        <p:nvSpPr>
          <p:cNvPr id="7" name="TextBox 6"/>
          <p:cNvSpPr txBox="1"/>
          <p:nvPr/>
        </p:nvSpPr>
        <p:spPr>
          <a:xfrm>
            <a:off x="5862692" y="1389181"/>
            <a:ext cx="2556792" cy="646331"/>
          </a:xfrm>
          <a:prstGeom prst="rect">
            <a:avLst/>
          </a:prstGeom>
          <a:noFill/>
        </p:spPr>
        <p:txBody>
          <a:bodyPr wrap="square" rtlCol="0">
            <a:spAutoFit/>
          </a:bodyPr>
          <a:lstStyle/>
          <a:p>
            <a:r>
              <a:rPr lang="en-GB" sz="3600" dirty="0" smtClean="0"/>
              <a:t>Ministry</a:t>
            </a:r>
            <a:endParaRPr lang="en-GB" sz="3600" dirty="0"/>
          </a:p>
        </p:txBody>
      </p:sp>
      <p:sp>
        <p:nvSpPr>
          <p:cNvPr id="8" name="TextBox 7"/>
          <p:cNvSpPr txBox="1"/>
          <p:nvPr/>
        </p:nvSpPr>
        <p:spPr>
          <a:xfrm>
            <a:off x="1403648" y="4509120"/>
            <a:ext cx="2592288" cy="646331"/>
          </a:xfrm>
          <a:prstGeom prst="rect">
            <a:avLst/>
          </a:prstGeom>
          <a:noFill/>
        </p:spPr>
        <p:txBody>
          <a:bodyPr wrap="square" rtlCol="0">
            <a:spAutoFit/>
          </a:bodyPr>
          <a:lstStyle/>
          <a:p>
            <a:r>
              <a:rPr lang="en-GB" sz="3600" dirty="0" smtClean="0"/>
              <a:t>Mission</a:t>
            </a:r>
            <a:endParaRPr lang="en-GB" sz="3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548681"/>
            <a:ext cx="4248472" cy="2644480"/>
          </a:xfrm>
          <a:prstGeom prst="rect">
            <a:avLst/>
          </a:prstGeom>
          <a:ln>
            <a:solidFill>
              <a:srgbClr val="D60093"/>
            </a:solidFill>
          </a:ln>
        </p:spPr>
      </p:pic>
    </p:spTree>
    <p:extLst>
      <p:ext uri="{BB962C8B-B14F-4D97-AF65-F5344CB8AC3E}">
        <p14:creationId xmlns:p14="http://schemas.microsoft.com/office/powerpoint/2010/main" val="21619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4410" y="1473519"/>
            <a:ext cx="8229600" cy="4525963"/>
          </a:xfrm>
        </p:spPr>
        <p:txBody>
          <a:bodyPr>
            <a:normAutofit/>
          </a:bodyPr>
          <a:lstStyle/>
          <a:p>
            <a:r>
              <a:rPr lang="en-GB" sz="3000" dirty="0" smtClean="0"/>
              <a:t>Gathering: creating community</a:t>
            </a:r>
          </a:p>
          <a:p>
            <a:r>
              <a:rPr lang="en-GB" sz="3000" dirty="0" smtClean="0"/>
              <a:t>Telling the story: relevant words</a:t>
            </a:r>
          </a:p>
          <a:p>
            <a:r>
              <a:rPr lang="en-GB" sz="3000" dirty="0" smtClean="0"/>
              <a:t>Doing the baptism: actions and symbols</a:t>
            </a:r>
          </a:p>
          <a:p>
            <a:r>
              <a:rPr lang="en-GB" sz="3000" dirty="0" smtClean="0"/>
              <a:t>Responding: prayers without words</a:t>
            </a:r>
          </a:p>
          <a:p>
            <a:r>
              <a:rPr lang="en-GB" sz="3000" dirty="0" smtClean="0"/>
              <a:t>Going out to live with joy</a:t>
            </a:r>
            <a:endParaRPr lang="en-GB" sz="3000" dirty="0"/>
          </a:p>
          <a:p>
            <a:pPr marL="109728" indent="0">
              <a:buNone/>
            </a:pPr>
            <a:endParaRPr lang="en-GB" sz="3000" dirty="0" smtClean="0"/>
          </a:p>
          <a:p>
            <a:pPr>
              <a:buNone/>
            </a:pPr>
            <a:endParaRPr lang="en-GB" sz="4000" dirty="0" smtClean="0"/>
          </a:p>
        </p:txBody>
      </p:sp>
      <p:sp>
        <p:nvSpPr>
          <p:cNvPr id="3" name="Title 2"/>
          <p:cNvSpPr>
            <a:spLocks noGrp="1"/>
          </p:cNvSpPr>
          <p:nvPr>
            <p:ph type="title"/>
          </p:nvPr>
        </p:nvSpPr>
        <p:spPr/>
        <p:txBody>
          <a:bodyPr/>
          <a:lstStyle/>
          <a:p>
            <a:r>
              <a:rPr lang="en-GB" dirty="0" smtClean="0"/>
              <a:t>Loving liturgy</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
        <p:nvSpPr>
          <p:cNvPr id="4" name="Rectangle 3"/>
          <p:cNvSpPr/>
          <p:nvPr/>
        </p:nvSpPr>
        <p:spPr>
          <a:xfrm>
            <a:off x="8208464" y="6488668"/>
            <a:ext cx="478336" cy="369332"/>
          </a:xfrm>
          <a:prstGeom prst="rect">
            <a:avLst/>
          </a:prstGeom>
        </p:spPr>
        <p:txBody>
          <a:bodyPr wrap="none">
            <a:spAutoFit/>
          </a:bodyPr>
          <a:lstStyle/>
          <a:p>
            <a:pPr marL="109728" indent="0">
              <a:buNone/>
            </a:pPr>
            <a:r>
              <a:rPr lang="en-GB" dirty="0"/>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896" y="4026104"/>
            <a:ext cx="3707904" cy="2467923"/>
          </a:xfrm>
          <a:prstGeom prst="rect">
            <a:avLst/>
          </a:prstGeom>
        </p:spPr>
      </p:pic>
    </p:spTree>
    <p:extLst>
      <p:ext uri="{BB962C8B-B14F-4D97-AF65-F5344CB8AC3E}">
        <p14:creationId xmlns:p14="http://schemas.microsoft.com/office/powerpoint/2010/main" val="12432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243" y="1268760"/>
            <a:ext cx="7753186" cy="2739211"/>
          </a:xfrm>
          <a:prstGeom prst="rect">
            <a:avLst/>
          </a:prstGeom>
          <a:noFill/>
        </p:spPr>
        <p:txBody>
          <a:bodyPr wrap="square" rtlCol="0">
            <a:spAutoFit/>
          </a:bodyPr>
          <a:lstStyle/>
          <a:p>
            <a:r>
              <a:rPr lang="en-GB" sz="2800" b="1" dirty="0" smtClean="0"/>
              <a:t>Part 4: follow up and the people of God</a:t>
            </a:r>
            <a:endParaRPr lang="en-GB" sz="2400" dirty="0"/>
          </a:p>
          <a:p>
            <a:pPr marL="285750" indent="-285750">
              <a:buFont typeface="Arial" panose="020B0604020202020204" pitchFamily="34" charset="0"/>
              <a:buChar char="•"/>
            </a:pPr>
            <a:r>
              <a:rPr lang="en-GB" dirty="0" smtClean="0"/>
              <a:t>The baptism day is just a beginning</a:t>
            </a:r>
          </a:p>
          <a:p>
            <a:pPr marL="285750" indent="-285750">
              <a:buFont typeface="Arial" panose="020B0604020202020204" pitchFamily="34" charset="0"/>
              <a:buChar char="•"/>
            </a:pPr>
            <a:r>
              <a:rPr lang="en-GB" dirty="0" smtClean="0"/>
              <a:t>The importance of other people</a:t>
            </a:r>
          </a:p>
          <a:p>
            <a:pPr marL="285750" indent="-285750">
              <a:buFont typeface="Arial" panose="020B0604020202020204" pitchFamily="34" charset="0"/>
              <a:buChar char="•"/>
            </a:pPr>
            <a:r>
              <a:rPr lang="en-GB" dirty="0" smtClean="0"/>
              <a:t>Invitation, response and obstacles</a:t>
            </a:r>
          </a:p>
          <a:p>
            <a:pPr marL="285750" indent="-285750">
              <a:buFont typeface="Arial" panose="020B0604020202020204" pitchFamily="34" charset="0"/>
              <a:buChar char="•"/>
            </a:pPr>
            <a:r>
              <a:rPr lang="en-GB" dirty="0" smtClean="0"/>
              <a:t>Involving the whole church </a:t>
            </a:r>
          </a:p>
          <a:p>
            <a:pPr marL="285750" indent="-285750">
              <a:buFont typeface="Arial" panose="020B0604020202020204" pitchFamily="34" charset="0"/>
              <a:buChar char="•"/>
            </a:pPr>
            <a:r>
              <a:rPr lang="en-GB" dirty="0" smtClean="0"/>
              <a:t>What next?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endParaRPr lang="en-GB" dirty="0"/>
          </a:p>
        </p:txBody>
      </p:sp>
    </p:spTree>
    <p:extLst>
      <p:ext uri="{BB962C8B-B14F-4D97-AF65-F5344CB8AC3E}">
        <p14:creationId xmlns:p14="http://schemas.microsoft.com/office/powerpoint/2010/main" val="1514689347"/>
      </p:ext>
    </p:extLst>
  </p:cSld>
  <p:clrMapOvr>
    <a:masterClrMapping/>
  </p:clrMapOvr>
  <p:transition>
    <p:wipe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smtClean="0"/>
              <a:t>“the building blocks of faith”</a:t>
            </a:r>
            <a:endParaRPr lang="en-GB" dirty="0"/>
          </a:p>
        </p:txBody>
      </p:sp>
      <p:pic>
        <p:nvPicPr>
          <p:cNvPr id="2" name="Vicars talk about baptis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700808"/>
            <a:ext cx="6096000" cy="3429000"/>
          </a:xfrm>
          <a:prstGeom prst="rect">
            <a:avLst/>
          </a:prstGeom>
        </p:spPr>
      </p:pic>
    </p:spTree>
    <p:extLst>
      <p:ext uri="{BB962C8B-B14F-4D97-AF65-F5344CB8AC3E}">
        <p14:creationId xmlns:p14="http://schemas.microsoft.com/office/powerpoint/2010/main" val="1267698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p:cNvSpPr>
            <a:spLocks noGrp="1"/>
          </p:cNvSpPr>
          <p:nvPr>
            <p:ph idx="1"/>
          </p:nvPr>
        </p:nvSpPr>
        <p:spPr>
          <a:xfrm>
            <a:off x="395288" y="1412875"/>
            <a:ext cx="8229600" cy="4525963"/>
          </a:xfrm>
        </p:spPr>
        <p:txBody>
          <a:bodyPr/>
          <a:lstStyle/>
          <a:p>
            <a:pPr eaLnBrk="1" hangingPunct="1">
              <a:buFont typeface="Wingdings 3" pitchFamily="18" charset="2"/>
              <a:buNone/>
            </a:pPr>
            <a:endParaRPr lang="en-GB" dirty="0" smtClean="0"/>
          </a:p>
        </p:txBody>
      </p:sp>
      <p:sp>
        <p:nvSpPr>
          <p:cNvPr id="3" name="Title 2"/>
          <p:cNvSpPr>
            <a:spLocks noGrp="1"/>
          </p:cNvSpPr>
          <p:nvPr>
            <p:ph type="title"/>
          </p:nvPr>
        </p:nvSpPr>
        <p:spPr/>
        <p:txBody>
          <a:bodyPr/>
          <a:lstStyle/>
          <a:p>
            <a:pPr eaLnBrk="1" fontAlgn="auto" hangingPunct="1">
              <a:spcAft>
                <a:spcPts val="0"/>
              </a:spcAft>
              <a:defRPr/>
            </a:pPr>
            <a:r>
              <a:rPr lang="en-GB" dirty="0" smtClean="0"/>
              <a:t>Others matter</a:t>
            </a:r>
            <a:endParaRPr lang="en-GB" dirty="0"/>
          </a:p>
        </p:txBody>
      </p:sp>
      <p:pic>
        <p:nvPicPr>
          <p:cNvPr id="4" name="Picture 3" descr="Family Gro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341438"/>
            <a:ext cx="417671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rc_mi" descr="http://www.st-mary-at-latton.org.uk/images/horsing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068638"/>
            <a:ext cx="3477072" cy="25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39750" y="4076700"/>
            <a:ext cx="37449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b="1" i="1" dirty="0">
                <a:latin typeface="Lucida Sans Unicode" pitchFamily="34" charset="0"/>
              </a:rPr>
              <a:t>“A photograph of our daughter.. was displayed on the notice board for a month so that people from the church could pray for her”</a:t>
            </a:r>
          </a:p>
        </p:txBody>
      </p:sp>
      <p:sp>
        <p:nvSpPr>
          <p:cNvPr id="9" name="TextBox 8"/>
          <p:cNvSpPr txBox="1">
            <a:spLocks noChangeArrowheads="1"/>
          </p:cNvSpPr>
          <p:nvPr/>
        </p:nvSpPr>
        <p:spPr bwMode="auto">
          <a:xfrm>
            <a:off x="4572000" y="1557338"/>
            <a:ext cx="34559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sz="2000" dirty="0">
                <a:latin typeface="Lucida Sans Unicode" pitchFamily="34" charset="0"/>
              </a:rPr>
              <a:t>“They talk about them and everybody claps and that’s really lovely”</a:t>
            </a:r>
          </a:p>
        </p:txBody>
      </p:sp>
      <p:sp>
        <p:nvSpPr>
          <p:cNvPr id="2" name="TextBox 1"/>
          <p:cNvSpPr txBox="1"/>
          <p:nvPr/>
        </p:nvSpPr>
        <p:spPr>
          <a:xfrm>
            <a:off x="4932040" y="6047710"/>
            <a:ext cx="3672408" cy="523220"/>
          </a:xfrm>
          <a:prstGeom prst="rect">
            <a:avLst/>
          </a:prstGeom>
          <a:noFill/>
          <a:ln>
            <a:solidFill>
              <a:srgbClr val="D60093"/>
            </a:solidFill>
          </a:ln>
        </p:spPr>
        <p:txBody>
          <a:bodyPr wrap="square" rtlCol="0">
            <a:spAutoFit/>
          </a:bodyPr>
          <a:lstStyle/>
          <a:p>
            <a:r>
              <a:rPr lang="en-GB" sz="2800" dirty="0" smtClean="0"/>
              <a:t>Party matters</a:t>
            </a:r>
            <a:endParaRPr lang="en-GB" sz="2800" dirty="0"/>
          </a:p>
        </p:txBody>
      </p:sp>
      <p:pic>
        <p:nvPicPr>
          <p:cNvPr id="1026" name="Picture 2" descr="C:\Users\sandra.millar.C-OF-E2000\AppData\Local\Microsoft\Windows\Temporary Internet Files\Content.IE5\PSPTPOB0\birthday-party-balloons-1391704157YFJ[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8802" y="6080005"/>
            <a:ext cx="474292" cy="428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35228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par>
                          <p:cTn id="38" fill="hold">
                            <p:stCondLst>
                              <p:cond delay="500"/>
                            </p:stCondLst>
                            <p:childTnLst>
                              <p:par>
                                <p:cTn id="39" presetID="26" presetClass="emph" presetSubtype="0" fill="hold" grpId="1" nodeType="afterEffect">
                                  <p:stCondLst>
                                    <p:cond delay="0"/>
                                  </p:stCondLst>
                                  <p:childTnLst>
                                    <p:animEffect transition="out" filter="fade">
                                      <p:cBhvr>
                                        <p:cTn id="40" dur="500" tmFilter="0, 0; .2, .5; .8, .5; 1, 0"/>
                                        <p:tgtEl>
                                          <p:spTgt spid="2"/>
                                        </p:tgtEl>
                                      </p:cBhvr>
                                    </p:animEffect>
                                    <p:animScale>
                                      <p:cBhvr>
                                        <p:cTn id="41" dur="250" autoRev="1" fill="hold"/>
                                        <p:tgtEl>
                                          <p:spTgt spid="2"/>
                                        </p:tgtEl>
                                      </p:cBhvr>
                                      <p:by x="105000" y="105000"/>
                                    </p:animScale>
                                  </p:childTnLst>
                                </p:cTn>
                              </p:par>
                              <p:par>
                                <p:cTn id="42" presetID="26" presetClass="emph" presetSubtype="0" fill="hold" nodeType="withEffect">
                                  <p:stCondLst>
                                    <p:cond delay="0"/>
                                  </p:stCondLst>
                                  <p:childTnLst>
                                    <p:animEffect transition="out" filter="fade">
                                      <p:cBhvr>
                                        <p:cTn id="43" dur="500" tmFilter="0, 0; .2, .5; .8, .5; 1, 0"/>
                                        <p:tgtEl>
                                          <p:spTgt spid="1026"/>
                                        </p:tgtEl>
                                      </p:cBhvr>
                                    </p:animEffect>
                                    <p:animScale>
                                      <p:cBhvr>
                                        <p:cTn id="4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400" b="1" i="1" dirty="0" smtClean="0"/>
              <a:t>Fewer </a:t>
            </a:r>
            <a:r>
              <a:rPr lang="en-GB" sz="2400" dirty="0" smtClean="0"/>
              <a:t>than 1 in 10 didn’t want to keep in touch</a:t>
            </a:r>
          </a:p>
          <a:p>
            <a:r>
              <a:rPr lang="en-GB" sz="2400" dirty="0" smtClean="0"/>
              <a:t>2/3 of those who came back expected the church to keep in touch</a:t>
            </a:r>
          </a:p>
          <a:p>
            <a:r>
              <a:rPr lang="en-GB" sz="2400" dirty="0" smtClean="0"/>
              <a:t>Christmas, Harvest, fete all important</a:t>
            </a:r>
          </a:p>
          <a:p>
            <a:r>
              <a:rPr lang="en-GB" sz="2400" dirty="0" smtClean="0"/>
              <a:t>Real mail and social media matter</a:t>
            </a:r>
          </a:p>
          <a:p>
            <a:endParaRPr lang="en-GB" dirty="0"/>
          </a:p>
          <a:p>
            <a:endParaRPr lang="en-GB" dirty="0"/>
          </a:p>
        </p:txBody>
      </p:sp>
      <p:sp>
        <p:nvSpPr>
          <p:cNvPr id="3" name="Title 2"/>
          <p:cNvSpPr>
            <a:spLocks noGrp="1"/>
          </p:cNvSpPr>
          <p:nvPr>
            <p:ph type="title"/>
          </p:nvPr>
        </p:nvSpPr>
        <p:spPr/>
        <p:txBody>
          <a:bodyPr/>
          <a:lstStyle/>
          <a:p>
            <a:r>
              <a:rPr lang="en-GB" dirty="0" smtClean="0"/>
              <a:t>Wanted and informed</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3933056"/>
            <a:ext cx="2732155" cy="1814640"/>
          </a:xfrm>
          <a:prstGeom prst="rect">
            <a:avLst/>
          </a:prstGeom>
        </p:spPr>
      </p:pic>
      <p:sp>
        <p:nvSpPr>
          <p:cNvPr id="5" name="Rectangle 4"/>
          <p:cNvSpPr/>
          <p:nvPr/>
        </p:nvSpPr>
        <p:spPr>
          <a:xfrm>
            <a:off x="3892004" y="4077072"/>
            <a:ext cx="4572001" cy="1200329"/>
          </a:xfrm>
          <a:prstGeom prst="rect">
            <a:avLst/>
          </a:prstGeom>
        </p:spPr>
        <p:txBody>
          <a:bodyPr>
            <a:spAutoFit/>
          </a:bodyPr>
          <a:lstStyle/>
          <a:p>
            <a:pPr marL="109728" indent="0">
              <a:buNone/>
            </a:pPr>
            <a:r>
              <a:rPr lang="en-US" i="1" dirty="0"/>
              <a:t>“I would have liked to have gone to the harvest festival to be honest, but we haven’t had any information through about it.”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878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146">
            <a:off x="5894729" y="2965425"/>
            <a:ext cx="2199665" cy="3100818"/>
          </a:xfrm>
          <a:prstGeom prst="rect">
            <a:avLst/>
          </a:prstGeom>
        </p:spPr>
      </p:pic>
      <p:sp>
        <p:nvSpPr>
          <p:cNvPr id="2" name="Content Placeholder 1"/>
          <p:cNvSpPr>
            <a:spLocks noGrp="1"/>
          </p:cNvSpPr>
          <p:nvPr>
            <p:ph idx="1"/>
          </p:nvPr>
        </p:nvSpPr>
        <p:spPr>
          <a:xfrm>
            <a:off x="323528" y="1610657"/>
            <a:ext cx="7859216" cy="4323936"/>
          </a:xfrm>
        </p:spPr>
        <p:txBody>
          <a:bodyPr>
            <a:normAutofit fontScale="92500" lnSpcReduction="10000"/>
          </a:bodyPr>
          <a:lstStyle/>
          <a:p>
            <a:pPr marL="109728" indent="0" eaLnBrk="1" fontAlgn="auto" hangingPunct="1">
              <a:spcAft>
                <a:spcPts val="0"/>
              </a:spcAft>
              <a:buNone/>
              <a:defRPr/>
            </a:pPr>
            <a:r>
              <a:rPr lang="en-GB" sz="2800" b="1" dirty="0" smtClean="0">
                <a:solidFill>
                  <a:schemeClr val="tx2">
                    <a:lumMod val="75000"/>
                  </a:schemeClr>
                </a:solidFill>
                <a:latin typeface="Calibri" pitchFamily="34" charset="0"/>
              </a:rPr>
              <a:t>Families want the church to keep in touch</a:t>
            </a:r>
          </a:p>
          <a:p>
            <a:pPr marL="365760" indent="-256032" algn="ctr" eaLnBrk="1" fontAlgn="auto" hangingPunct="1">
              <a:spcAft>
                <a:spcPts val="0"/>
              </a:spcAft>
              <a:buFont typeface="Courier New" pitchFamily="49" charset="0"/>
              <a:buChar char="o"/>
              <a:defRPr/>
            </a:pPr>
            <a:r>
              <a:rPr lang="en-GB" sz="2400" b="1" i="1" dirty="0" smtClean="0">
                <a:solidFill>
                  <a:schemeClr val="tx1">
                    <a:lumMod val="75000"/>
                    <a:lumOff val="25000"/>
                  </a:schemeClr>
                </a:solidFill>
                <a:latin typeface="Calibri" pitchFamily="34" charset="0"/>
              </a:rPr>
              <a:t>“</a:t>
            </a:r>
            <a:r>
              <a:rPr lang="en-GB" sz="2000" b="1" i="1" dirty="0" smtClean="0">
                <a:solidFill>
                  <a:schemeClr val="tx1">
                    <a:lumMod val="75000"/>
                    <a:lumOff val="25000"/>
                  </a:schemeClr>
                </a:solidFill>
                <a:latin typeface="Calibri" pitchFamily="34" charset="0"/>
              </a:rPr>
              <a:t>I don’t think I’ve heard from them since the christening... It would have been nice to have a little reminder  they are still there.” </a:t>
            </a:r>
          </a:p>
          <a:p>
            <a:pPr marL="365760" indent="-256032" eaLnBrk="1" fontAlgn="auto" hangingPunct="1">
              <a:spcAft>
                <a:spcPts val="0"/>
              </a:spcAft>
              <a:buFont typeface="Courier New" pitchFamily="49" charset="0"/>
              <a:buChar char="o"/>
              <a:defRPr/>
            </a:pPr>
            <a:endParaRPr lang="en-GB" sz="2400" b="1" dirty="0" smtClean="0">
              <a:solidFill>
                <a:schemeClr val="bg2">
                  <a:lumMod val="50000"/>
                </a:schemeClr>
              </a:solidFill>
              <a:latin typeface="Calibri" pitchFamily="34" charset="0"/>
            </a:endParaRPr>
          </a:p>
          <a:p>
            <a:pPr marL="365760" indent="-256032" eaLnBrk="1" fontAlgn="auto" hangingPunct="1">
              <a:spcAft>
                <a:spcPts val="0"/>
              </a:spcAft>
              <a:buFont typeface="Courier New" pitchFamily="49" charset="0"/>
              <a:buChar char="o"/>
              <a:defRPr/>
            </a:pPr>
            <a:r>
              <a:rPr lang="en-GB" sz="2400" b="1" dirty="0" smtClean="0">
                <a:latin typeface="Calibri" pitchFamily="34" charset="0"/>
              </a:rPr>
              <a:t>“I felt I had been invited to church so </a:t>
            </a:r>
          </a:p>
          <a:p>
            <a:pPr marL="109728" indent="0" eaLnBrk="1" fontAlgn="auto" hangingPunct="1">
              <a:spcAft>
                <a:spcPts val="0"/>
              </a:spcAft>
              <a:buNone/>
              <a:defRPr/>
            </a:pPr>
            <a:r>
              <a:rPr lang="en-GB" sz="2400" b="1" dirty="0" smtClean="0">
                <a:latin typeface="Calibri" pitchFamily="34" charset="0"/>
              </a:rPr>
              <a:t>     could now go on a Sunday and </a:t>
            </a:r>
          </a:p>
          <a:p>
            <a:pPr marL="109728" indent="0" eaLnBrk="1" fontAlgn="auto" hangingPunct="1">
              <a:spcAft>
                <a:spcPts val="0"/>
              </a:spcAft>
              <a:buNone/>
              <a:defRPr/>
            </a:pPr>
            <a:r>
              <a:rPr lang="en-GB" sz="2400" b="1" dirty="0" smtClean="0">
                <a:latin typeface="Calibri" pitchFamily="34" charset="0"/>
              </a:rPr>
              <a:t>      people would accept me”</a:t>
            </a:r>
            <a:endParaRPr lang="en-GB" sz="3200" b="1" dirty="0" smtClean="0">
              <a:latin typeface="Calibri" pitchFamily="34" charset="0"/>
            </a:endParaRPr>
          </a:p>
          <a:p>
            <a:pPr marL="365760" indent="-256032" eaLnBrk="1" fontAlgn="auto" hangingPunct="1">
              <a:spcAft>
                <a:spcPts val="0"/>
              </a:spcAft>
              <a:buFont typeface="Courier New" pitchFamily="49" charset="0"/>
              <a:buChar char="o"/>
              <a:defRPr/>
            </a:pPr>
            <a:endParaRPr lang="en-GB" sz="3200" b="1" dirty="0" smtClean="0">
              <a:solidFill>
                <a:schemeClr val="bg2">
                  <a:lumMod val="50000"/>
                </a:schemeClr>
              </a:solidFill>
              <a:latin typeface="Calibri" pitchFamily="34" charset="0"/>
            </a:endParaRPr>
          </a:p>
          <a:p>
            <a:pPr marL="109728" indent="0" eaLnBrk="1" fontAlgn="auto" hangingPunct="1">
              <a:spcAft>
                <a:spcPts val="0"/>
              </a:spcAft>
              <a:buNone/>
              <a:defRPr/>
            </a:pPr>
            <a:r>
              <a:rPr lang="en-GB" sz="2800" b="1" dirty="0" smtClean="0">
                <a:solidFill>
                  <a:schemeClr val="bg2">
                    <a:lumMod val="50000"/>
                  </a:schemeClr>
                </a:solidFill>
                <a:latin typeface="Calibri" pitchFamily="34" charset="0"/>
              </a:rPr>
              <a:t>Help for the journey</a:t>
            </a:r>
          </a:p>
          <a:p>
            <a:pPr marL="109728" indent="0" eaLnBrk="1" fontAlgn="auto" hangingPunct="1">
              <a:spcAft>
                <a:spcPts val="0"/>
              </a:spcAft>
              <a:buNone/>
              <a:defRPr/>
            </a:pPr>
            <a:r>
              <a:rPr lang="en-GB" sz="2400" b="1" i="1" dirty="0" smtClean="0">
                <a:solidFill>
                  <a:schemeClr val="accent6">
                    <a:lumMod val="75000"/>
                  </a:schemeClr>
                </a:solidFill>
                <a:latin typeface="Calibri" pitchFamily="34" charset="0"/>
              </a:rPr>
              <a:t>“it has made me think more, </a:t>
            </a:r>
          </a:p>
          <a:p>
            <a:pPr marL="109728" indent="0" eaLnBrk="1" fontAlgn="auto" hangingPunct="1">
              <a:spcAft>
                <a:spcPts val="0"/>
              </a:spcAft>
              <a:buNone/>
              <a:defRPr/>
            </a:pPr>
            <a:r>
              <a:rPr lang="en-GB" sz="2400" b="1" i="1" dirty="0" smtClean="0">
                <a:solidFill>
                  <a:schemeClr val="accent6">
                    <a:lumMod val="75000"/>
                  </a:schemeClr>
                </a:solidFill>
                <a:latin typeface="Calibri" pitchFamily="34" charset="0"/>
              </a:rPr>
              <a:t>trying to teach her values”</a:t>
            </a:r>
            <a:endParaRPr lang="en-GB" sz="2400" b="1" i="1" dirty="0">
              <a:solidFill>
                <a:schemeClr val="accent6">
                  <a:lumMod val="75000"/>
                </a:schemeClr>
              </a:solidFill>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t>Follow up and follow up</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28712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7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75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75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75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idx="1"/>
          </p:nvPr>
        </p:nvSpPr>
        <p:spPr/>
        <p:txBody>
          <a:bodyPr/>
          <a:lstStyle/>
          <a:p>
            <a:r>
              <a:rPr lang="en-GB" dirty="0" smtClean="0"/>
              <a:t>Don’t know what is happening</a:t>
            </a:r>
          </a:p>
          <a:p>
            <a:r>
              <a:rPr lang="en-GB" dirty="0" smtClean="0"/>
              <a:t>Not small child friendly</a:t>
            </a:r>
          </a:p>
          <a:p>
            <a:r>
              <a:rPr lang="en-GB" dirty="0" smtClean="0"/>
              <a:t>Not a good use of precious time</a:t>
            </a:r>
          </a:p>
          <a:p>
            <a:r>
              <a:rPr lang="en-GB" dirty="0" smtClean="0"/>
              <a:t>Will come when they are older</a:t>
            </a:r>
            <a:endParaRPr lang="en-US" dirty="0" smtClean="0"/>
          </a:p>
        </p:txBody>
      </p:sp>
      <p:sp>
        <p:nvSpPr>
          <p:cNvPr id="3" name="Title 2"/>
          <p:cNvSpPr>
            <a:spLocks noGrp="1"/>
          </p:cNvSpPr>
          <p:nvPr>
            <p:ph type="title"/>
          </p:nvPr>
        </p:nvSpPr>
        <p:spPr/>
        <p:txBody>
          <a:bodyPr/>
          <a:lstStyle/>
          <a:p>
            <a:pPr>
              <a:defRPr/>
            </a:pPr>
            <a:r>
              <a:rPr lang="en-GB" dirty="0" smtClean="0"/>
              <a:t>What stops them?</a:t>
            </a:r>
            <a:endParaRPr lang="en-US" dirty="0"/>
          </a:p>
        </p:txBody>
      </p:sp>
      <p:pic>
        <p:nvPicPr>
          <p:cNvPr id="4" name="Picture 3"/>
          <p:cNvPicPr>
            <a:picLocks noChangeAspect="1"/>
          </p:cNvPicPr>
          <p:nvPr/>
        </p:nvPicPr>
        <p:blipFill>
          <a:blip r:embed="rId3"/>
          <a:stretch>
            <a:fillRect/>
          </a:stretch>
        </p:blipFill>
        <p:spPr>
          <a:xfrm>
            <a:off x="4427538" y="3589338"/>
            <a:ext cx="4068762" cy="2701925"/>
          </a:xfrm>
          <a:prstGeom prst="rect">
            <a:avLst/>
          </a:prstGeom>
          <a:ln>
            <a:solidFill>
              <a:schemeClr val="bg2">
                <a:lumMod val="50000"/>
              </a:schemeClr>
            </a:solidFill>
          </a:ln>
        </p:spPr>
      </p:pic>
      <p:sp>
        <p:nvSpPr>
          <p:cNvPr id="5" name="TextBox 4"/>
          <p:cNvSpPr txBox="1">
            <a:spLocks noChangeArrowheads="1"/>
          </p:cNvSpPr>
          <p:nvPr/>
        </p:nvSpPr>
        <p:spPr bwMode="auto">
          <a:xfrm>
            <a:off x="899592" y="3429000"/>
            <a:ext cx="30956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i="1" dirty="0" smtClean="0">
                <a:solidFill>
                  <a:srgbClr val="0070C0"/>
                </a:solidFill>
              </a:rPr>
              <a:t>“We always </a:t>
            </a:r>
            <a:r>
              <a:rPr lang="en-GB" i="1" dirty="0">
                <a:solidFill>
                  <a:srgbClr val="0070C0"/>
                </a:solidFill>
              </a:rPr>
              <a:t>have good intentions of going to church but somehow life just seems to take over.. Which is quite sad.. As I do feel its and important part of their lives. The church didn’t keep in touch with us either.”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423155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9938">
                                            <p:txEl>
                                              <p:pRg st="0" end="0"/>
                                            </p:txEl>
                                          </p:spTgt>
                                        </p:tgtEl>
                                        <p:attrNameLst>
                                          <p:attrName>style.visibility</p:attrName>
                                        </p:attrNameLst>
                                      </p:cBhvr>
                                      <p:to>
                                        <p:strVal val="visible"/>
                                      </p:to>
                                    </p:set>
                                    <p:anim calcmode="lin" valueType="num">
                                      <p:cBhvr additive="base">
                                        <p:cTn id="12" dur="1000" fill="hold"/>
                                        <p:tgtEl>
                                          <p:spTgt spid="39938">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99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9938">
                                            <p:txEl>
                                              <p:pRg st="1" end="1"/>
                                            </p:txEl>
                                          </p:spTgt>
                                        </p:tgtEl>
                                        <p:attrNameLst>
                                          <p:attrName>style.visibility</p:attrName>
                                        </p:attrNameLst>
                                      </p:cBhvr>
                                      <p:to>
                                        <p:strVal val="visible"/>
                                      </p:to>
                                    </p:set>
                                    <p:anim calcmode="lin" valueType="num">
                                      <p:cBhvr additive="base">
                                        <p:cTn id="18" dur="1000" fill="hold"/>
                                        <p:tgtEl>
                                          <p:spTgt spid="39938">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99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39938">
                                            <p:txEl>
                                              <p:pRg st="2" end="2"/>
                                            </p:txEl>
                                          </p:spTgt>
                                        </p:tgtEl>
                                        <p:attrNameLst>
                                          <p:attrName>style.visibility</p:attrName>
                                        </p:attrNameLst>
                                      </p:cBhvr>
                                      <p:to>
                                        <p:strVal val="visible"/>
                                      </p:to>
                                    </p:set>
                                    <p:anim calcmode="lin" valueType="num">
                                      <p:cBhvr additive="base">
                                        <p:cTn id="24" dur="10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39938">
                                            <p:txEl>
                                              <p:pRg st="3" end="3"/>
                                            </p:txEl>
                                          </p:spTgt>
                                        </p:tgtEl>
                                        <p:attrNameLst>
                                          <p:attrName>style.visibility</p:attrName>
                                        </p:attrNameLst>
                                      </p:cBhvr>
                                      <p:to>
                                        <p:strVal val="visible"/>
                                      </p:to>
                                    </p:set>
                                    <p:anim calcmode="lin" valueType="num">
                                      <p:cBhvr additive="base">
                                        <p:cTn id="30" dur="10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ppt_x"/>
                                          </p:val>
                                        </p:tav>
                                        <p:tav tm="100000">
                                          <p:val>
                                            <p:strVal val="#ppt_x"/>
                                          </p:val>
                                        </p:tav>
                                      </p:tavLst>
                                    </p:anim>
                                    <p:anim calcmode="lin" valueType="num">
                                      <p:cBhvr additive="base">
                                        <p:cTn id="37"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5667">
            <a:off x="6013250" y="2685415"/>
            <a:ext cx="2659769" cy="3749416"/>
          </a:xfrm>
          <a:prstGeom prst="rect">
            <a:avLst/>
          </a:prstGeom>
        </p:spPr>
      </p:pic>
      <p:sp>
        <p:nvSpPr>
          <p:cNvPr id="2" name="Content Placeholder 1"/>
          <p:cNvSpPr>
            <a:spLocks noGrp="1"/>
          </p:cNvSpPr>
          <p:nvPr>
            <p:ph idx="1"/>
          </p:nvPr>
        </p:nvSpPr>
        <p:spPr/>
        <p:txBody>
          <a:bodyPr/>
          <a:lstStyle/>
          <a:p>
            <a:pPr marL="109728" indent="0">
              <a:buNone/>
            </a:pPr>
            <a:endParaRPr lang="en-GB" dirty="0"/>
          </a:p>
          <a:p>
            <a:r>
              <a:rPr lang="en-GB" dirty="0" smtClean="0"/>
              <a:t>It’s a ministry of the whole people of God</a:t>
            </a:r>
          </a:p>
          <a:p>
            <a:r>
              <a:rPr lang="en-GB" dirty="0" smtClean="0"/>
              <a:t>Get the regulars praying </a:t>
            </a:r>
          </a:p>
          <a:p>
            <a:r>
              <a:rPr lang="en-GB" dirty="0" smtClean="0"/>
              <a:t>Help them to welcome families</a:t>
            </a:r>
            <a:endParaRPr lang="en-US" dirty="0"/>
          </a:p>
        </p:txBody>
      </p:sp>
      <p:sp>
        <p:nvSpPr>
          <p:cNvPr id="3" name="Title 2"/>
          <p:cNvSpPr>
            <a:spLocks noGrp="1"/>
          </p:cNvSpPr>
          <p:nvPr>
            <p:ph type="title"/>
          </p:nvPr>
        </p:nvSpPr>
        <p:spPr/>
        <p:txBody>
          <a:bodyPr/>
          <a:lstStyle/>
          <a:p>
            <a:r>
              <a:rPr lang="en-GB" dirty="0" smtClean="0"/>
              <a:t>All on board</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8539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p>
          <a:p>
            <a:endParaRPr lang="en-GB" dirty="0" smtClean="0"/>
          </a:p>
          <a:p>
            <a:r>
              <a:rPr lang="en-GB" dirty="0" smtClean="0"/>
              <a:t>Certificates</a:t>
            </a:r>
          </a:p>
          <a:p>
            <a:r>
              <a:rPr lang="en-GB" dirty="0" smtClean="0"/>
              <a:t>Anniversary cards</a:t>
            </a:r>
          </a:p>
          <a:p>
            <a:r>
              <a:rPr lang="en-US" dirty="0" smtClean="0"/>
              <a:t>Thanksgiving leaflet</a:t>
            </a:r>
            <a:endParaRPr lang="en-GB" dirty="0" smtClean="0"/>
          </a:p>
          <a:p>
            <a:endParaRPr lang="en-GB" dirty="0"/>
          </a:p>
          <a:p>
            <a:pPr marL="109728" indent="0">
              <a:buNone/>
            </a:pPr>
            <a:endParaRPr lang="en-GB" dirty="0"/>
          </a:p>
        </p:txBody>
      </p:sp>
      <p:sp>
        <p:nvSpPr>
          <p:cNvPr id="3" name="Title 2"/>
          <p:cNvSpPr>
            <a:spLocks noGrp="1"/>
          </p:cNvSpPr>
          <p:nvPr>
            <p:ph type="title"/>
          </p:nvPr>
        </p:nvSpPr>
        <p:spPr/>
        <p:txBody>
          <a:bodyPr/>
          <a:lstStyle/>
          <a:p>
            <a:r>
              <a:rPr lang="en-US" dirty="0" smtClean="0"/>
              <a:t>Coming soon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
        <p:nvSpPr>
          <p:cNvPr id="5" name="AutoShape 2" descr="Ecumenical Certificate of Baptism - Pack of 20"/>
          <p:cNvSpPr>
            <a:spLocks noChangeAspect="1" noChangeArrowheads="1"/>
          </p:cNvSpPr>
          <p:nvPr/>
        </p:nvSpPr>
        <p:spPr bwMode="auto">
          <a:xfrm>
            <a:off x="63500" y="-136525"/>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AutoShape 4" descr="data:image/jpeg;base64,/9j/4AAQSkZJRgABAQAAAQABAAD/2wCEAAkGBxQTEhQUExQWFhQVFBQUFRQWGBcVFBUXFBQXGBQYFhQYICggGBomHRQUITEhJSkrLi4uGB8zODYsNygtLi0BCgoKDg0OGxAQGy8kHyQsLCwsLSwsLCwsLCwsLCwsLCwsLCwsLCwsLCwsLCwsLCwsLCwsLCwsLCwsLCwsLCssLP/AABEIAL0BCwMBIgACEQEDEQH/xAAbAAABBQEBAAAAAAAAAAAAAAAAAQIDBAUGB//EAEEQAAEEAAQDBQUFBgUDBQAAAAEAAgMRBBIhMQVBURMiYXGRBjJSgdEUI0Kh8BVikrHB4SSCotLxB1NyM0NUY8L/xAAZAQEBAQEBAQAAAAAAAAAAAAAAAQIDBAX/xAAjEQEBAAICAwACAgMAAAAAAAAAAQIRAyESMUETURRxBCJC/9oADAMBAAIRAxEAPwD2nGOIAo1qqnau+IqzjzQHms3tF4efKzP28nNlrJM+V/xFS4XFOBpxsdeiha8FLS4TPKXcrEyu9ytS+iS1ThlI8uiuMeCvo8fLM3qmXkcClTaS5uq6NlQqDONYYktGIhLhuBIwkeYvRTR8RicQGyxknQAPaSfIAoqyhVosfE402WMnoHtJ9AVI/EsBovaD0JAPoglQo+2b8Q9QmvxTBu9o83AIJk1ptVzi2u0a5p8nBLi8bFC0GWRkbdre5rB6uKrMu6soUEOMje0OZIxzTs5rgWnyINFPM7brM2xuLF+ijSRCaXgC70Te2b1HqEEiEiECoUU2IYz3nNb/AORA/mnseCLBBB2I1BQOQmCQXVi+l6+iXOLqxfS9UDkJrngbkDzKUFAqEjXA7G0mcdRpugchAKY6VoNEgHoSLQPQhCCvj2Ww+q5qWeiQd11bxouY4nh9T1C8f+ThuyvF/lY33EDcWQVpYfEWsKjYHM6DxW/gcKGDXV35DyXk8Xl4vK1LnUrSRr+axziiCQeRpaXD8ReiuF77d+PkmV00IsR1WFBKMbisQx/ew2GLYTGdWSzOaHvdIPxNa1zGhp0suJBppGy6PmPRcX7NcSbheIY3DTHIcRN9pgc7RsudjQ9rSdLBaBXgV7+PPKdZPXMr6qT/AKm4GJmFyxQsE+JfFhGGNjRIWveHvaDpu2M7mtlfh4jFBh58QcA/CjDxOc10rMO1z6aaa0xPcbNAa1uEz2pw+IfjMHJFE2VmH7aTszKyIvkezI2swN5RZ83BHH8JisbDFE/DtijdiInYhvatkd2Mbs7hQABshvM7HTa++9ujneFcGgxHDXYZkUc2OAPayOYGmDETEvLnyuFjKXEd2z3SK3V32y9moG4SGExRvxmIfhsKMSY2mUu7oklLjrYYx5u+i1PaHgs0OJGPwTM8hAZisPYb9oj0pzSdO0bpv08w6xiMJNPxDCyuhc3DwQyvDnOjvt5aYGljXE2GB2u3eKFZntnwXB4PAzyQ4WFsvZ9lE5sbO0zzfdtyuIu+/v5rFxGBibjcLhpMM7ExYDANY5rImzDtZi2jIw6VljLh4nwXW+1WAlnxOAYI3Ow7JzPO8EANdE09gCLtwLjrQOwUnsdgJWPxk08ZZLiMS5wBLSexja1kGrSR7oPqqmrfbjvbGWDDS4QQ4ZkbcOyTHuw4YyO5DUOEDhHo0mV411OhXf4Xg0TWZp2sllLPvppGtJdpbtXe7GNaaNAFxPtNwPEyt4rOY3CQuw/2YHK7NDhXh5yhhJtxDnZTrsuhwXEmcUEYZrhcjZJtW2+S9MO9oOYNFZnWAHDKBbS4KLJpyHtJPFMcEY2iOGPiOFiw0IjcwZDKM8xtoHeLRlA/D3jq6m7Xtl7N4R+IwcDMPE2XEYgyyyNY0PMMDS+a3AX3iWN8cxWv7c8PkxDMGYG9p2OPw8zw1zRTInOz1mIBI2pS4LAyu4nNiJIy2KPDxwYdxLSHZnZ5iGgktN5W6gbIOe/6h8AwmGwThBhomTYiSLDxuZGHSW94LgzmTlY7QLoPZrh+DzZocB2DoxQkkw7YXmx+EkZj4lVfbCKd2LwT48NJPDhzJM8MMbSZCwsi/wDUc3a3H0W5g8TLPE/NBJhyWua3tHRudZGjgI3OFC+ZB0QQ4/2gYwNdTsj3tjbPlJhD3vyNzEa0XEAOrKbGou1V4PxWeWeaN0kNRTGOmwyB0gaxhe4O7UhlOc5mt6sPWln4R738OZFJHkZAI45Xtcx7JBhXgObhw0lzi50WQAhpFncgA9F7O4J0OGja8DtCHSS1t2srjJNXhne5Fch7R4mJ/EnumgdiIsFhMpjZF233mKOd1tOgqOFu/wAasex2KgwfDDM1/axySSyxxxAnvPecuHia6iSKrUDUOJoKb2VGLjfii/CPbJiMRJN2j5IuzDaDIWHK5z9GMbs062pfYf2bOHYDMDmjdKImkNAbneTJKGtLgHPJ0FnKzK3fPYc97P4YS8Ze6R2d8vDi+bLnY0OOIjHZtsNcWNaxjdQM1WRqQr3DvZ/BS4/GPOGw4gw7I8OG9nG1hlI7WeQ6e8A6NubcU5XuIsfBxOXHPYfsrOGuY6XMyg9kpkIy3m90chzC0PY/hHZ4WLt42md5fiJcwBLZZ3GR4s8xmy/5VNo4d3B8OzA8QxMkIkYJJGcP7UF7w11Rw9mXaiMyOto6a87XVYP2QwODwrZJcPE9+HgD5JHNDi50bMz3a6XYJVv2uwUs8mCjbGXQjEtmncC2mthGaNpBNkF5bsD7qT/qDhJ5sGYIWOcZpI45C3LbIi4GV3eIvugihrqmxx2EllwfD+HySMccNNJJiOIOjBD/AL/vQ2G69n3hmrfIG65qOzxvgODOGrBMiaeIPw+Ha5gGQsD3SSOY3YOEYlOnNovZa+G4piQ9+Hk4e8x53sikY+ExOhshhkD3At7tWKPPTks/2a9nH4afDxEExRR4qfMNYmz4iRobGwnWmR9oLIF570JpVUvsHxdsfCmvmNfZRJDIACSOweWNaANScoYANySAsn2S4e+bjGIxOIH3seGitho/Z3YgudHG0/EyJoBI3c955rU4H7MvGLxZlFYUYz7VCz/uTPjYS9wv3WOJoH8YzfhCv+xeDkacZNMxzJJ8XI8Bw17JjWsh/wBLb+aDpkIQgZI6lj8UZrfVaeLOizpH3oVM+Pyw6ebmu7pDwnDg240SNB/Uq4+HosiVrmnukg+H62V3BcT5PH+b6heLwmXVcsLjrxrN4zHkIfWh0Pgf+P5KThM4Lm0edLopcK2RpBAIIVHA8CbG7NmJrYGtPmr/AB6n8WzPyjSjasrjHB4MR3J4mSNBsBwuiRu07tPktkBc7xPH/ekNOgoafmvRlhuSR6uW6kaPDeFRQComNYOdbmtrcdT81ctYbMcTzViOe1rx0x+RqdqOqXtQqcbbVhkabrUytTB6UJgYnZFd11mzlkP9lsGZTN9nj7R2rnAVm65gNHfMLVypaV2pWtAAAFAaADYeSVJSKQKktLSFRn4ThEEb3Pjia1znF5IGmZxtzgNg4kmyN7V9KhA2lyXEH4+DGSSNg+14WRsbWsY9jJYCwHNTZCA7MTZ16bVr16FNDGbh34lre3iMUYc1/Yucxz3uYczRIWEtDQ4A0CbIF0LB2UIVAhCEAhCEAhCEAhCEEOKbYWJiBR1/5W7KFQxMV7rtxZa6eXmnalHGXA0Lrpv6cwoQ0XXMclLGXRuDhqOflzC2GsZIA6gb58/Vc+fi78sWMMZl/aDhbzqOXLwWgo4oWt2CkWI9eM1NVS4lG9wpml70aPyPquan4M8HmPPUH5rqvtGuyV7w4UVr+3PPHHPtyTMJK3dt+Rv+60MNLWhFeB0K2WRqTIDuueXHflcvxa9VBC8KUE9W/wAJ+qSSNjQXEAAAknagNyocJLHIwPY45TdHUbGtjryWZjnHSbi1md1H8J+qXMeo9P7qu5v7w+ahLHHZzUyy5J/yt5b+l7Meo9D9UU74m/wn/cqLY38yPkQrEbys48uX3GtY52+4mp/xN/hP+5KA7q3+E/VMEvipBIF1mUrex3vD8wk737vqfon5h1RmHVaUy3fu+p+iXveH5p1hGZAmvgk18E7Mi0De94fmjveH5p1otAzvfu+p+ia4PIIsCwRY1I00IBFFS5kWgzXYGc5gcRoWuaKYGkEhwDgQbsEtP+XxUcfD8QDRxFtAbXcFkiwc3P4Td6m9lrZh1RmHVBRweEla7NJN2gDSKyBupI1056V8yr6TMEqAQhCBsigfHamkCY0rUceSbqhLh0yElhsfMcj/AHWi5lqGSJdZnuarhcbLuJGYxvPTz+qr47irGA5TmdyA19VG+FQSYQHcfVXHDDfa3mz1pDh+Kj8Q+Y+ivw4prtj+vJZr+G9CR+aZ+z3D+y63j476rljyZxvNIUgWHHG8dfVTtxMg5+oXK8X6rrOX9xrUkMV7hZY4q8btB9QreH4iHcgD4k/zpYy4858bx5OPL6tCAdAnhoHJICeg9T9EWeg9T9FyeiST0ekpNs9B6/2RZ6D1P0RTso6Jpib0Hoi3dB6n6JCXdB6n6IDsW9B6BHYt+EegSZndG/xH6IzO6N/iP0QPyDoPRGUdAquMZKQOzc1h1zWM3Sq/NWe90HqfogXIOgRkHQeiS3dB6n6It3Qep+iBezHQeiMg6D0SW7oPU/RFu6D1P0QLlHQIyDoElnoPX+yLPQep+iA7JvQegR2TfhHoEhLug/iP0Rbujf4j/tQObGBsAPknJjS7mBXgSf6J6AQhCBConBTKN4VjGc6IClc21AXUpBKrpymcvVIY0mQJ7ZhsnaFXd+r4S+qj7MI7NSZUoCmzwRFihlhVoppC1MmcsGNimZQXHYAk+QFlGCe14tpsA0fP5+YWm+MHdMZh2jkN79V1/J04fjLEXD6K4x1qqIm/CPQJwY3oPQLll278eXitIUTGtPIegTuyb0HoFzeiXZ6SknZjoPRJ2Teg9AilKUJjoGn8I9Ao/s7R+FvoFWfSekmVNEDfhb6BHYt+EegWdNFylOBTOxb8I9AjsG/C30CaEiFH2Dfhb6BHYN+FvoFRIhM7Jvwj0COzHQegQPQmdk34R6BJ2Dfhb6BBIhMbE0ahoHkAnoBCEIESOTkhCJVaVqaAnSFDKOnNayl1uPLqWo3w3zStgPIpXWN00ycwrjlb0z1L3EzI3BSZj0TMPiA7Tn0U6l39enHGa/1pgkCcgtUZjI930O3ryUa7h79jVXys0PmeSy8PxgEgOjc0nJt3h3w0jWhtmIPSloOnprnUbaCS0e8aGw5FUhxew7LDNYAPeZlu35eevU7bC+YuL7Qu4u0392+gW0eZBAJNDmLOn9dA1/FQALY8ZmtIAGb3twTyIVvB8Uzuy9lI3ukuc5tNBBAoHnuduiuds3qrLUuErEPHWtJzMkFVRrQgta7nse9VeHnV1vGGm8rXmgTqAAaF1YvxUuMyuHXwI0KlgnblGvJW9zbGEuNsU4uNtIsseNQKq9zQPl+vBP8A2sDo1rvwWXAsaM7XOGZ2te7Xm5vVXRO3qlEo6rLqzBxxulxvB0vS9XXQHXb9bJYuNsdpleDzFChZIGt1yHlfTVaecJDKOqCgziosgtdpIY73sgtFjw72/gU2LjTSSCx4IaXbXoGZjtz3Fb2Fodu3qgTN6oM5nHGmrY+6aSAAaLiA0b6mzySz8aA7So3nJv8Ahs97QXy7p18R1Q/jDCS3s5HZX5NGgjMDV76Cxua5dQnjiwJYBFL3wDeSg2/is6bIE/bTModlfRvTLR0q9Cb/ABD8ztqmHjzKvJIb0Hd1O/K/3SnO4q3N/wClIS0lubIBz1ok7HLab+2bIAgmohxJLaPdqhV1rruRsgc7jTBXdfqCfd5NdlP9T40mjjsdAkOF5qFWSGvLQa6mrpK3jbS3MI5CA4tIyjMCAPw3pvWvQpk3FQ2Q5oX6XTw29AXgj/SCBzDkCt4/HdFrwbFaXo5xa0npsd9qS/t6Oryybge6ARZ8T4E/LxFtl40xjnZ43tIJaXUKIa8tb3yR1uuWa9tS5vG2mvu32ReoFDbc349OSCxh+JNe/KA4GgQSNCHMDh5aGteY8Rd1UcDxRkri0BwcACQ4AHXwv9WryAQhCBCi0juSVwRDZI7VV0RGysgp9LUysc8sJmgZJejh+SV0AUpSAqfdw8ZrWTPxGDO7TR9Clgxrm6SNP/kB/OlfIBTcteK1+S61lNsfi1d406KUOFtIPknEprCE9Yd56NLk0vT6RlCqWX4Z2o6p4cmNykkCiRuNCR59EzETMjGZ5a0FzWgmhbnuDWNHUlxAA5khOib+p01jaFKPEYgNa924YCSBV6C61511We72giFXm18L5A7D9aKNNZCy/wBtx1dOq2tvTd2fcXpqwj5g7ap8nGow7Kc16cupA/8A0NN9UGihZknHYm5bLhmbnHdPu66kDUbEprePRWAbBN1sRQc9pNg//WT8wg1UFZcXHonOABJstaDRrM52Wv14psXtBE4WM15C/Ll1yi9SdhsdzpSDVa0DYb6pVlP49E0ua68zauu8KOXUEaHVwHVJF7QwOdls3dVR5Vr4DVBrIWQ/2hiDsupdbhQHwk8/Gj+S08PM17Q5ptrhYKB7WgbDfU+aVCECOaDuL80qEIEDRd0LO56pUBCAQhCBCEqEIInhDSQllQxXXTl6yPBSFqC1NNrO9OlJaA5IZOqWlZlK56vw7dOCjBTwUsaxy2W1BjZnNaMjcz3HK3Q5QTzeRs0UT47DUhTprgeSlbcayDEQSz5O0NyiaWVsdmZkeE7wbYcDI6TI0AVVGhTcqm4eMRLJhmT9seyLnSuMbWRSOgYxrC6miy+R/ajLQHZ1uCupEyka61JlL6SXbkeGnEOe5xLmMcJpHF0ZgMbnl/Yuc4tyzVGYmkbtMdneloOxEmhGKh03JLSNhYIAA3+a2Mc0ujeGtDiWuAaaomtAb5WsVzJLN4KMlwsDM2iWk2XPqrIdpf8AU1pUhlfr/iYg7ML7zdAA6xlrfvs9L0sANkfq7s54wSSSc1sPaXlBbRbYyO217tndNfgnu1OFZec6Nc1poNbRzjcF2flegNWFKMM8Z2jDRgBwLXAt74bJTe7+EhhdrfP5IIjJI0taMRCObGkig0N50NfeaeQ6cqlM8hy5Z4y7KcxsFpAdqdBQIzNHLn5iOWJwDnHBM93XK9pNACgNOg/IdUQwyUXDCstzb94Am5G903RBDbNnmBsdECYBzmAViIiDZNkAuNVZ0Bu618PFPZjJCB9/DeZwuqByZWuFkUHWSfGxVhOlwp1IwjSS0g3IBfKj4V/JQ/Z5XAh2FbTy8n7xtjNuDvmJAFny+QT/AGmUA3iILptagAE5Tdb0RmodCPMtdipbAE8IpgJJLac7vEkDegAzz123EYhlMjnnCCyQQTIzMCGtAAIOjfu2adRfldwXDI3MGfDtjOoLLDgNb3GhvfzJQUs0xonERDu2ASWje7LDR5Hp/RaOH4ixrPvJI8zbzZXA7b6DW9DoApX8MiO7AfPwFetEi+miYeDw37g52OTrHPqguxyBwtpBHUGxpodQnKLDYdrBlYKHTkNANByGmwUqAQhCAQhCAQhCAQhIUEU5T4wkbHrZUitvxiY97oQhCjYSZUqEEbo00N81Mo3pqOeUk7OAS0oMULjfYcRkdo33tj7vj0WFI9jXN72K2IAII7pIbTduZYOe48Ebnp0ZjCGhc7IL54w8wCOoPOt6J0KTvAkZsUe8A0AO5Zm955bQB1dp+74KaiulQubfoWj/ABhGuammiS5ztRWt5iNPBLV0P8XfdYdCG05163fuh1X0b60dGhc0QdwcZX4g5t2Ko7c9fHbmE4l2ZozYvKRQ7p0IeR3jrvZ12oBB0aFy7qIGmNBqyA094kueMxA6uI5cvBPlaQMoOLIFagfiBJ07uosDVB0qFzcsXMuxRBboKs6gO2y+NancHTS0MkaSfvMW4ggEZRbT3TdBvP096uaDpELnHEkgZsWLqraC0GgRmoctNL38UpfnGpxY5FuXrdXp0Hy/NB0SFzTTyzYzLR1rlRugG+AArqpGuAzNd9qILBRLQa7ubTKNHCh80HQoXOmTR2uKIqqIA13oadBV/vddoicpdRxRNUDQ6A2Kbvpl16IOnQuXcW+9mxTXGjtoDruarTXU+HxC5g6nO7+JtpIugWvA0GtVVu59OloOiQsHhB+9FGc6G+0rLe+um9l22n5LeQCEIQCEIQCEJMw6oFQm9oOo9UocgVCQFKgEyXZPRSJZuaQ4kgRuJJADSSRuKGpHisIuYXXnxV171DTL17u518NwuiIvdKiueY8O/HirAzUa3a1x3qtc1eYHQpO66wZMWLab0v8AD/43e+g6+S6JCDEghD3uAfiGh3e1IDQQ9vu2393rtfVWWcJr/wB+Y6c3N5kG/d30paSEGZ+yncp5RpTdQQAABqCNTpfJP/Zp/wC/NuTeZt6gUPd2FfmbtaCEGc3hVEETTaHUZhTtbIIr+VJP2W6nDt5dfFunlQ/VDxvSQgzX8KJOksgF3lBAvvE0TvzrfZrfG0dwt2tTP3B8CQQR/KvJaaEGc7hz7vt5OWmlaAXt1o+pTRwx/wD8iT8uX6/NaaEGcOHPDQBO+25qJ1JsCs3xUR+ZSR8NeAAZ5Lo3VUSTuL1/NaSEGU7hcld3EP3G+ulixvfLrfipGcNcBXbPqnDfXvA63e4zX8gtFCDMPDJNP8RJ47Wenl4p0XDngj7+Q0Qda1rr+uXneihBRwuBc1wLpXvoEU6q156eQ/Vq8hCAQhCAQhCAVR/DoibLBeYvuz7xqz/pCtoQUjwqGycgsuzk2Qc1g3v1AP8Aymng8Vg5ToKrM6qHhavoQVcFw9kV5AbNWSSSa2u1aQhAIQhAIQhAIQhAIQhAIQhAIQhAIQhAIQhAIQhAIQhAIQhAIQhAIQhB/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AutoShape 6" descr="http://churchsupplies.com.au/media/catalog/product/cache/1/image/9df78eab33525d08d6e5fb8d27136e95/b/a/baptism_certificate_no_1.jpg"/>
          <p:cNvSpPr>
            <a:spLocks noChangeAspect="1" noChangeArrowheads="1"/>
          </p:cNvSpPr>
          <p:nvPr/>
        </p:nvSpPr>
        <p:spPr bwMode="auto">
          <a:xfrm>
            <a:off x="63500" y="-136525"/>
            <a:ext cx="8810625" cy="6257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8" descr="http://sweetclipart.com/multisite/sweetclipart/files/peace_dove.png"/>
          <p:cNvSpPr>
            <a:spLocks noChangeAspect="1" noChangeArrowheads="1"/>
          </p:cNvSpPr>
          <p:nvPr/>
        </p:nvSpPr>
        <p:spPr bwMode="auto">
          <a:xfrm>
            <a:off x="63500" y="-136525"/>
            <a:ext cx="46091475" cy="4528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10" descr="http://www.clker.com/cliparts/I/P/g/r/6/n/jigsaw-puzzle-6-pieces-md.png">
            <a:hlinkClick r:id="rId4"/>
          </p:cNvPr>
          <p:cNvSpPr>
            <a:spLocks noChangeAspect="1" noChangeArrowheads="1"/>
          </p:cNvSpPr>
          <p:nvPr/>
        </p:nvSpPr>
        <p:spPr bwMode="auto">
          <a:xfrm>
            <a:off x="155575" y="-1150938"/>
            <a:ext cx="2838450" cy="240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4894" y="1583706"/>
            <a:ext cx="3241906" cy="4862859"/>
          </a:xfrm>
          <a:prstGeom prst="rect">
            <a:avLst/>
          </a:prstGeom>
        </p:spPr>
      </p:pic>
    </p:spTree>
    <p:extLst>
      <p:ext uri="{BB962C8B-B14F-4D97-AF65-F5344CB8AC3E}">
        <p14:creationId xmlns:p14="http://schemas.microsoft.com/office/powerpoint/2010/main" val="163143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36" y="1052736"/>
            <a:ext cx="8229600" cy="648072"/>
          </a:xfrm>
        </p:spPr>
        <p:txBody>
          <a:bodyPr>
            <a:normAutofit fontScale="90000"/>
          </a:bodyPr>
          <a:lstStyle/>
          <a:p>
            <a:r>
              <a:rPr lang="en-GB" dirty="0" smtClean="0"/>
              <a:t/>
            </a:r>
            <a:br>
              <a:rPr lang="en-GB" dirty="0" smtClean="0"/>
            </a:br>
            <a:r>
              <a:rPr lang="en-GB" dirty="0" smtClean="0"/>
              <a:t>Core messages</a:t>
            </a:r>
            <a:br>
              <a:rPr lang="en-GB" dirty="0" smtClean="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767" y="2204864"/>
            <a:ext cx="2062792" cy="3249792"/>
          </a:xfrm>
          <a:prstGeom prst="rect">
            <a:avLst/>
          </a:prstGeom>
        </p:spPr>
      </p:pic>
      <p:sp>
        <p:nvSpPr>
          <p:cNvPr id="5" name="Content Placeholder 4"/>
          <p:cNvSpPr>
            <a:spLocks noGrp="1"/>
          </p:cNvSpPr>
          <p:nvPr>
            <p:ph idx="1"/>
          </p:nvPr>
        </p:nvSpPr>
        <p:spPr>
          <a:xfrm>
            <a:off x="395536" y="1700808"/>
            <a:ext cx="8229600" cy="5352969"/>
          </a:xfrm>
        </p:spPr>
        <p:txBody>
          <a:bodyPr/>
          <a:lstStyle/>
          <a:p>
            <a:pPr marL="109728" indent="0">
              <a:buNone/>
            </a:pPr>
            <a:endParaRPr lang="en-GB" dirty="0" smtClean="0"/>
          </a:p>
          <a:p>
            <a:r>
              <a:rPr lang="en-GB" dirty="0" smtClean="0"/>
              <a:t>Language that connects</a:t>
            </a:r>
          </a:p>
          <a:p>
            <a:r>
              <a:rPr lang="en-GB" dirty="0" smtClean="0"/>
              <a:t>Parents are seriously motivated </a:t>
            </a:r>
          </a:p>
          <a:p>
            <a:r>
              <a:rPr lang="en-GB" dirty="0" smtClean="0"/>
              <a:t>Godparents really matter</a:t>
            </a:r>
          </a:p>
          <a:p>
            <a:r>
              <a:rPr lang="en-GB" dirty="0" smtClean="0"/>
              <a:t>Symbols speak louder than words</a:t>
            </a:r>
          </a:p>
          <a:p>
            <a:r>
              <a:rPr lang="en-GB" dirty="0" smtClean="0"/>
              <a:t>It’s about the whole people of God</a:t>
            </a:r>
          </a:p>
          <a:p>
            <a:r>
              <a:rPr lang="en-GB" dirty="0" smtClean="0"/>
              <a:t>Follow up, keep contact</a:t>
            </a:r>
            <a:r>
              <a:rPr lang="en-GB" dirty="0"/>
              <a:t>,</a:t>
            </a:r>
            <a:r>
              <a:rPr lang="en-GB" dirty="0" smtClean="0"/>
              <a:t> </a:t>
            </a:r>
            <a:r>
              <a:rPr lang="en-GB" dirty="0"/>
              <a:t>m</a:t>
            </a:r>
            <a:r>
              <a:rPr lang="en-GB" dirty="0" smtClean="0"/>
              <a:t>ake friends</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4634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457200" y="1367084"/>
            <a:ext cx="8229600" cy="4525963"/>
          </a:xfrm>
        </p:spPr>
        <p:txBody>
          <a:bodyPr/>
          <a:lstStyle/>
          <a:p>
            <a:pPr eaLnBrk="1" hangingPunct="1"/>
            <a:r>
              <a:rPr lang="en-GB" dirty="0" smtClean="0"/>
              <a:t> 657,177 live births [2013]</a:t>
            </a:r>
          </a:p>
          <a:p>
            <a:pPr eaLnBrk="1" hangingPunct="1"/>
            <a:r>
              <a:rPr lang="en-GB" dirty="0" smtClean="0"/>
              <a:t> 122,000 Baptisms [2013] </a:t>
            </a:r>
            <a:r>
              <a:rPr lang="en-GB" sz="1800" i="1" dirty="0" smtClean="0"/>
              <a:t>65% under 1</a:t>
            </a:r>
          </a:p>
          <a:p>
            <a:pPr eaLnBrk="1" hangingPunct="1"/>
            <a:r>
              <a:rPr lang="en-GB" sz="1800" i="1" dirty="0"/>
              <a:t> </a:t>
            </a:r>
            <a:r>
              <a:rPr lang="en-GB" sz="2400" i="1" dirty="0" smtClean="0"/>
              <a:t>114000 baptisms [2014] </a:t>
            </a:r>
          </a:p>
          <a:p>
            <a:pPr eaLnBrk="1" hangingPunct="1"/>
            <a:r>
              <a:rPr lang="en-GB" sz="2400" i="1" dirty="0" smtClean="0"/>
              <a:t>5400 thanksgiving services </a:t>
            </a:r>
            <a:endParaRPr lang="en-GB" sz="2400" i="1" dirty="0"/>
          </a:p>
          <a:p>
            <a:pPr marL="109728" indent="0" eaLnBrk="1" hangingPunct="1">
              <a:buNone/>
            </a:pPr>
            <a:endParaRPr lang="en-GB" dirty="0" smtClean="0"/>
          </a:p>
          <a:p>
            <a:pPr eaLnBrk="1" hangingPunct="1"/>
            <a:r>
              <a:rPr lang="en-GB" dirty="0" smtClean="0"/>
              <a:t>Birth rate is static</a:t>
            </a:r>
          </a:p>
          <a:p>
            <a:pPr eaLnBrk="1" hangingPunct="1"/>
            <a:r>
              <a:rPr lang="en-GB" dirty="0" smtClean="0"/>
              <a:t>Changing trends around celebrating birth</a:t>
            </a:r>
          </a:p>
        </p:txBody>
      </p:sp>
      <p:sp>
        <p:nvSpPr>
          <p:cNvPr id="3" name="Title 2"/>
          <p:cNvSpPr>
            <a:spLocks noGrp="1"/>
          </p:cNvSpPr>
          <p:nvPr>
            <p:ph type="title"/>
          </p:nvPr>
        </p:nvSpPr>
        <p:spPr/>
        <p:txBody>
          <a:bodyPr/>
          <a:lstStyle/>
          <a:p>
            <a:pPr eaLnBrk="1" fontAlgn="auto" hangingPunct="1">
              <a:spcAft>
                <a:spcPts val="0"/>
              </a:spcAft>
              <a:defRPr/>
            </a:pPr>
            <a:r>
              <a:rPr lang="en-GB" dirty="0" smtClean="0"/>
              <a:t>Baby booming?</a:t>
            </a:r>
            <a:endParaRPr lang="en-GB" dirty="0"/>
          </a:p>
        </p:txBody>
      </p:sp>
      <p:pic>
        <p:nvPicPr>
          <p:cNvPr id="2" name="Picture 2" descr="http://www.getfbcoverphotos.com/thumbs/babies_playing_together-t1.jpg">
            <a:hlinkClick r:id="rId3"/>
          </p:cNvPr>
          <p:cNvPicPr>
            <a:picLocks noChangeAspect="1" noChangeArrowheads="1"/>
          </p:cNvPicPr>
          <p:nvPr/>
        </p:nvPicPr>
        <p:blipFill>
          <a:blip r:embed="rId4"/>
          <a:srcRect/>
          <a:stretch>
            <a:fillRect/>
          </a:stretch>
        </p:blipFill>
        <p:spPr bwMode="auto">
          <a:xfrm rot="164129">
            <a:off x="3034984" y="4591851"/>
            <a:ext cx="5715838" cy="2112790"/>
          </a:xfrm>
          <a:prstGeom prst="rect">
            <a:avLst/>
          </a:prstGeom>
          <a:noFill/>
          <a:ln>
            <a:solidFill>
              <a:schemeClr val="accent4">
                <a:lumMod val="75000"/>
              </a:schemeClr>
            </a:solidFill>
          </a:ln>
        </p:spPr>
      </p:pic>
    </p:spTree>
    <p:extLst>
      <p:ext uri="{BB962C8B-B14F-4D97-AF65-F5344CB8AC3E}">
        <p14:creationId xmlns:p14="http://schemas.microsoft.com/office/powerpoint/2010/main" val="33708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additive="base">
                                        <p:cTn id="7" dur="1000" fill="hold"/>
                                        <p:tgtEl>
                                          <p:spTgt spid="1638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638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anim calcmode="lin" valueType="num">
                                      <p:cBhvr additive="base">
                                        <p:cTn id="11" dur="1000" fill="hold"/>
                                        <p:tgtEl>
                                          <p:spTgt spid="16386">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638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anim calcmode="lin" valueType="num">
                                      <p:cBhvr additive="base">
                                        <p:cTn id="15" dur="1000" fill="hold"/>
                                        <p:tgtEl>
                                          <p:spTgt spid="16386">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1638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anim calcmode="lin" valueType="num">
                                      <p:cBhvr additive="base">
                                        <p:cTn id="19" dur="1000" fill="hold"/>
                                        <p:tgtEl>
                                          <p:spTgt spid="16386">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63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386">
                                            <p:txEl>
                                              <p:pRg st="5" end="5"/>
                                            </p:txEl>
                                          </p:spTgt>
                                        </p:tgtEl>
                                        <p:attrNameLst>
                                          <p:attrName>style.visibility</p:attrName>
                                        </p:attrNameLst>
                                      </p:cBhvr>
                                      <p:to>
                                        <p:strVal val="visible"/>
                                      </p:to>
                                    </p:set>
                                    <p:anim calcmode="lin" valueType="num">
                                      <p:cBhvr additive="base">
                                        <p:cTn id="25" dur="1000" fill="hold"/>
                                        <p:tgtEl>
                                          <p:spTgt spid="16386">
                                            <p:txEl>
                                              <p:pRg st="5" end="5"/>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638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386">
                                            <p:txEl>
                                              <p:pRg st="6" end="6"/>
                                            </p:txEl>
                                          </p:spTgt>
                                        </p:tgtEl>
                                        <p:attrNameLst>
                                          <p:attrName>style.visibility</p:attrName>
                                        </p:attrNameLst>
                                      </p:cBhvr>
                                      <p:to>
                                        <p:strVal val="visible"/>
                                      </p:to>
                                    </p:set>
                                    <p:anim calcmode="lin" valueType="num">
                                      <p:cBhvr additive="base">
                                        <p:cTn id="31" dur="1000" fill="hold"/>
                                        <p:tgtEl>
                                          <p:spTgt spid="16386">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638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3059831" y="1908998"/>
            <a:ext cx="3167931" cy="4098102"/>
          </a:xfrm>
          <a:ln>
            <a:solidFill>
              <a:schemeClr val="bg2">
                <a:lumMod val="50000"/>
              </a:schemeClr>
            </a:solidFill>
          </a:ln>
        </p:spPr>
      </p:pic>
      <p:sp>
        <p:nvSpPr>
          <p:cNvPr id="3" name="Title 2"/>
          <p:cNvSpPr>
            <a:spLocks noGrp="1"/>
          </p:cNvSpPr>
          <p:nvPr>
            <p:ph type="title"/>
          </p:nvPr>
        </p:nvSpPr>
        <p:spPr>
          <a:xfrm>
            <a:off x="395536" y="563206"/>
            <a:ext cx="8229600" cy="1143000"/>
          </a:xfrm>
        </p:spPr>
        <p:txBody>
          <a:bodyPr/>
          <a:lstStyle/>
          <a:p>
            <a:pPr>
              <a:defRPr/>
            </a:pPr>
            <a:r>
              <a:rPr lang="en-GB" dirty="0" smtClean="0"/>
              <a:t>It’s an amazing journey…</a:t>
            </a:r>
            <a:endParaRPr lang="en-US" dirty="0"/>
          </a:p>
        </p:txBody>
      </p:sp>
      <p:pic>
        <p:nvPicPr>
          <p:cNvPr id="6963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578350"/>
            <a:ext cx="33607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02" y="188640"/>
            <a:ext cx="2185278" cy="792088"/>
          </a:xfrm>
          <a:prstGeom prst="rect">
            <a:avLst/>
          </a:prstGeom>
        </p:spPr>
      </p:pic>
    </p:spTree>
    <p:extLst>
      <p:ext uri="{BB962C8B-B14F-4D97-AF65-F5344CB8AC3E}">
        <p14:creationId xmlns:p14="http://schemas.microsoft.com/office/powerpoint/2010/main" val="38953549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1"/>
          <p:cNvSpPr>
            <a:spLocks noGrp="1"/>
          </p:cNvSpPr>
          <p:nvPr>
            <p:ph idx="1"/>
          </p:nvPr>
        </p:nvSpPr>
        <p:spPr>
          <a:xfrm>
            <a:off x="179512" y="620688"/>
            <a:ext cx="8640762" cy="4525962"/>
          </a:xfrm>
        </p:spPr>
        <p:txBody>
          <a:bodyPr>
            <a:normAutofit/>
          </a:bodyPr>
          <a:lstStyle/>
          <a:p>
            <a:pPr eaLnBrk="1" hangingPunct="1">
              <a:buFont typeface="Wingdings 3" pitchFamily="18" charset="2"/>
              <a:buNone/>
            </a:pPr>
            <a:r>
              <a:rPr lang="en-GB" sz="5400" b="1" dirty="0" smtClean="0"/>
              <a:t>Sandra Millar</a:t>
            </a:r>
          </a:p>
          <a:p>
            <a:pPr eaLnBrk="1" hangingPunct="1">
              <a:buFont typeface="Wingdings 3" pitchFamily="18" charset="2"/>
              <a:buNone/>
            </a:pPr>
            <a:r>
              <a:rPr lang="en-GB" sz="3600" b="1" dirty="0" smtClean="0">
                <a:solidFill>
                  <a:srgbClr val="002060"/>
                </a:solidFill>
              </a:rPr>
              <a:t>Head of Projects and Developments</a:t>
            </a:r>
          </a:p>
          <a:p>
            <a:pPr eaLnBrk="1" hangingPunct="1">
              <a:buFont typeface="Wingdings 3" pitchFamily="18" charset="2"/>
              <a:buNone/>
            </a:pPr>
            <a:r>
              <a:rPr lang="en-GB" sz="3600" b="1" dirty="0" smtClean="0">
                <a:solidFill>
                  <a:srgbClr val="002060"/>
                </a:solidFill>
              </a:rPr>
              <a:t>sandra.millar@churchofengland.org</a:t>
            </a:r>
          </a:p>
          <a:p>
            <a:pPr eaLnBrk="1" hangingPunct="1">
              <a:buFont typeface="Wingdings 3" pitchFamily="18" charset="2"/>
              <a:buNone/>
            </a:pPr>
            <a:endParaRPr lang="en-GB" sz="3600" b="1" dirty="0">
              <a:solidFill>
                <a:srgbClr val="002060"/>
              </a:solidFill>
            </a:endParaRPr>
          </a:p>
          <a:p>
            <a:pPr>
              <a:buNone/>
            </a:pPr>
            <a:r>
              <a:rPr lang="en-GB" sz="4000" b="1" dirty="0" smtClean="0"/>
              <a:t>Tom Pearson</a:t>
            </a:r>
            <a:endParaRPr lang="en-GB" sz="4000" b="1" dirty="0"/>
          </a:p>
          <a:p>
            <a:pPr>
              <a:buNone/>
            </a:pPr>
            <a:r>
              <a:rPr lang="en-GB" sz="2400" b="1" dirty="0" smtClean="0">
                <a:solidFill>
                  <a:srgbClr val="002060"/>
                </a:solidFill>
              </a:rPr>
              <a:t>Technical Project Manager </a:t>
            </a:r>
            <a:endParaRPr lang="en-GB" sz="2400" b="1" dirty="0">
              <a:solidFill>
                <a:srgbClr val="002060"/>
              </a:solidFill>
            </a:endParaRPr>
          </a:p>
          <a:p>
            <a:pPr>
              <a:buNone/>
            </a:pPr>
            <a:r>
              <a:rPr lang="en-GB" sz="2400" b="1" dirty="0">
                <a:solidFill>
                  <a:srgbClr val="002060"/>
                </a:solidFill>
              </a:rPr>
              <a:t>t</a:t>
            </a:r>
            <a:r>
              <a:rPr lang="en-GB" sz="2400" b="1" dirty="0" smtClean="0">
                <a:solidFill>
                  <a:srgbClr val="002060"/>
                </a:solidFill>
              </a:rPr>
              <a:t>om.pearson@churchofengland.org</a:t>
            </a:r>
            <a:endParaRPr lang="en-GB" sz="2400" b="1" dirty="0">
              <a:solidFill>
                <a:srgbClr val="002060"/>
              </a:solidFill>
            </a:endParaRPr>
          </a:p>
          <a:p>
            <a:pPr eaLnBrk="1" hangingPunct="1">
              <a:buFont typeface="Wingdings 3" pitchFamily="18" charset="2"/>
              <a:buNone/>
            </a:pPr>
            <a:endParaRPr lang="en-GB" sz="3600" b="1" dirty="0" smtClean="0">
              <a:solidFill>
                <a:srgbClr val="002060"/>
              </a:solidFill>
            </a:endParaRPr>
          </a:p>
        </p:txBody>
      </p:sp>
    </p:spTree>
    <p:extLst>
      <p:ext uri="{BB962C8B-B14F-4D97-AF65-F5344CB8AC3E}">
        <p14:creationId xmlns:p14="http://schemas.microsoft.com/office/powerpoint/2010/main" val="304340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60171" y="2276872"/>
            <a:ext cx="5842992" cy="3511208"/>
          </a:xfrm>
        </p:spPr>
        <p:txBody>
          <a:bodyPr>
            <a:normAutofit fontScale="92500" lnSpcReduction="20000"/>
          </a:bodyPr>
          <a:lstStyle/>
          <a:p>
            <a:pPr algn="ctr">
              <a:buNone/>
            </a:pPr>
            <a:endParaRPr lang="en-GB" sz="4400" b="1" dirty="0" smtClean="0"/>
          </a:p>
          <a:p>
            <a:pPr algn="ctr">
              <a:buNone/>
            </a:pPr>
            <a:r>
              <a:rPr lang="en-GB" sz="4400" b="1" dirty="0" smtClean="0"/>
              <a:t>2,200 children under 12 per week</a:t>
            </a:r>
          </a:p>
          <a:p>
            <a:pPr algn="ctr">
              <a:buNone/>
            </a:pPr>
            <a:endParaRPr lang="en-GB" sz="4400" dirty="0" smtClean="0"/>
          </a:p>
          <a:p>
            <a:pPr algn="ctr">
              <a:buNone/>
            </a:pPr>
            <a:r>
              <a:rPr lang="en-GB" sz="4800" b="1" dirty="0" smtClean="0"/>
              <a:t>200,000 people   per week</a:t>
            </a:r>
            <a:endParaRPr lang="en-GB" sz="4800" b="1" dirty="0"/>
          </a:p>
        </p:txBody>
      </p:sp>
      <p:sp>
        <p:nvSpPr>
          <p:cNvPr id="5" name="Rectangle 4"/>
          <p:cNvSpPr/>
          <p:nvPr/>
        </p:nvSpPr>
        <p:spPr>
          <a:xfrm>
            <a:off x="3433099" y="1085941"/>
            <a:ext cx="5364088" cy="1200329"/>
          </a:xfrm>
          <a:prstGeom prst="rect">
            <a:avLst/>
          </a:prstGeom>
        </p:spPr>
        <p:txBody>
          <a:bodyPr wrap="square">
            <a:spAutoFit/>
          </a:bodyPr>
          <a:lstStyle/>
          <a:p>
            <a:r>
              <a:rPr lang="en-GB" sz="3600" i="1" dirty="0" smtClean="0"/>
              <a:t>“in baptism the Lord is adding to our number”</a:t>
            </a:r>
            <a:endParaRPr lang="en-GB" sz="36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18" y="1166028"/>
            <a:ext cx="2684799" cy="4176464"/>
          </a:xfrm>
          <a:prstGeom prst="rect">
            <a:avLst/>
          </a:prstGeom>
        </p:spPr>
      </p:pic>
    </p:spTree>
    <p:extLst>
      <p:ext uri="{BB962C8B-B14F-4D97-AF65-F5344CB8AC3E}">
        <p14:creationId xmlns:p14="http://schemas.microsoft.com/office/powerpoint/2010/main" val="311341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3" presetClass="entr" presetSubtype="3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plus(ou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75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75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tooltip="&quot;crowds&quot;"/>
          </p:cNvPr>
          <p:cNvPicPr/>
          <p:nvPr/>
        </p:nvPicPr>
        <p:blipFill>
          <a:blip r:embed="rId4">
            <a:extLst>
              <a:ext uri="{28A0092B-C50C-407E-A947-70E740481C1C}">
                <a14:useLocalDpi xmlns:a14="http://schemas.microsoft.com/office/drawing/2010/main" val="0"/>
              </a:ext>
            </a:extLst>
          </a:blip>
          <a:stretch>
            <a:fillRect/>
          </a:stretch>
        </p:blipFill>
        <p:spPr bwMode="auto">
          <a:xfrm>
            <a:off x="611560" y="479258"/>
            <a:ext cx="7848872" cy="5395428"/>
          </a:xfrm>
          <a:prstGeom prst="rect">
            <a:avLst/>
          </a:prstGeom>
          <a:noFill/>
          <a:ln w="9525">
            <a:noFill/>
            <a:miter lim="800000"/>
            <a:headEnd/>
            <a:tailEnd/>
          </a:ln>
        </p:spPr>
      </p:pic>
      <p:sp>
        <p:nvSpPr>
          <p:cNvPr id="6" name="Rectangle 5"/>
          <p:cNvSpPr/>
          <p:nvPr/>
        </p:nvSpPr>
        <p:spPr>
          <a:xfrm>
            <a:off x="1115616" y="1772816"/>
            <a:ext cx="6246440" cy="2308324"/>
          </a:xfrm>
          <a:prstGeom prst="rect">
            <a:avLst/>
          </a:prstGeom>
        </p:spPr>
        <p:txBody>
          <a:bodyPr wrap="square">
            <a:spAutoFit/>
          </a:bodyPr>
          <a:lstStyle/>
          <a:p>
            <a:pPr>
              <a:buNone/>
            </a:pPr>
            <a:r>
              <a:rPr lang="en-GB" sz="4800" b="1" dirty="0" smtClean="0">
                <a:effectLst>
                  <a:outerShdw blurRad="38100" dist="38100" dir="2700000" algn="tl">
                    <a:srgbClr val="000000">
                      <a:alpha val="43137"/>
                    </a:srgbClr>
                  </a:outerShdw>
                </a:effectLst>
              </a:rPr>
              <a:t>200,000 journeys</a:t>
            </a:r>
          </a:p>
          <a:p>
            <a:pPr>
              <a:buNone/>
            </a:pPr>
            <a:endParaRPr lang="en-GB" sz="4800" b="1" dirty="0" smtClean="0">
              <a:effectLst>
                <a:outerShdw blurRad="38100" dist="38100" dir="2700000" algn="tl">
                  <a:srgbClr val="000000">
                    <a:alpha val="43137"/>
                  </a:srgbClr>
                </a:outerShdw>
              </a:effectLst>
            </a:endParaRPr>
          </a:p>
          <a:p>
            <a:pPr>
              <a:buNone/>
            </a:pPr>
            <a:r>
              <a:rPr lang="en-GB" sz="4800" b="1" dirty="0" smtClean="0">
                <a:effectLst>
                  <a:outerShdw blurRad="38100" dist="38100" dir="2700000" algn="tl">
                    <a:srgbClr val="000000">
                      <a:alpha val="43137"/>
                    </a:srgbClr>
                  </a:outerShdw>
                </a:effectLst>
              </a:rPr>
              <a:t>200, 000 stories</a:t>
            </a:r>
            <a:endParaRPr lang="en-GB"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96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 </a:t>
            </a:r>
            <a:r>
              <a:rPr lang="en-GB" dirty="0" smtClean="0"/>
              <a:t> Talk space </a:t>
            </a:r>
            <a:endParaRPr lang="en-GB"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417638"/>
            <a:ext cx="3006049" cy="4525962"/>
          </a:xfrm>
          <a:prstGeom prst="rect">
            <a:avLst/>
          </a:prstGeom>
        </p:spPr>
      </p:pic>
    </p:spTree>
    <p:extLst>
      <p:ext uri="{BB962C8B-B14F-4D97-AF65-F5344CB8AC3E}">
        <p14:creationId xmlns:p14="http://schemas.microsoft.com/office/powerpoint/2010/main" val="40970185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12603</TotalTime>
  <Words>8178</Words>
  <Application>Microsoft Office PowerPoint</Application>
  <PresentationFormat>On-screen Show (4:3)</PresentationFormat>
  <Paragraphs>528</Paragraphs>
  <Slides>61</Slides>
  <Notes>61</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Concourse</vt:lpstr>
      <vt:lpstr>Welcoming families</vt:lpstr>
      <vt:lpstr>PowerPoint Presentation</vt:lpstr>
      <vt:lpstr>PowerPoint Presentation</vt:lpstr>
      <vt:lpstr>The Archbishops’ Council Project </vt:lpstr>
      <vt:lpstr>PowerPoint Presentation</vt:lpstr>
      <vt:lpstr>Baby booming?</vt:lpstr>
      <vt:lpstr>PowerPoint Presentation</vt:lpstr>
      <vt:lpstr>PowerPoint Presentation</vt:lpstr>
      <vt:lpstr>  Talk space </vt:lpstr>
      <vt:lpstr>  Several conversations:</vt:lpstr>
      <vt:lpstr>Church worries</vt:lpstr>
      <vt:lpstr> Core messages </vt:lpstr>
      <vt:lpstr>The good news</vt:lpstr>
      <vt:lpstr>PowerPoint Presentation</vt:lpstr>
      <vt:lpstr> Language that connects </vt:lpstr>
      <vt:lpstr>The amazing journey</vt:lpstr>
      <vt:lpstr>“Just ask…”</vt:lpstr>
      <vt:lpstr> Parents are seriously motivated: </vt:lpstr>
      <vt:lpstr>1. Part of a journey</vt:lpstr>
      <vt:lpstr>2. To make a good start</vt:lpstr>
      <vt:lpstr>3. People matter</vt:lpstr>
      <vt:lpstr>Community counts</vt:lpstr>
      <vt:lpstr>Godparents really count</vt:lpstr>
      <vt:lpstr>The Godparents card</vt:lpstr>
      <vt:lpstr>Before the day</vt:lpstr>
      <vt:lpstr>Information needed</vt:lpstr>
      <vt:lpstr>PowerPoint Presentation</vt:lpstr>
      <vt:lpstr>PowerPoint Presentation</vt:lpstr>
      <vt:lpstr>Getting ready…</vt:lpstr>
      <vt:lpstr>Help is coming… </vt:lpstr>
      <vt:lpstr>Communicate clearly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and who?</vt:lpstr>
      <vt:lpstr>At the service…</vt:lpstr>
      <vt:lpstr>Words and symbols:</vt:lpstr>
      <vt:lpstr> Making it special</vt:lpstr>
      <vt:lpstr>Worrying words?</vt:lpstr>
      <vt:lpstr>Setting the scene:</vt:lpstr>
      <vt:lpstr>Guests matter</vt:lpstr>
      <vt:lpstr>Loving liturgy</vt:lpstr>
      <vt:lpstr>PowerPoint Presentation</vt:lpstr>
      <vt:lpstr>“the building blocks of faith”</vt:lpstr>
      <vt:lpstr>Others matter</vt:lpstr>
      <vt:lpstr>Wanted and informed</vt:lpstr>
      <vt:lpstr>Follow up and follow up</vt:lpstr>
      <vt:lpstr>What stops them?</vt:lpstr>
      <vt:lpstr>All on board</vt:lpstr>
      <vt:lpstr>Coming soon</vt:lpstr>
      <vt:lpstr> Core messages </vt:lpstr>
      <vt:lpstr>It’s an amazing journey…</vt:lpstr>
      <vt:lpstr>PowerPoint Presentation</vt:lpstr>
    </vt:vector>
  </TitlesOfParts>
  <Company>Church Commissioners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amazing journey</dc:title>
  <dc:creator>Gary Haden</dc:creator>
  <cp:lastModifiedBy>Richard Barrett</cp:lastModifiedBy>
  <cp:revision>207</cp:revision>
  <dcterms:created xsi:type="dcterms:W3CDTF">2014-05-20T14:57:32Z</dcterms:created>
  <dcterms:modified xsi:type="dcterms:W3CDTF">2019-05-22T12:32:41Z</dcterms:modified>
</cp:coreProperties>
</file>