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6" r:id="rId6"/>
    <p:sldId id="261" r:id="rId7"/>
    <p:sldId id="267" r:id="rId8"/>
    <p:sldId id="263" r:id="rId9"/>
    <p:sldId id="265"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lotte Sibtain" initials="CS" lastIdx="1" clrIdx="0">
    <p:extLst>
      <p:ext uri="{19B8F6BF-5375-455C-9EA6-DF929625EA0E}">
        <p15:presenceInfo xmlns:p15="http://schemas.microsoft.com/office/powerpoint/2012/main" userId="S::charlotte.sibtain@churchofengland.org::114c9181-c6a6-4481-8795-0579967d8a4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1A55"/>
    <a:srgbClr val="D7D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38" autoAdjust="0"/>
    <p:restoredTop sz="94660"/>
  </p:normalViewPr>
  <p:slideViewPr>
    <p:cSldViewPr snapToGrid="0">
      <p:cViewPr varScale="1">
        <p:scale>
          <a:sx n="81" d="100"/>
          <a:sy n="81" d="100"/>
        </p:scale>
        <p:origin x="326"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48818-CBC2-436C-AA70-5CC271025A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F6DD8E4-EC4F-4E74-9F2B-346CC475BE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F3832F-5D5D-4DE7-A6B7-80FCC40929A5}"/>
              </a:ext>
            </a:extLst>
          </p:cNvPr>
          <p:cNvSpPr>
            <a:spLocks noGrp="1"/>
          </p:cNvSpPr>
          <p:nvPr>
            <p:ph type="dt" sz="half" idx="10"/>
          </p:nvPr>
        </p:nvSpPr>
        <p:spPr/>
        <p:txBody>
          <a:bodyPr/>
          <a:lstStyle/>
          <a:p>
            <a:fld id="{D11CA56E-FF87-40BE-932A-505519903823}" type="datetimeFigureOut">
              <a:rPr lang="en-GB" smtClean="0"/>
              <a:t>12/03/2021</a:t>
            </a:fld>
            <a:endParaRPr lang="en-GB"/>
          </a:p>
        </p:txBody>
      </p:sp>
      <p:sp>
        <p:nvSpPr>
          <p:cNvPr id="5" name="Footer Placeholder 4">
            <a:extLst>
              <a:ext uri="{FF2B5EF4-FFF2-40B4-BE49-F238E27FC236}">
                <a16:creationId xmlns:a16="http://schemas.microsoft.com/office/drawing/2014/main" id="{1C1BA602-2669-4099-952A-486156F948A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61BF49-07D3-42F5-A3EB-F4713DEAB869}"/>
              </a:ext>
            </a:extLst>
          </p:cNvPr>
          <p:cNvSpPr>
            <a:spLocks noGrp="1"/>
          </p:cNvSpPr>
          <p:nvPr>
            <p:ph type="sldNum" sz="quarter" idx="12"/>
          </p:nvPr>
        </p:nvSpPr>
        <p:spPr/>
        <p:txBody>
          <a:bodyPr/>
          <a:lstStyle/>
          <a:p>
            <a:fld id="{2F4A21B6-5902-401A-9C5C-EF62B7AFE0BF}" type="slidenum">
              <a:rPr lang="en-GB" smtClean="0"/>
              <a:t>‹#›</a:t>
            </a:fld>
            <a:endParaRPr lang="en-GB"/>
          </a:p>
        </p:txBody>
      </p:sp>
    </p:spTree>
    <p:extLst>
      <p:ext uri="{BB962C8B-B14F-4D97-AF65-F5344CB8AC3E}">
        <p14:creationId xmlns:p14="http://schemas.microsoft.com/office/powerpoint/2010/main" val="2213413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C7345-11EF-4E5C-9310-C36792E7598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B05FF15-8F3C-447C-86AF-56BAB6B93B9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E6A740-EC99-4D85-B0C1-C110D1414B72}"/>
              </a:ext>
            </a:extLst>
          </p:cNvPr>
          <p:cNvSpPr>
            <a:spLocks noGrp="1"/>
          </p:cNvSpPr>
          <p:nvPr>
            <p:ph type="dt" sz="half" idx="10"/>
          </p:nvPr>
        </p:nvSpPr>
        <p:spPr/>
        <p:txBody>
          <a:bodyPr/>
          <a:lstStyle/>
          <a:p>
            <a:fld id="{D11CA56E-FF87-40BE-932A-505519903823}" type="datetimeFigureOut">
              <a:rPr lang="en-GB" smtClean="0"/>
              <a:t>12/03/2021</a:t>
            </a:fld>
            <a:endParaRPr lang="en-GB"/>
          </a:p>
        </p:txBody>
      </p:sp>
      <p:sp>
        <p:nvSpPr>
          <p:cNvPr id="5" name="Footer Placeholder 4">
            <a:extLst>
              <a:ext uri="{FF2B5EF4-FFF2-40B4-BE49-F238E27FC236}">
                <a16:creationId xmlns:a16="http://schemas.microsoft.com/office/drawing/2014/main" id="{2D44B449-71A0-4603-8EEA-30032C9BDE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67F170-E922-48D8-A1A0-F7025D3B9CA8}"/>
              </a:ext>
            </a:extLst>
          </p:cNvPr>
          <p:cNvSpPr>
            <a:spLocks noGrp="1"/>
          </p:cNvSpPr>
          <p:nvPr>
            <p:ph type="sldNum" sz="quarter" idx="12"/>
          </p:nvPr>
        </p:nvSpPr>
        <p:spPr/>
        <p:txBody>
          <a:bodyPr/>
          <a:lstStyle/>
          <a:p>
            <a:fld id="{2F4A21B6-5902-401A-9C5C-EF62B7AFE0BF}" type="slidenum">
              <a:rPr lang="en-GB" smtClean="0"/>
              <a:t>‹#›</a:t>
            </a:fld>
            <a:endParaRPr lang="en-GB"/>
          </a:p>
        </p:txBody>
      </p:sp>
    </p:spTree>
    <p:extLst>
      <p:ext uri="{BB962C8B-B14F-4D97-AF65-F5344CB8AC3E}">
        <p14:creationId xmlns:p14="http://schemas.microsoft.com/office/powerpoint/2010/main" val="1947341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E692EC-BD98-4239-BD94-D96E9791123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16FB13B-6C7D-4C98-9800-269F989C51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708A79-84E7-493C-94B7-5F4485308B59}"/>
              </a:ext>
            </a:extLst>
          </p:cNvPr>
          <p:cNvSpPr>
            <a:spLocks noGrp="1"/>
          </p:cNvSpPr>
          <p:nvPr>
            <p:ph type="dt" sz="half" idx="10"/>
          </p:nvPr>
        </p:nvSpPr>
        <p:spPr/>
        <p:txBody>
          <a:bodyPr/>
          <a:lstStyle/>
          <a:p>
            <a:fld id="{D11CA56E-FF87-40BE-932A-505519903823}" type="datetimeFigureOut">
              <a:rPr lang="en-GB" smtClean="0"/>
              <a:t>12/03/2021</a:t>
            </a:fld>
            <a:endParaRPr lang="en-GB"/>
          </a:p>
        </p:txBody>
      </p:sp>
      <p:sp>
        <p:nvSpPr>
          <p:cNvPr id="5" name="Footer Placeholder 4">
            <a:extLst>
              <a:ext uri="{FF2B5EF4-FFF2-40B4-BE49-F238E27FC236}">
                <a16:creationId xmlns:a16="http://schemas.microsoft.com/office/drawing/2014/main" id="{FAA407C6-7118-4A89-8914-6A9FC57D87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15E8DB-B17A-4E0A-B469-32E1D1B17C77}"/>
              </a:ext>
            </a:extLst>
          </p:cNvPr>
          <p:cNvSpPr>
            <a:spLocks noGrp="1"/>
          </p:cNvSpPr>
          <p:nvPr>
            <p:ph type="sldNum" sz="quarter" idx="12"/>
          </p:nvPr>
        </p:nvSpPr>
        <p:spPr/>
        <p:txBody>
          <a:bodyPr/>
          <a:lstStyle/>
          <a:p>
            <a:fld id="{2F4A21B6-5902-401A-9C5C-EF62B7AFE0BF}" type="slidenum">
              <a:rPr lang="en-GB" smtClean="0"/>
              <a:t>‹#›</a:t>
            </a:fld>
            <a:endParaRPr lang="en-GB"/>
          </a:p>
        </p:txBody>
      </p:sp>
    </p:spTree>
    <p:extLst>
      <p:ext uri="{BB962C8B-B14F-4D97-AF65-F5344CB8AC3E}">
        <p14:creationId xmlns:p14="http://schemas.microsoft.com/office/powerpoint/2010/main" val="3138342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02F74-C1DE-4357-BD6A-6371FDF9207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8D29E9B-9144-48A1-A18C-CBB386A705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65155B-CAEF-4FC5-9C1A-F623E41C96A6}"/>
              </a:ext>
            </a:extLst>
          </p:cNvPr>
          <p:cNvSpPr>
            <a:spLocks noGrp="1"/>
          </p:cNvSpPr>
          <p:nvPr>
            <p:ph type="dt" sz="half" idx="10"/>
          </p:nvPr>
        </p:nvSpPr>
        <p:spPr/>
        <p:txBody>
          <a:bodyPr/>
          <a:lstStyle/>
          <a:p>
            <a:fld id="{D11CA56E-FF87-40BE-932A-505519903823}" type="datetimeFigureOut">
              <a:rPr lang="en-GB" smtClean="0"/>
              <a:t>12/03/2021</a:t>
            </a:fld>
            <a:endParaRPr lang="en-GB"/>
          </a:p>
        </p:txBody>
      </p:sp>
      <p:sp>
        <p:nvSpPr>
          <p:cNvPr id="5" name="Footer Placeholder 4">
            <a:extLst>
              <a:ext uri="{FF2B5EF4-FFF2-40B4-BE49-F238E27FC236}">
                <a16:creationId xmlns:a16="http://schemas.microsoft.com/office/drawing/2014/main" id="{490D1EEA-C0F9-42EA-A998-56DF5E962D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90231E-67F9-4D67-8688-A6B14950B11C}"/>
              </a:ext>
            </a:extLst>
          </p:cNvPr>
          <p:cNvSpPr>
            <a:spLocks noGrp="1"/>
          </p:cNvSpPr>
          <p:nvPr>
            <p:ph type="sldNum" sz="quarter" idx="12"/>
          </p:nvPr>
        </p:nvSpPr>
        <p:spPr/>
        <p:txBody>
          <a:bodyPr/>
          <a:lstStyle/>
          <a:p>
            <a:fld id="{2F4A21B6-5902-401A-9C5C-EF62B7AFE0BF}" type="slidenum">
              <a:rPr lang="en-GB" smtClean="0"/>
              <a:t>‹#›</a:t>
            </a:fld>
            <a:endParaRPr lang="en-GB"/>
          </a:p>
        </p:txBody>
      </p:sp>
    </p:spTree>
    <p:extLst>
      <p:ext uri="{BB962C8B-B14F-4D97-AF65-F5344CB8AC3E}">
        <p14:creationId xmlns:p14="http://schemas.microsoft.com/office/powerpoint/2010/main" val="1800964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45282-A142-4095-8077-7E6E85EEC2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4ECBDC0-39AA-4E8E-AD63-EBBDA2577C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5063C1-493E-4978-AC8A-BAC63C03220C}"/>
              </a:ext>
            </a:extLst>
          </p:cNvPr>
          <p:cNvSpPr>
            <a:spLocks noGrp="1"/>
          </p:cNvSpPr>
          <p:nvPr>
            <p:ph type="dt" sz="half" idx="10"/>
          </p:nvPr>
        </p:nvSpPr>
        <p:spPr/>
        <p:txBody>
          <a:bodyPr/>
          <a:lstStyle/>
          <a:p>
            <a:fld id="{D11CA56E-FF87-40BE-932A-505519903823}" type="datetimeFigureOut">
              <a:rPr lang="en-GB" smtClean="0"/>
              <a:t>12/03/2021</a:t>
            </a:fld>
            <a:endParaRPr lang="en-GB"/>
          </a:p>
        </p:txBody>
      </p:sp>
      <p:sp>
        <p:nvSpPr>
          <p:cNvPr id="5" name="Footer Placeholder 4">
            <a:extLst>
              <a:ext uri="{FF2B5EF4-FFF2-40B4-BE49-F238E27FC236}">
                <a16:creationId xmlns:a16="http://schemas.microsoft.com/office/drawing/2014/main" id="{5DC0308A-B4DE-4EA9-89B3-1E70BF8311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6891AC-47C2-4BD4-81EE-C454AD3C46DF}"/>
              </a:ext>
            </a:extLst>
          </p:cNvPr>
          <p:cNvSpPr>
            <a:spLocks noGrp="1"/>
          </p:cNvSpPr>
          <p:nvPr>
            <p:ph type="sldNum" sz="quarter" idx="12"/>
          </p:nvPr>
        </p:nvSpPr>
        <p:spPr/>
        <p:txBody>
          <a:bodyPr/>
          <a:lstStyle/>
          <a:p>
            <a:fld id="{2F4A21B6-5902-401A-9C5C-EF62B7AFE0BF}" type="slidenum">
              <a:rPr lang="en-GB" smtClean="0"/>
              <a:t>‹#›</a:t>
            </a:fld>
            <a:endParaRPr lang="en-GB"/>
          </a:p>
        </p:txBody>
      </p:sp>
    </p:spTree>
    <p:extLst>
      <p:ext uri="{BB962C8B-B14F-4D97-AF65-F5344CB8AC3E}">
        <p14:creationId xmlns:p14="http://schemas.microsoft.com/office/powerpoint/2010/main" val="3103901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C901D-64DA-4225-A88E-3E91831354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24B734E-7EAD-4A21-9914-188127E47A1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45BBA05-7180-4ACF-BB7A-A47D913031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0F794A6-2C85-40D4-BE7B-D5937EBED636}"/>
              </a:ext>
            </a:extLst>
          </p:cNvPr>
          <p:cNvSpPr>
            <a:spLocks noGrp="1"/>
          </p:cNvSpPr>
          <p:nvPr>
            <p:ph type="dt" sz="half" idx="10"/>
          </p:nvPr>
        </p:nvSpPr>
        <p:spPr/>
        <p:txBody>
          <a:bodyPr/>
          <a:lstStyle/>
          <a:p>
            <a:fld id="{D11CA56E-FF87-40BE-932A-505519903823}" type="datetimeFigureOut">
              <a:rPr lang="en-GB" smtClean="0"/>
              <a:t>12/03/2021</a:t>
            </a:fld>
            <a:endParaRPr lang="en-GB"/>
          </a:p>
        </p:txBody>
      </p:sp>
      <p:sp>
        <p:nvSpPr>
          <p:cNvPr id="6" name="Footer Placeholder 5">
            <a:extLst>
              <a:ext uri="{FF2B5EF4-FFF2-40B4-BE49-F238E27FC236}">
                <a16:creationId xmlns:a16="http://schemas.microsoft.com/office/drawing/2014/main" id="{42E12BE9-44B7-4DDA-9442-D5A02A24A7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4AD524B-0735-4F10-93EA-5962F3552325}"/>
              </a:ext>
            </a:extLst>
          </p:cNvPr>
          <p:cNvSpPr>
            <a:spLocks noGrp="1"/>
          </p:cNvSpPr>
          <p:nvPr>
            <p:ph type="sldNum" sz="quarter" idx="12"/>
          </p:nvPr>
        </p:nvSpPr>
        <p:spPr/>
        <p:txBody>
          <a:bodyPr/>
          <a:lstStyle/>
          <a:p>
            <a:fld id="{2F4A21B6-5902-401A-9C5C-EF62B7AFE0BF}" type="slidenum">
              <a:rPr lang="en-GB" smtClean="0"/>
              <a:t>‹#›</a:t>
            </a:fld>
            <a:endParaRPr lang="en-GB"/>
          </a:p>
        </p:txBody>
      </p:sp>
    </p:spTree>
    <p:extLst>
      <p:ext uri="{BB962C8B-B14F-4D97-AF65-F5344CB8AC3E}">
        <p14:creationId xmlns:p14="http://schemas.microsoft.com/office/powerpoint/2010/main" val="3848198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DEE64-5B03-4562-BB0A-A6E543169A6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2463107-9F92-4D86-9FCD-16E3732115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06E16E9-64E2-4DE0-9BBD-0815241742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A6E14D8-CF88-4CB2-A857-03746B9E42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6EC302-6A95-4A88-8E4C-55DECB0FDF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4DABAE2-EE3B-4659-9AB9-058D188D6C78}"/>
              </a:ext>
            </a:extLst>
          </p:cNvPr>
          <p:cNvSpPr>
            <a:spLocks noGrp="1"/>
          </p:cNvSpPr>
          <p:nvPr>
            <p:ph type="dt" sz="half" idx="10"/>
          </p:nvPr>
        </p:nvSpPr>
        <p:spPr/>
        <p:txBody>
          <a:bodyPr/>
          <a:lstStyle/>
          <a:p>
            <a:fld id="{D11CA56E-FF87-40BE-932A-505519903823}" type="datetimeFigureOut">
              <a:rPr lang="en-GB" smtClean="0"/>
              <a:t>12/03/2021</a:t>
            </a:fld>
            <a:endParaRPr lang="en-GB"/>
          </a:p>
        </p:txBody>
      </p:sp>
      <p:sp>
        <p:nvSpPr>
          <p:cNvPr id="8" name="Footer Placeholder 7">
            <a:extLst>
              <a:ext uri="{FF2B5EF4-FFF2-40B4-BE49-F238E27FC236}">
                <a16:creationId xmlns:a16="http://schemas.microsoft.com/office/drawing/2014/main" id="{A7AD7C7B-BD5E-474F-9129-E1EE1DF4619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A272626-05EA-4FF2-98E4-6D853E3729B4}"/>
              </a:ext>
            </a:extLst>
          </p:cNvPr>
          <p:cNvSpPr>
            <a:spLocks noGrp="1"/>
          </p:cNvSpPr>
          <p:nvPr>
            <p:ph type="sldNum" sz="quarter" idx="12"/>
          </p:nvPr>
        </p:nvSpPr>
        <p:spPr/>
        <p:txBody>
          <a:bodyPr/>
          <a:lstStyle/>
          <a:p>
            <a:fld id="{2F4A21B6-5902-401A-9C5C-EF62B7AFE0BF}" type="slidenum">
              <a:rPr lang="en-GB" smtClean="0"/>
              <a:t>‹#›</a:t>
            </a:fld>
            <a:endParaRPr lang="en-GB"/>
          </a:p>
        </p:txBody>
      </p:sp>
    </p:spTree>
    <p:extLst>
      <p:ext uri="{BB962C8B-B14F-4D97-AF65-F5344CB8AC3E}">
        <p14:creationId xmlns:p14="http://schemas.microsoft.com/office/powerpoint/2010/main" val="831539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10365-3C30-4EF3-9960-3EA8468434C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EE5058E-6E6E-4168-A352-D417E9753C15}"/>
              </a:ext>
            </a:extLst>
          </p:cNvPr>
          <p:cNvSpPr>
            <a:spLocks noGrp="1"/>
          </p:cNvSpPr>
          <p:nvPr>
            <p:ph type="dt" sz="half" idx="10"/>
          </p:nvPr>
        </p:nvSpPr>
        <p:spPr/>
        <p:txBody>
          <a:bodyPr/>
          <a:lstStyle/>
          <a:p>
            <a:fld id="{D11CA56E-FF87-40BE-932A-505519903823}" type="datetimeFigureOut">
              <a:rPr lang="en-GB" smtClean="0"/>
              <a:t>12/03/2021</a:t>
            </a:fld>
            <a:endParaRPr lang="en-GB"/>
          </a:p>
        </p:txBody>
      </p:sp>
      <p:sp>
        <p:nvSpPr>
          <p:cNvPr id="4" name="Footer Placeholder 3">
            <a:extLst>
              <a:ext uri="{FF2B5EF4-FFF2-40B4-BE49-F238E27FC236}">
                <a16:creationId xmlns:a16="http://schemas.microsoft.com/office/drawing/2014/main" id="{384CACAE-887D-4889-A4DC-7A09E92F77C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A14ED5E-8120-44CD-B673-F043D7653574}"/>
              </a:ext>
            </a:extLst>
          </p:cNvPr>
          <p:cNvSpPr>
            <a:spLocks noGrp="1"/>
          </p:cNvSpPr>
          <p:nvPr>
            <p:ph type="sldNum" sz="quarter" idx="12"/>
          </p:nvPr>
        </p:nvSpPr>
        <p:spPr/>
        <p:txBody>
          <a:bodyPr/>
          <a:lstStyle/>
          <a:p>
            <a:fld id="{2F4A21B6-5902-401A-9C5C-EF62B7AFE0BF}" type="slidenum">
              <a:rPr lang="en-GB" smtClean="0"/>
              <a:t>‹#›</a:t>
            </a:fld>
            <a:endParaRPr lang="en-GB"/>
          </a:p>
        </p:txBody>
      </p:sp>
    </p:spTree>
    <p:extLst>
      <p:ext uri="{BB962C8B-B14F-4D97-AF65-F5344CB8AC3E}">
        <p14:creationId xmlns:p14="http://schemas.microsoft.com/office/powerpoint/2010/main" val="4219211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FC716E-ED96-41D8-9659-19EC687B8A51}"/>
              </a:ext>
            </a:extLst>
          </p:cNvPr>
          <p:cNvSpPr>
            <a:spLocks noGrp="1"/>
          </p:cNvSpPr>
          <p:nvPr>
            <p:ph type="dt" sz="half" idx="10"/>
          </p:nvPr>
        </p:nvSpPr>
        <p:spPr/>
        <p:txBody>
          <a:bodyPr/>
          <a:lstStyle/>
          <a:p>
            <a:fld id="{D11CA56E-FF87-40BE-932A-505519903823}" type="datetimeFigureOut">
              <a:rPr lang="en-GB" smtClean="0"/>
              <a:t>12/03/2021</a:t>
            </a:fld>
            <a:endParaRPr lang="en-GB"/>
          </a:p>
        </p:txBody>
      </p:sp>
      <p:sp>
        <p:nvSpPr>
          <p:cNvPr id="3" name="Footer Placeholder 2">
            <a:extLst>
              <a:ext uri="{FF2B5EF4-FFF2-40B4-BE49-F238E27FC236}">
                <a16:creationId xmlns:a16="http://schemas.microsoft.com/office/drawing/2014/main" id="{B5E813F1-43F8-4B8B-991A-39EE7FF63AF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3A292AE-896D-4F4D-B5E4-016E9E1217DE}"/>
              </a:ext>
            </a:extLst>
          </p:cNvPr>
          <p:cNvSpPr>
            <a:spLocks noGrp="1"/>
          </p:cNvSpPr>
          <p:nvPr>
            <p:ph type="sldNum" sz="quarter" idx="12"/>
          </p:nvPr>
        </p:nvSpPr>
        <p:spPr/>
        <p:txBody>
          <a:bodyPr/>
          <a:lstStyle/>
          <a:p>
            <a:fld id="{2F4A21B6-5902-401A-9C5C-EF62B7AFE0BF}" type="slidenum">
              <a:rPr lang="en-GB" smtClean="0"/>
              <a:t>‹#›</a:t>
            </a:fld>
            <a:endParaRPr lang="en-GB"/>
          </a:p>
        </p:txBody>
      </p:sp>
    </p:spTree>
    <p:extLst>
      <p:ext uri="{BB962C8B-B14F-4D97-AF65-F5344CB8AC3E}">
        <p14:creationId xmlns:p14="http://schemas.microsoft.com/office/powerpoint/2010/main" val="2218857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D726A-DD36-4959-896C-47F54917DF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FF80565-2497-428F-BD7A-69A06B4E61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1DECCCF-EBD7-4ACD-91BA-8FD60975FD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DDE58B-267E-4532-82CA-553EFD69D041}"/>
              </a:ext>
            </a:extLst>
          </p:cNvPr>
          <p:cNvSpPr>
            <a:spLocks noGrp="1"/>
          </p:cNvSpPr>
          <p:nvPr>
            <p:ph type="dt" sz="half" idx="10"/>
          </p:nvPr>
        </p:nvSpPr>
        <p:spPr/>
        <p:txBody>
          <a:bodyPr/>
          <a:lstStyle/>
          <a:p>
            <a:fld id="{D11CA56E-FF87-40BE-932A-505519903823}" type="datetimeFigureOut">
              <a:rPr lang="en-GB" smtClean="0"/>
              <a:t>12/03/2021</a:t>
            </a:fld>
            <a:endParaRPr lang="en-GB"/>
          </a:p>
        </p:txBody>
      </p:sp>
      <p:sp>
        <p:nvSpPr>
          <p:cNvPr id="6" name="Footer Placeholder 5">
            <a:extLst>
              <a:ext uri="{FF2B5EF4-FFF2-40B4-BE49-F238E27FC236}">
                <a16:creationId xmlns:a16="http://schemas.microsoft.com/office/drawing/2014/main" id="{0A9DE06C-83E1-47A0-A046-1D68BCA61E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96FA990-3EB3-40CC-81C1-90138103E9BF}"/>
              </a:ext>
            </a:extLst>
          </p:cNvPr>
          <p:cNvSpPr>
            <a:spLocks noGrp="1"/>
          </p:cNvSpPr>
          <p:nvPr>
            <p:ph type="sldNum" sz="quarter" idx="12"/>
          </p:nvPr>
        </p:nvSpPr>
        <p:spPr/>
        <p:txBody>
          <a:bodyPr/>
          <a:lstStyle/>
          <a:p>
            <a:fld id="{2F4A21B6-5902-401A-9C5C-EF62B7AFE0BF}" type="slidenum">
              <a:rPr lang="en-GB" smtClean="0"/>
              <a:t>‹#›</a:t>
            </a:fld>
            <a:endParaRPr lang="en-GB"/>
          </a:p>
        </p:txBody>
      </p:sp>
    </p:spTree>
    <p:extLst>
      <p:ext uri="{BB962C8B-B14F-4D97-AF65-F5344CB8AC3E}">
        <p14:creationId xmlns:p14="http://schemas.microsoft.com/office/powerpoint/2010/main" val="441655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93FD4-86D0-4A0C-8D4C-C848F1FD03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E40C371-3C79-4178-813C-DEB60D6FC6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BC169A4-1829-4BAC-AA5F-9E8212345E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D320C7-9994-4F79-A553-8F6C14FE4448}"/>
              </a:ext>
            </a:extLst>
          </p:cNvPr>
          <p:cNvSpPr>
            <a:spLocks noGrp="1"/>
          </p:cNvSpPr>
          <p:nvPr>
            <p:ph type="dt" sz="half" idx="10"/>
          </p:nvPr>
        </p:nvSpPr>
        <p:spPr/>
        <p:txBody>
          <a:bodyPr/>
          <a:lstStyle/>
          <a:p>
            <a:fld id="{D11CA56E-FF87-40BE-932A-505519903823}" type="datetimeFigureOut">
              <a:rPr lang="en-GB" smtClean="0"/>
              <a:t>12/03/2021</a:t>
            </a:fld>
            <a:endParaRPr lang="en-GB"/>
          </a:p>
        </p:txBody>
      </p:sp>
      <p:sp>
        <p:nvSpPr>
          <p:cNvPr id="6" name="Footer Placeholder 5">
            <a:extLst>
              <a:ext uri="{FF2B5EF4-FFF2-40B4-BE49-F238E27FC236}">
                <a16:creationId xmlns:a16="http://schemas.microsoft.com/office/drawing/2014/main" id="{6F5D3A28-3ABB-43E9-9B8B-9D23C53FE0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86CC36-1D37-46D5-A8E6-11473355FF0F}"/>
              </a:ext>
            </a:extLst>
          </p:cNvPr>
          <p:cNvSpPr>
            <a:spLocks noGrp="1"/>
          </p:cNvSpPr>
          <p:nvPr>
            <p:ph type="sldNum" sz="quarter" idx="12"/>
          </p:nvPr>
        </p:nvSpPr>
        <p:spPr/>
        <p:txBody>
          <a:bodyPr/>
          <a:lstStyle/>
          <a:p>
            <a:fld id="{2F4A21B6-5902-401A-9C5C-EF62B7AFE0BF}" type="slidenum">
              <a:rPr lang="en-GB" smtClean="0"/>
              <a:t>‹#›</a:t>
            </a:fld>
            <a:endParaRPr lang="en-GB"/>
          </a:p>
        </p:txBody>
      </p:sp>
    </p:spTree>
    <p:extLst>
      <p:ext uri="{BB962C8B-B14F-4D97-AF65-F5344CB8AC3E}">
        <p14:creationId xmlns:p14="http://schemas.microsoft.com/office/powerpoint/2010/main" val="1759847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079C27-E284-40E9-A5EE-67562B9542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36A66EF-DF9F-4DDF-9F3E-49C7013C6C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4BA846-4F0D-45C3-9783-2778FEDED2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1CA56E-FF87-40BE-932A-505519903823}" type="datetimeFigureOut">
              <a:rPr lang="en-GB" smtClean="0"/>
              <a:t>12/03/2021</a:t>
            </a:fld>
            <a:endParaRPr lang="en-GB"/>
          </a:p>
        </p:txBody>
      </p:sp>
      <p:sp>
        <p:nvSpPr>
          <p:cNvPr id="5" name="Footer Placeholder 4">
            <a:extLst>
              <a:ext uri="{FF2B5EF4-FFF2-40B4-BE49-F238E27FC236}">
                <a16:creationId xmlns:a16="http://schemas.microsoft.com/office/drawing/2014/main" id="{8093CA42-2861-4A80-8F5A-EE60A68794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D1C97EB-9C99-43DE-8E81-47AF683149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4A21B6-5902-401A-9C5C-EF62B7AFE0BF}" type="slidenum">
              <a:rPr lang="en-GB" smtClean="0"/>
              <a:t>‹#›</a:t>
            </a:fld>
            <a:endParaRPr lang="en-GB"/>
          </a:p>
        </p:txBody>
      </p:sp>
    </p:spTree>
    <p:extLst>
      <p:ext uri="{BB962C8B-B14F-4D97-AF65-F5344CB8AC3E}">
        <p14:creationId xmlns:p14="http://schemas.microsoft.com/office/powerpoint/2010/main" val="109063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charlotte.Sibtain@churchofengland.org"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mailto:stephen.hance@churchofengland.or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4D84D-72E3-4ED0-86B8-2B3AC7B454CA}"/>
              </a:ext>
            </a:extLst>
          </p:cNvPr>
          <p:cNvSpPr>
            <a:spLocks noGrp="1"/>
          </p:cNvSpPr>
          <p:nvPr>
            <p:ph type="ctrTitle"/>
          </p:nvPr>
        </p:nvSpPr>
        <p:spPr>
          <a:xfrm>
            <a:off x="1524000" y="1207026"/>
            <a:ext cx="9144000" cy="2387600"/>
          </a:xfrm>
        </p:spPr>
        <p:txBody>
          <a:bodyPr>
            <a:normAutofit fontScale="90000"/>
          </a:bodyPr>
          <a:lstStyle/>
          <a:p>
            <a:r>
              <a:rPr lang="en-GB" sz="7200" dirty="0">
                <a:solidFill>
                  <a:srgbClr val="171A55"/>
                </a:solidFill>
              </a:rPr>
              <a:t>The </a:t>
            </a:r>
            <a:br>
              <a:rPr lang="en-GB" sz="7200" dirty="0">
                <a:solidFill>
                  <a:srgbClr val="171A55"/>
                </a:solidFill>
              </a:rPr>
            </a:br>
            <a:r>
              <a:rPr lang="en-GB" sz="7200" dirty="0">
                <a:solidFill>
                  <a:srgbClr val="171A55"/>
                </a:solidFill>
              </a:rPr>
              <a:t>Church Development Tool</a:t>
            </a:r>
          </a:p>
        </p:txBody>
      </p:sp>
      <p:sp>
        <p:nvSpPr>
          <p:cNvPr id="3" name="Subtitle 2">
            <a:extLst>
              <a:ext uri="{FF2B5EF4-FFF2-40B4-BE49-F238E27FC236}">
                <a16:creationId xmlns:a16="http://schemas.microsoft.com/office/drawing/2014/main" id="{887D50BF-7E81-4F00-8E27-EDE4EF05DDBC}"/>
              </a:ext>
            </a:extLst>
          </p:cNvPr>
          <p:cNvSpPr>
            <a:spLocks noGrp="1"/>
          </p:cNvSpPr>
          <p:nvPr>
            <p:ph type="subTitle" idx="1"/>
          </p:nvPr>
        </p:nvSpPr>
        <p:spPr>
          <a:xfrm>
            <a:off x="1524000" y="3429000"/>
            <a:ext cx="9144000" cy="1229151"/>
          </a:xfrm>
        </p:spPr>
        <p:txBody>
          <a:bodyPr>
            <a:normAutofit/>
          </a:bodyPr>
          <a:lstStyle/>
          <a:p>
            <a:endParaRPr lang="en-GB" sz="2800" i="1" dirty="0">
              <a:solidFill>
                <a:srgbClr val="171A55"/>
              </a:solidFill>
            </a:endParaRPr>
          </a:p>
          <a:p>
            <a:r>
              <a:rPr lang="en-GB" sz="3600" dirty="0">
                <a:solidFill>
                  <a:srgbClr val="171A55"/>
                </a:solidFill>
              </a:rPr>
              <a:t>Communication pack for dioceses</a:t>
            </a:r>
          </a:p>
        </p:txBody>
      </p:sp>
      <p:pic>
        <p:nvPicPr>
          <p:cNvPr id="5" name="Picture 4">
            <a:extLst>
              <a:ext uri="{FF2B5EF4-FFF2-40B4-BE49-F238E27FC236}">
                <a16:creationId xmlns:a16="http://schemas.microsoft.com/office/drawing/2014/main" id="{0081A4F2-73C3-4FB5-99EA-AADDD367F3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53928" y="764540"/>
            <a:ext cx="3009900" cy="860898"/>
          </a:xfrm>
          <a:prstGeom prst="rect">
            <a:avLst/>
          </a:prstGeom>
        </p:spPr>
      </p:pic>
      <p:sp>
        <p:nvSpPr>
          <p:cNvPr id="6" name="Rectangle 5">
            <a:extLst>
              <a:ext uri="{FF2B5EF4-FFF2-40B4-BE49-F238E27FC236}">
                <a16:creationId xmlns:a16="http://schemas.microsoft.com/office/drawing/2014/main" id="{3EA660A2-BD80-4B8D-8EE4-C33CA3DBB104}"/>
              </a:ext>
            </a:extLst>
          </p:cNvPr>
          <p:cNvSpPr/>
          <p:nvPr/>
        </p:nvSpPr>
        <p:spPr>
          <a:xfrm>
            <a:off x="0" y="6429829"/>
            <a:ext cx="12192000" cy="441433"/>
          </a:xfrm>
          <a:prstGeom prst="rect">
            <a:avLst/>
          </a:prstGeom>
          <a:solidFill>
            <a:srgbClr val="171A55"/>
          </a:solidFill>
          <a:ln>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7C73C3F8-C827-40DF-8367-5FBE83515240}"/>
              </a:ext>
            </a:extLst>
          </p:cNvPr>
          <p:cNvSpPr/>
          <p:nvPr/>
        </p:nvSpPr>
        <p:spPr>
          <a:xfrm>
            <a:off x="0" y="6226629"/>
            <a:ext cx="12192000" cy="203200"/>
          </a:xfrm>
          <a:prstGeom prst="rect">
            <a:avLst/>
          </a:prstGeom>
          <a:solidFill>
            <a:srgbClr val="9363A7"/>
          </a:solidFill>
          <a:ln>
            <a:solidFill>
              <a:srgbClr val="936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3E022673-13A0-4510-9467-6F3AC1C4A676}"/>
              </a:ext>
            </a:extLst>
          </p:cNvPr>
          <p:cNvSpPr/>
          <p:nvPr/>
        </p:nvSpPr>
        <p:spPr>
          <a:xfrm>
            <a:off x="0" y="-25236"/>
            <a:ext cx="12192000" cy="203200"/>
          </a:xfrm>
          <a:prstGeom prst="rect">
            <a:avLst/>
          </a:prstGeom>
          <a:solidFill>
            <a:srgbClr val="9363A7"/>
          </a:solidFill>
          <a:ln>
            <a:solidFill>
              <a:srgbClr val="936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427543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081A4F2-73C3-4FB5-99EA-AADDD367F3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9871" y="452482"/>
            <a:ext cx="1739901" cy="497650"/>
          </a:xfrm>
          <a:prstGeom prst="rect">
            <a:avLst/>
          </a:prstGeom>
        </p:spPr>
      </p:pic>
      <p:sp>
        <p:nvSpPr>
          <p:cNvPr id="6" name="Rectangle 5">
            <a:extLst>
              <a:ext uri="{FF2B5EF4-FFF2-40B4-BE49-F238E27FC236}">
                <a16:creationId xmlns:a16="http://schemas.microsoft.com/office/drawing/2014/main" id="{3EA660A2-BD80-4B8D-8EE4-C33CA3DBB104}"/>
              </a:ext>
            </a:extLst>
          </p:cNvPr>
          <p:cNvSpPr/>
          <p:nvPr/>
        </p:nvSpPr>
        <p:spPr>
          <a:xfrm>
            <a:off x="0" y="6429829"/>
            <a:ext cx="12192000" cy="441433"/>
          </a:xfrm>
          <a:prstGeom prst="rect">
            <a:avLst/>
          </a:prstGeom>
          <a:solidFill>
            <a:srgbClr val="171A55"/>
          </a:solidFill>
          <a:ln>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7C73C3F8-C827-40DF-8367-5FBE83515240}"/>
              </a:ext>
            </a:extLst>
          </p:cNvPr>
          <p:cNvSpPr/>
          <p:nvPr/>
        </p:nvSpPr>
        <p:spPr>
          <a:xfrm>
            <a:off x="0" y="6226629"/>
            <a:ext cx="12192000" cy="203200"/>
          </a:xfrm>
          <a:prstGeom prst="rect">
            <a:avLst/>
          </a:prstGeom>
          <a:solidFill>
            <a:srgbClr val="9363A7"/>
          </a:solidFill>
          <a:ln>
            <a:solidFill>
              <a:srgbClr val="936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3E022673-13A0-4510-9467-6F3AC1C4A676}"/>
              </a:ext>
            </a:extLst>
          </p:cNvPr>
          <p:cNvSpPr/>
          <p:nvPr/>
        </p:nvSpPr>
        <p:spPr>
          <a:xfrm>
            <a:off x="0" y="-25236"/>
            <a:ext cx="12192000" cy="203200"/>
          </a:xfrm>
          <a:prstGeom prst="rect">
            <a:avLst/>
          </a:prstGeom>
          <a:solidFill>
            <a:srgbClr val="9363A7"/>
          </a:solidFill>
          <a:ln>
            <a:solidFill>
              <a:srgbClr val="936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68805595-37A2-45BD-B1D1-DFC81C584E2E}"/>
              </a:ext>
            </a:extLst>
          </p:cNvPr>
          <p:cNvSpPr txBox="1"/>
          <p:nvPr/>
        </p:nvSpPr>
        <p:spPr>
          <a:xfrm>
            <a:off x="551542" y="626966"/>
            <a:ext cx="4949372" cy="646331"/>
          </a:xfrm>
          <a:prstGeom prst="rect">
            <a:avLst/>
          </a:prstGeom>
          <a:noFill/>
        </p:spPr>
        <p:txBody>
          <a:bodyPr wrap="square" rtlCol="0">
            <a:spAutoFit/>
          </a:bodyPr>
          <a:lstStyle/>
          <a:p>
            <a:r>
              <a:rPr lang="en-GB" sz="3600" dirty="0">
                <a:solidFill>
                  <a:srgbClr val="171A55"/>
                </a:solidFill>
              </a:rPr>
              <a:t>Contact details</a:t>
            </a:r>
            <a:endParaRPr lang="en-GB" sz="3600" dirty="0"/>
          </a:p>
        </p:txBody>
      </p:sp>
      <p:sp>
        <p:nvSpPr>
          <p:cNvPr id="2" name="TextBox 1">
            <a:extLst>
              <a:ext uri="{FF2B5EF4-FFF2-40B4-BE49-F238E27FC236}">
                <a16:creationId xmlns:a16="http://schemas.microsoft.com/office/drawing/2014/main" id="{AC000584-41ED-4973-A33F-2B41D7BA41C8}"/>
              </a:ext>
            </a:extLst>
          </p:cNvPr>
          <p:cNvSpPr txBox="1"/>
          <p:nvPr/>
        </p:nvSpPr>
        <p:spPr>
          <a:xfrm>
            <a:off x="1190171" y="2038141"/>
            <a:ext cx="9811657" cy="3416320"/>
          </a:xfrm>
          <a:prstGeom prst="rect">
            <a:avLst/>
          </a:prstGeom>
          <a:noFill/>
        </p:spPr>
        <p:txBody>
          <a:bodyPr wrap="square" rtlCol="0">
            <a:spAutoFit/>
          </a:bodyPr>
          <a:lstStyle/>
          <a:p>
            <a:pPr algn="ctr"/>
            <a:r>
              <a:rPr lang="en-GB" sz="2400" dirty="0">
                <a:solidFill>
                  <a:srgbClr val="171A55"/>
                </a:solidFill>
              </a:rPr>
              <a:t>If you would like to know more about the Church Development Tool then please contact either </a:t>
            </a:r>
          </a:p>
          <a:p>
            <a:pPr algn="ctr"/>
            <a:endParaRPr lang="en-GB" sz="2400" dirty="0"/>
          </a:p>
          <a:p>
            <a:pPr algn="ctr"/>
            <a:r>
              <a:rPr lang="en-GB" sz="2400" dirty="0">
                <a:solidFill>
                  <a:srgbClr val="171A55"/>
                </a:solidFill>
              </a:rPr>
              <a:t>Charlotte Sibtain </a:t>
            </a:r>
          </a:p>
          <a:p>
            <a:pPr algn="ctr"/>
            <a:r>
              <a:rPr lang="en-GB" sz="2400" dirty="0">
                <a:hlinkClick r:id="rId3"/>
              </a:rPr>
              <a:t>charlotte.Sibtain@churchofengland.org</a:t>
            </a:r>
            <a:r>
              <a:rPr lang="en-GB" sz="2400" dirty="0"/>
              <a:t> </a:t>
            </a:r>
            <a:endParaRPr lang="en-GB" sz="3200" dirty="0"/>
          </a:p>
          <a:p>
            <a:pPr algn="ctr"/>
            <a:endParaRPr lang="en-GB" sz="2400" dirty="0"/>
          </a:p>
          <a:p>
            <a:pPr algn="ctr"/>
            <a:r>
              <a:rPr lang="en-GB" sz="2400" dirty="0">
                <a:solidFill>
                  <a:srgbClr val="171A55"/>
                </a:solidFill>
              </a:rPr>
              <a:t>The Revd. Dr Stephen Hance </a:t>
            </a:r>
          </a:p>
          <a:p>
            <a:pPr algn="ctr"/>
            <a:r>
              <a:rPr lang="en-GB" sz="2400" u="sng" dirty="0">
                <a:hlinkClick r:id="rId4"/>
              </a:rPr>
              <a:t>stephen.hance@churchofengland.org</a:t>
            </a:r>
            <a:r>
              <a:rPr lang="en-GB" sz="2400" dirty="0"/>
              <a:t> </a:t>
            </a:r>
          </a:p>
          <a:p>
            <a:pPr algn="ctr"/>
            <a:endParaRPr lang="en-GB" sz="2400" dirty="0"/>
          </a:p>
        </p:txBody>
      </p:sp>
    </p:spTree>
    <p:extLst>
      <p:ext uri="{BB962C8B-B14F-4D97-AF65-F5344CB8AC3E}">
        <p14:creationId xmlns:p14="http://schemas.microsoft.com/office/powerpoint/2010/main" val="164959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081A4F2-73C3-4FB5-99EA-AADDD367F3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9871" y="452482"/>
            <a:ext cx="1739901" cy="497650"/>
          </a:xfrm>
          <a:prstGeom prst="rect">
            <a:avLst/>
          </a:prstGeom>
        </p:spPr>
      </p:pic>
      <p:sp>
        <p:nvSpPr>
          <p:cNvPr id="6" name="Rectangle 5">
            <a:extLst>
              <a:ext uri="{FF2B5EF4-FFF2-40B4-BE49-F238E27FC236}">
                <a16:creationId xmlns:a16="http://schemas.microsoft.com/office/drawing/2014/main" id="{3EA660A2-BD80-4B8D-8EE4-C33CA3DBB104}"/>
              </a:ext>
            </a:extLst>
          </p:cNvPr>
          <p:cNvSpPr/>
          <p:nvPr/>
        </p:nvSpPr>
        <p:spPr>
          <a:xfrm>
            <a:off x="0" y="6429829"/>
            <a:ext cx="12192000" cy="441433"/>
          </a:xfrm>
          <a:prstGeom prst="rect">
            <a:avLst/>
          </a:prstGeom>
          <a:solidFill>
            <a:srgbClr val="171A55"/>
          </a:solidFill>
          <a:ln>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7C73C3F8-C827-40DF-8367-5FBE83515240}"/>
              </a:ext>
            </a:extLst>
          </p:cNvPr>
          <p:cNvSpPr/>
          <p:nvPr/>
        </p:nvSpPr>
        <p:spPr>
          <a:xfrm>
            <a:off x="0" y="6226629"/>
            <a:ext cx="12192000" cy="203200"/>
          </a:xfrm>
          <a:prstGeom prst="rect">
            <a:avLst/>
          </a:prstGeom>
          <a:solidFill>
            <a:srgbClr val="9363A7"/>
          </a:solidFill>
          <a:ln>
            <a:solidFill>
              <a:srgbClr val="936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3E022673-13A0-4510-9467-6F3AC1C4A676}"/>
              </a:ext>
            </a:extLst>
          </p:cNvPr>
          <p:cNvSpPr/>
          <p:nvPr/>
        </p:nvSpPr>
        <p:spPr>
          <a:xfrm>
            <a:off x="0" y="-25236"/>
            <a:ext cx="12192000" cy="203200"/>
          </a:xfrm>
          <a:prstGeom prst="rect">
            <a:avLst/>
          </a:prstGeom>
          <a:solidFill>
            <a:srgbClr val="9363A7"/>
          </a:solidFill>
          <a:ln>
            <a:solidFill>
              <a:srgbClr val="936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extBox 1">
            <a:extLst>
              <a:ext uri="{FF2B5EF4-FFF2-40B4-BE49-F238E27FC236}">
                <a16:creationId xmlns:a16="http://schemas.microsoft.com/office/drawing/2014/main" id="{AC2195D9-65C4-4F39-80F3-5A0046D49B51}"/>
              </a:ext>
            </a:extLst>
          </p:cNvPr>
          <p:cNvSpPr txBox="1"/>
          <p:nvPr/>
        </p:nvSpPr>
        <p:spPr>
          <a:xfrm>
            <a:off x="551542" y="626966"/>
            <a:ext cx="4949372" cy="769441"/>
          </a:xfrm>
          <a:prstGeom prst="rect">
            <a:avLst/>
          </a:prstGeom>
          <a:noFill/>
        </p:spPr>
        <p:txBody>
          <a:bodyPr wrap="square" rtlCol="0">
            <a:spAutoFit/>
          </a:bodyPr>
          <a:lstStyle/>
          <a:p>
            <a:r>
              <a:rPr lang="en-GB" sz="4400" dirty="0">
                <a:solidFill>
                  <a:srgbClr val="171A55"/>
                </a:solidFill>
              </a:rPr>
              <a:t>Contents</a:t>
            </a:r>
            <a:r>
              <a:rPr lang="en-GB" sz="3600" dirty="0"/>
              <a:t> </a:t>
            </a:r>
          </a:p>
        </p:txBody>
      </p:sp>
      <p:sp>
        <p:nvSpPr>
          <p:cNvPr id="3" name="TextBox 2">
            <a:extLst>
              <a:ext uri="{FF2B5EF4-FFF2-40B4-BE49-F238E27FC236}">
                <a16:creationId xmlns:a16="http://schemas.microsoft.com/office/drawing/2014/main" id="{309CCD42-EDD3-42D3-BB4E-9FA63D217C3B}"/>
              </a:ext>
            </a:extLst>
          </p:cNvPr>
          <p:cNvSpPr txBox="1"/>
          <p:nvPr/>
        </p:nvSpPr>
        <p:spPr>
          <a:xfrm>
            <a:off x="551542" y="1320906"/>
            <a:ext cx="11110686" cy="4467057"/>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GB" sz="2400" dirty="0">
                <a:solidFill>
                  <a:srgbClr val="171A55"/>
                </a:solidFill>
              </a:rPr>
              <a:t>Background .................................................................................................................. 3</a:t>
            </a:r>
          </a:p>
          <a:p>
            <a:pPr marL="285750" indent="-285750">
              <a:lnSpc>
                <a:spcPct val="150000"/>
              </a:lnSpc>
              <a:buFont typeface="Arial" panose="020B0604020202020204" pitchFamily="34" charset="0"/>
              <a:buChar char="•"/>
            </a:pPr>
            <a:r>
              <a:rPr lang="en-GB" sz="2400" dirty="0">
                <a:solidFill>
                  <a:srgbClr val="171A55"/>
                </a:solidFill>
              </a:rPr>
              <a:t>What is The Church Development Tool? ..................................................................... 4</a:t>
            </a:r>
          </a:p>
          <a:p>
            <a:pPr marL="285750" indent="-285750">
              <a:lnSpc>
                <a:spcPct val="150000"/>
              </a:lnSpc>
              <a:buFont typeface="Arial" panose="020B0604020202020204" pitchFamily="34" charset="0"/>
              <a:buChar char="•"/>
            </a:pPr>
            <a:r>
              <a:rPr lang="en-GB" sz="2400" dirty="0">
                <a:solidFill>
                  <a:srgbClr val="171A55"/>
                </a:solidFill>
              </a:rPr>
              <a:t>What will the CDT tell you about your churches ..</a:t>
            </a:r>
            <a:r>
              <a:rPr lang="en-GB" sz="2400" dirty="0"/>
              <a:t>………………………………………………….. 5</a:t>
            </a:r>
            <a:endParaRPr lang="en-GB" sz="2400" dirty="0">
              <a:solidFill>
                <a:srgbClr val="171A55"/>
              </a:solidFill>
            </a:endParaRPr>
          </a:p>
          <a:p>
            <a:pPr marL="285750" indent="-285750">
              <a:lnSpc>
                <a:spcPct val="150000"/>
              </a:lnSpc>
              <a:buFont typeface="Arial" panose="020B0604020202020204" pitchFamily="34" charset="0"/>
              <a:buChar char="•"/>
            </a:pPr>
            <a:r>
              <a:rPr lang="en-GB" sz="2400" dirty="0">
                <a:solidFill>
                  <a:srgbClr val="171A55"/>
                </a:solidFill>
              </a:rPr>
              <a:t>Why is The Church Development Tool important? ..................................................... 6</a:t>
            </a:r>
          </a:p>
          <a:p>
            <a:pPr marL="285750" indent="-285750">
              <a:lnSpc>
                <a:spcPct val="150000"/>
              </a:lnSpc>
              <a:buFont typeface="Arial" panose="020B0604020202020204" pitchFamily="34" charset="0"/>
              <a:buChar char="•"/>
            </a:pPr>
            <a:r>
              <a:rPr lang="en-GB" sz="2400" dirty="0">
                <a:solidFill>
                  <a:srgbClr val="171A55"/>
                </a:solidFill>
              </a:rPr>
              <a:t>How could the Church Development Tool work in your diocese? .............................. 7</a:t>
            </a:r>
          </a:p>
          <a:p>
            <a:pPr marL="285750" indent="-285750">
              <a:lnSpc>
                <a:spcPct val="150000"/>
              </a:lnSpc>
              <a:buFont typeface="Arial" panose="020B0604020202020204" pitchFamily="34" charset="0"/>
              <a:buChar char="•"/>
            </a:pPr>
            <a:r>
              <a:rPr lang="en-GB" sz="2400" dirty="0">
                <a:solidFill>
                  <a:srgbClr val="171A55"/>
                </a:solidFill>
              </a:rPr>
              <a:t>How do churches sign up? …………………………………………………………………………………….. 8</a:t>
            </a:r>
          </a:p>
          <a:p>
            <a:pPr marL="285750" indent="-285750">
              <a:lnSpc>
                <a:spcPct val="150000"/>
              </a:lnSpc>
              <a:buFont typeface="Arial" panose="020B0604020202020204" pitchFamily="34" charset="0"/>
              <a:buChar char="•"/>
            </a:pPr>
            <a:r>
              <a:rPr lang="en-GB" sz="2400" dirty="0">
                <a:solidFill>
                  <a:srgbClr val="171A55"/>
                </a:solidFill>
              </a:rPr>
              <a:t>Developing the CDT into the future ............................................................................ 9</a:t>
            </a:r>
          </a:p>
          <a:p>
            <a:pPr marL="285750" indent="-285750">
              <a:lnSpc>
                <a:spcPct val="150000"/>
              </a:lnSpc>
              <a:buFont typeface="Arial" panose="020B0604020202020204" pitchFamily="34" charset="0"/>
              <a:buChar char="•"/>
            </a:pPr>
            <a:r>
              <a:rPr lang="en-GB" sz="2400" dirty="0">
                <a:solidFill>
                  <a:srgbClr val="171A55"/>
                </a:solidFill>
              </a:rPr>
              <a:t>Contact details .............................................................................................................10</a:t>
            </a:r>
          </a:p>
        </p:txBody>
      </p:sp>
    </p:spTree>
    <p:extLst>
      <p:ext uri="{BB962C8B-B14F-4D97-AF65-F5344CB8AC3E}">
        <p14:creationId xmlns:p14="http://schemas.microsoft.com/office/powerpoint/2010/main" val="2932476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081A4F2-73C3-4FB5-99EA-AADDD367F3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9871" y="452482"/>
            <a:ext cx="1739901" cy="497650"/>
          </a:xfrm>
          <a:prstGeom prst="rect">
            <a:avLst/>
          </a:prstGeom>
        </p:spPr>
      </p:pic>
      <p:sp>
        <p:nvSpPr>
          <p:cNvPr id="6" name="Rectangle 5">
            <a:extLst>
              <a:ext uri="{FF2B5EF4-FFF2-40B4-BE49-F238E27FC236}">
                <a16:creationId xmlns:a16="http://schemas.microsoft.com/office/drawing/2014/main" id="{3EA660A2-BD80-4B8D-8EE4-C33CA3DBB104}"/>
              </a:ext>
            </a:extLst>
          </p:cNvPr>
          <p:cNvSpPr/>
          <p:nvPr/>
        </p:nvSpPr>
        <p:spPr>
          <a:xfrm>
            <a:off x="0" y="6429829"/>
            <a:ext cx="12192000" cy="441433"/>
          </a:xfrm>
          <a:prstGeom prst="rect">
            <a:avLst/>
          </a:prstGeom>
          <a:solidFill>
            <a:srgbClr val="171A55"/>
          </a:solidFill>
          <a:ln>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7C73C3F8-C827-40DF-8367-5FBE83515240}"/>
              </a:ext>
            </a:extLst>
          </p:cNvPr>
          <p:cNvSpPr/>
          <p:nvPr/>
        </p:nvSpPr>
        <p:spPr>
          <a:xfrm>
            <a:off x="0" y="6226629"/>
            <a:ext cx="12192000" cy="203200"/>
          </a:xfrm>
          <a:prstGeom prst="rect">
            <a:avLst/>
          </a:prstGeom>
          <a:solidFill>
            <a:srgbClr val="9363A7"/>
          </a:solidFill>
          <a:ln>
            <a:solidFill>
              <a:srgbClr val="936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3E022673-13A0-4510-9467-6F3AC1C4A676}"/>
              </a:ext>
            </a:extLst>
          </p:cNvPr>
          <p:cNvSpPr/>
          <p:nvPr/>
        </p:nvSpPr>
        <p:spPr>
          <a:xfrm>
            <a:off x="0" y="-25236"/>
            <a:ext cx="12192000" cy="203200"/>
          </a:xfrm>
          <a:prstGeom prst="rect">
            <a:avLst/>
          </a:prstGeom>
          <a:solidFill>
            <a:srgbClr val="9363A7"/>
          </a:solidFill>
          <a:ln>
            <a:solidFill>
              <a:srgbClr val="936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68805595-37A2-45BD-B1D1-DFC81C584E2E}"/>
              </a:ext>
            </a:extLst>
          </p:cNvPr>
          <p:cNvSpPr txBox="1"/>
          <p:nvPr/>
        </p:nvSpPr>
        <p:spPr>
          <a:xfrm>
            <a:off x="551542" y="626966"/>
            <a:ext cx="4949372" cy="646331"/>
          </a:xfrm>
          <a:prstGeom prst="rect">
            <a:avLst/>
          </a:prstGeom>
          <a:noFill/>
        </p:spPr>
        <p:txBody>
          <a:bodyPr wrap="square" rtlCol="0">
            <a:spAutoFit/>
          </a:bodyPr>
          <a:lstStyle/>
          <a:p>
            <a:r>
              <a:rPr lang="en-GB" sz="3600" dirty="0">
                <a:solidFill>
                  <a:srgbClr val="171A55"/>
                </a:solidFill>
              </a:rPr>
              <a:t>Background</a:t>
            </a:r>
            <a:endParaRPr lang="en-GB" sz="3600" dirty="0"/>
          </a:p>
        </p:txBody>
      </p:sp>
      <p:sp>
        <p:nvSpPr>
          <p:cNvPr id="2" name="TextBox 1">
            <a:extLst>
              <a:ext uri="{FF2B5EF4-FFF2-40B4-BE49-F238E27FC236}">
                <a16:creationId xmlns:a16="http://schemas.microsoft.com/office/drawing/2014/main" id="{33E978D5-7588-4588-8BB6-01890C76C273}"/>
              </a:ext>
            </a:extLst>
          </p:cNvPr>
          <p:cNvSpPr txBox="1"/>
          <p:nvPr/>
        </p:nvSpPr>
        <p:spPr>
          <a:xfrm>
            <a:off x="649357" y="1476497"/>
            <a:ext cx="10840278" cy="4154984"/>
          </a:xfrm>
          <a:prstGeom prst="rect">
            <a:avLst/>
          </a:prstGeom>
          <a:noFill/>
        </p:spPr>
        <p:txBody>
          <a:bodyPr wrap="square" rtlCol="0">
            <a:spAutoFit/>
          </a:bodyPr>
          <a:lstStyle/>
          <a:p>
            <a:pPr marL="285750" indent="-285750">
              <a:buFont typeface="Arial" panose="020B0604020202020204" pitchFamily="34" charset="0"/>
              <a:buChar char="•"/>
            </a:pPr>
            <a:r>
              <a:rPr lang="en-GB" sz="2400" dirty="0">
                <a:solidFill>
                  <a:srgbClr val="171A55"/>
                </a:solidFill>
              </a:rPr>
              <a:t>In 2020 we were due to launch The Big Church Survey.</a:t>
            </a:r>
          </a:p>
          <a:p>
            <a:pPr marL="285750" indent="-285750">
              <a:buFont typeface="Arial" panose="020B0604020202020204" pitchFamily="34" charset="0"/>
              <a:buChar char="•"/>
            </a:pPr>
            <a:r>
              <a:rPr lang="en-GB" sz="2400" dirty="0">
                <a:solidFill>
                  <a:srgbClr val="171A55"/>
                </a:solidFill>
              </a:rPr>
              <a:t>We listened to church leaders who said that due to the pandemic we should  postpone the launch. </a:t>
            </a:r>
          </a:p>
          <a:p>
            <a:pPr marL="285750" indent="-285750">
              <a:buFont typeface="Arial" panose="020B0604020202020204" pitchFamily="34" charset="0"/>
              <a:buChar char="•"/>
            </a:pPr>
            <a:r>
              <a:rPr lang="en-GB" sz="2400" dirty="0">
                <a:solidFill>
                  <a:srgbClr val="171A55"/>
                </a:solidFill>
              </a:rPr>
              <a:t>We were then able to reflect and make amendments to The Big Church Survey to ensure that the tool was as helpful as possible for churches and dioceses, and aligned to the vision and strategy.</a:t>
            </a:r>
          </a:p>
          <a:p>
            <a:pPr marL="285750" indent="-285750">
              <a:buFont typeface="Arial" panose="020B0604020202020204" pitchFamily="34" charset="0"/>
              <a:buChar char="•"/>
            </a:pPr>
            <a:r>
              <a:rPr lang="en-GB" sz="2400" dirty="0">
                <a:solidFill>
                  <a:srgbClr val="171A55"/>
                </a:solidFill>
              </a:rPr>
              <a:t>So, we did the following:</a:t>
            </a:r>
          </a:p>
          <a:p>
            <a:pPr marL="914400" lvl="1" indent="-457200">
              <a:buFont typeface="+mj-lt"/>
              <a:buAutoNum type="arabicPeriod"/>
            </a:pPr>
            <a:r>
              <a:rPr lang="en-GB" sz="2400" dirty="0">
                <a:solidFill>
                  <a:srgbClr val="171A55"/>
                </a:solidFill>
              </a:rPr>
              <a:t>Change of name to </a:t>
            </a:r>
            <a:r>
              <a:rPr lang="en-GB" sz="2400" b="1" dirty="0">
                <a:solidFill>
                  <a:srgbClr val="171A55"/>
                </a:solidFill>
              </a:rPr>
              <a:t>The Church Development Tool </a:t>
            </a:r>
          </a:p>
          <a:p>
            <a:pPr marL="914400" lvl="1" indent="-457200">
              <a:buFont typeface="+mj-lt"/>
              <a:buAutoNum type="arabicPeriod"/>
            </a:pPr>
            <a:r>
              <a:rPr lang="en-GB" sz="2400" dirty="0">
                <a:solidFill>
                  <a:srgbClr val="171A55"/>
                </a:solidFill>
              </a:rPr>
              <a:t>Made the tool accessible via A Church Near You </a:t>
            </a:r>
          </a:p>
          <a:p>
            <a:pPr marL="914400" lvl="1" indent="-457200">
              <a:buFont typeface="+mj-lt"/>
              <a:buAutoNum type="arabicPeriod"/>
            </a:pPr>
            <a:r>
              <a:rPr lang="en-GB" sz="2400" dirty="0">
                <a:solidFill>
                  <a:srgbClr val="171A55"/>
                </a:solidFill>
              </a:rPr>
              <a:t>Worked on a follow-up resource for churches based around From Evidence to Action</a:t>
            </a:r>
          </a:p>
        </p:txBody>
      </p:sp>
    </p:spTree>
    <p:extLst>
      <p:ext uri="{BB962C8B-B14F-4D97-AF65-F5344CB8AC3E}">
        <p14:creationId xmlns:p14="http://schemas.microsoft.com/office/powerpoint/2010/main" val="387008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081A4F2-73C3-4FB5-99EA-AADDD367F3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9871" y="452482"/>
            <a:ext cx="1739901" cy="497650"/>
          </a:xfrm>
          <a:prstGeom prst="rect">
            <a:avLst/>
          </a:prstGeom>
        </p:spPr>
      </p:pic>
      <p:sp>
        <p:nvSpPr>
          <p:cNvPr id="6" name="Rectangle 5">
            <a:extLst>
              <a:ext uri="{FF2B5EF4-FFF2-40B4-BE49-F238E27FC236}">
                <a16:creationId xmlns:a16="http://schemas.microsoft.com/office/drawing/2014/main" id="{3EA660A2-BD80-4B8D-8EE4-C33CA3DBB104}"/>
              </a:ext>
            </a:extLst>
          </p:cNvPr>
          <p:cNvSpPr/>
          <p:nvPr/>
        </p:nvSpPr>
        <p:spPr>
          <a:xfrm>
            <a:off x="0" y="6429829"/>
            <a:ext cx="12192000" cy="441433"/>
          </a:xfrm>
          <a:prstGeom prst="rect">
            <a:avLst/>
          </a:prstGeom>
          <a:solidFill>
            <a:srgbClr val="171A55"/>
          </a:solidFill>
          <a:ln>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7C73C3F8-C827-40DF-8367-5FBE83515240}"/>
              </a:ext>
            </a:extLst>
          </p:cNvPr>
          <p:cNvSpPr/>
          <p:nvPr/>
        </p:nvSpPr>
        <p:spPr>
          <a:xfrm>
            <a:off x="0" y="6226629"/>
            <a:ext cx="12192000" cy="203200"/>
          </a:xfrm>
          <a:prstGeom prst="rect">
            <a:avLst/>
          </a:prstGeom>
          <a:solidFill>
            <a:srgbClr val="9363A7"/>
          </a:solidFill>
          <a:ln>
            <a:solidFill>
              <a:srgbClr val="936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3E022673-13A0-4510-9467-6F3AC1C4A676}"/>
              </a:ext>
            </a:extLst>
          </p:cNvPr>
          <p:cNvSpPr/>
          <p:nvPr/>
        </p:nvSpPr>
        <p:spPr>
          <a:xfrm>
            <a:off x="0" y="-25236"/>
            <a:ext cx="12192000" cy="203200"/>
          </a:xfrm>
          <a:prstGeom prst="rect">
            <a:avLst/>
          </a:prstGeom>
          <a:solidFill>
            <a:srgbClr val="9363A7"/>
          </a:solidFill>
          <a:ln>
            <a:solidFill>
              <a:srgbClr val="936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68805595-37A2-45BD-B1D1-DFC81C584E2E}"/>
              </a:ext>
            </a:extLst>
          </p:cNvPr>
          <p:cNvSpPr txBox="1"/>
          <p:nvPr/>
        </p:nvSpPr>
        <p:spPr>
          <a:xfrm>
            <a:off x="551542" y="626966"/>
            <a:ext cx="9216572" cy="646331"/>
          </a:xfrm>
          <a:prstGeom prst="rect">
            <a:avLst/>
          </a:prstGeom>
          <a:noFill/>
        </p:spPr>
        <p:txBody>
          <a:bodyPr wrap="square" rtlCol="0">
            <a:spAutoFit/>
          </a:bodyPr>
          <a:lstStyle/>
          <a:p>
            <a:pPr lvl="0"/>
            <a:r>
              <a:rPr lang="en-GB" sz="3600" dirty="0">
                <a:solidFill>
                  <a:srgbClr val="171A55"/>
                </a:solidFill>
              </a:rPr>
              <a:t>What is The Church Development Tool?</a:t>
            </a:r>
            <a:endPar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DC00AAE6-3CEF-477F-B6BB-D25522FF9393}"/>
              </a:ext>
            </a:extLst>
          </p:cNvPr>
          <p:cNvSpPr txBox="1"/>
          <p:nvPr/>
        </p:nvSpPr>
        <p:spPr>
          <a:xfrm>
            <a:off x="940904" y="1326223"/>
            <a:ext cx="10310192" cy="4524315"/>
          </a:xfrm>
          <a:prstGeom prst="rect">
            <a:avLst/>
          </a:prstGeom>
          <a:noFill/>
        </p:spPr>
        <p:txBody>
          <a:bodyPr wrap="square" rtlCol="0">
            <a:spAutoFit/>
          </a:bodyPr>
          <a:lstStyle/>
          <a:p>
            <a:r>
              <a:rPr lang="en-GB" sz="2400" dirty="0">
                <a:solidFill>
                  <a:srgbClr val="171A55"/>
                </a:solidFill>
              </a:rPr>
              <a:t>The Church Development Tool is...</a:t>
            </a:r>
          </a:p>
          <a:p>
            <a:endParaRPr lang="en-GB" sz="2400" dirty="0">
              <a:solidFill>
                <a:srgbClr val="171A55"/>
              </a:solidFill>
            </a:endParaRPr>
          </a:p>
          <a:p>
            <a:pPr marL="457200" indent="-457200">
              <a:buFont typeface="+mj-lt"/>
              <a:buAutoNum type="arabicPeriod"/>
            </a:pPr>
            <a:r>
              <a:rPr lang="en-GB" sz="2400" dirty="0">
                <a:solidFill>
                  <a:srgbClr val="171A55"/>
                </a:solidFill>
              </a:rPr>
              <a:t>Part of a suite of resources designed to help churches reflect and plan for the future. </a:t>
            </a:r>
            <a:br>
              <a:rPr lang="en-GB" sz="2400" dirty="0">
                <a:solidFill>
                  <a:srgbClr val="171A55"/>
                </a:solidFill>
              </a:rPr>
            </a:br>
            <a:endParaRPr lang="en-GB" sz="2400" dirty="0">
              <a:solidFill>
                <a:srgbClr val="171A55"/>
              </a:solidFill>
            </a:endParaRPr>
          </a:p>
          <a:p>
            <a:pPr marL="457200" indent="-457200">
              <a:buFont typeface="+mj-lt"/>
              <a:buAutoNum type="arabicPeriod"/>
            </a:pPr>
            <a:r>
              <a:rPr lang="en-GB" sz="2400" dirty="0">
                <a:solidFill>
                  <a:srgbClr val="171A55"/>
                </a:solidFill>
              </a:rPr>
              <a:t>An opportunity for churches to understand how their congregations are living out their faith in their everyday life and how church leaders can help support their congregations in their individual faith journeys </a:t>
            </a:r>
            <a:br>
              <a:rPr lang="en-GB" sz="2400" dirty="0">
                <a:solidFill>
                  <a:srgbClr val="171A55"/>
                </a:solidFill>
              </a:rPr>
            </a:br>
            <a:endParaRPr lang="en-GB" sz="2400" dirty="0">
              <a:solidFill>
                <a:srgbClr val="171A55"/>
              </a:solidFill>
            </a:endParaRPr>
          </a:p>
          <a:p>
            <a:pPr marL="457200" indent="-457200">
              <a:buFont typeface="+mj-lt"/>
              <a:buAutoNum type="arabicPeriod"/>
            </a:pPr>
            <a:r>
              <a:rPr lang="en-GB" sz="2400" dirty="0">
                <a:solidFill>
                  <a:srgbClr val="171A55"/>
                </a:solidFill>
              </a:rPr>
              <a:t>A way for churches and dioceses to be part of a bigger conversation around how we become a Church of missionary disciples, younger and more diverse, where mixed ecology is the norm. </a:t>
            </a:r>
          </a:p>
        </p:txBody>
      </p:sp>
    </p:spTree>
    <p:extLst>
      <p:ext uri="{BB962C8B-B14F-4D97-AF65-F5344CB8AC3E}">
        <p14:creationId xmlns:p14="http://schemas.microsoft.com/office/powerpoint/2010/main" val="3467645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6771039-43CC-4CBF-92EC-A80414761A62}"/>
              </a:ext>
            </a:extLst>
          </p:cNvPr>
          <p:cNvPicPr>
            <a:picLocks noChangeAspect="1"/>
          </p:cNvPicPr>
          <p:nvPr/>
        </p:nvPicPr>
        <p:blipFill>
          <a:blip r:embed="rId2"/>
          <a:stretch>
            <a:fillRect/>
          </a:stretch>
        </p:blipFill>
        <p:spPr>
          <a:xfrm>
            <a:off x="645962" y="1469872"/>
            <a:ext cx="3392150" cy="3831273"/>
          </a:xfrm>
          <a:prstGeom prst="rect">
            <a:avLst/>
          </a:prstGeom>
          <a:ln>
            <a:solidFill>
              <a:srgbClr val="171A55"/>
            </a:solidFill>
          </a:ln>
        </p:spPr>
      </p:pic>
      <p:pic>
        <p:nvPicPr>
          <p:cNvPr id="13" name="Picture 12">
            <a:extLst>
              <a:ext uri="{FF2B5EF4-FFF2-40B4-BE49-F238E27FC236}">
                <a16:creationId xmlns:a16="http://schemas.microsoft.com/office/drawing/2014/main" id="{411D1450-5E20-4BC7-A079-84DDC18E7028}"/>
              </a:ext>
            </a:extLst>
          </p:cNvPr>
          <p:cNvPicPr>
            <a:picLocks noChangeAspect="1"/>
          </p:cNvPicPr>
          <p:nvPr/>
        </p:nvPicPr>
        <p:blipFill>
          <a:blip r:embed="rId3"/>
          <a:stretch>
            <a:fillRect/>
          </a:stretch>
        </p:blipFill>
        <p:spPr>
          <a:xfrm>
            <a:off x="3055221" y="2031782"/>
            <a:ext cx="3470154" cy="3722362"/>
          </a:xfrm>
          <a:prstGeom prst="rect">
            <a:avLst/>
          </a:prstGeom>
          <a:ln>
            <a:solidFill>
              <a:srgbClr val="171A55"/>
            </a:solidFill>
          </a:ln>
        </p:spPr>
      </p:pic>
      <p:sp>
        <p:nvSpPr>
          <p:cNvPr id="17" name="Oval 16">
            <a:extLst>
              <a:ext uri="{FF2B5EF4-FFF2-40B4-BE49-F238E27FC236}">
                <a16:creationId xmlns:a16="http://schemas.microsoft.com/office/drawing/2014/main" id="{4831BCB0-01D9-4756-A41D-47ADDEE6D9F2}"/>
              </a:ext>
            </a:extLst>
          </p:cNvPr>
          <p:cNvSpPr/>
          <p:nvPr/>
        </p:nvSpPr>
        <p:spPr>
          <a:xfrm>
            <a:off x="6819689" y="3732393"/>
            <a:ext cx="1926120" cy="1832162"/>
          </a:xfrm>
          <a:prstGeom prst="ellipse">
            <a:avLst/>
          </a:prstGeom>
          <a:solidFill>
            <a:srgbClr val="D7D2EA"/>
          </a:solidFill>
          <a:ln w="28575">
            <a:solidFill>
              <a:srgbClr val="5848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584898"/>
                </a:solidFill>
                <a:effectLst/>
                <a:uLnTx/>
                <a:uFillTx/>
                <a:latin typeface="Gill Sans MT"/>
                <a:ea typeface="+mn-ea"/>
                <a:cs typeface="+mn-cs"/>
              </a:rPr>
              <a:t>Living arrangements</a:t>
            </a:r>
          </a:p>
        </p:txBody>
      </p:sp>
      <p:sp>
        <p:nvSpPr>
          <p:cNvPr id="15" name="Oval 14">
            <a:extLst>
              <a:ext uri="{FF2B5EF4-FFF2-40B4-BE49-F238E27FC236}">
                <a16:creationId xmlns:a16="http://schemas.microsoft.com/office/drawing/2014/main" id="{60A9A334-2CD1-44B2-A96B-AFD7D3A7E696}"/>
              </a:ext>
            </a:extLst>
          </p:cNvPr>
          <p:cNvSpPr/>
          <p:nvPr/>
        </p:nvSpPr>
        <p:spPr>
          <a:xfrm>
            <a:off x="10068023" y="2607628"/>
            <a:ext cx="1496291" cy="1500321"/>
          </a:xfrm>
          <a:prstGeom prst="ellipse">
            <a:avLst/>
          </a:prstGeom>
          <a:solidFill>
            <a:srgbClr val="D7D2EA"/>
          </a:solidFill>
          <a:ln w="28575">
            <a:solidFill>
              <a:srgbClr val="5848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584898"/>
                </a:solidFill>
                <a:effectLst/>
                <a:uLnTx/>
                <a:uFillTx/>
                <a:latin typeface="Gill Sans MT"/>
                <a:ea typeface="+mn-ea"/>
                <a:cs typeface="+mn-cs"/>
              </a:rPr>
              <a:t>Gender</a:t>
            </a:r>
          </a:p>
        </p:txBody>
      </p:sp>
      <p:pic>
        <p:nvPicPr>
          <p:cNvPr id="5" name="Picture 4">
            <a:extLst>
              <a:ext uri="{FF2B5EF4-FFF2-40B4-BE49-F238E27FC236}">
                <a16:creationId xmlns:a16="http://schemas.microsoft.com/office/drawing/2014/main" id="{0081A4F2-73C3-4FB5-99EA-AADDD367F3B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19871" y="452482"/>
            <a:ext cx="1739901" cy="497650"/>
          </a:xfrm>
          <a:prstGeom prst="rect">
            <a:avLst/>
          </a:prstGeom>
        </p:spPr>
      </p:pic>
      <p:sp>
        <p:nvSpPr>
          <p:cNvPr id="6" name="Rectangle 5">
            <a:extLst>
              <a:ext uri="{FF2B5EF4-FFF2-40B4-BE49-F238E27FC236}">
                <a16:creationId xmlns:a16="http://schemas.microsoft.com/office/drawing/2014/main" id="{3EA660A2-BD80-4B8D-8EE4-C33CA3DBB104}"/>
              </a:ext>
            </a:extLst>
          </p:cNvPr>
          <p:cNvSpPr/>
          <p:nvPr/>
        </p:nvSpPr>
        <p:spPr>
          <a:xfrm>
            <a:off x="0" y="6429829"/>
            <a:ext cx="12192000" cy="441433"/>
          </a:xfrm>
          <a:prstGeom prst="rect">
            <a:avLst/>
          </a:prstGeom>
          <a:solidFill>
            <a:srgbClr val="171A55"/>
          </a:solidFill>
          <a:ln>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7C73C3F8-C827-40DF-8367-5FBE83515240}"/>
              </a:ext>
            </a:extLst>
          </p:cNvPr>
          <p:cNvSpPr/>
          <p:nvPr/>
        </p:nvSpPr>
        <p:spPr>
          <a:xfrm>
            <a:off x="0" y="6226629"/>
            <a:ext cx="12192000" cy="203200"/>
          </a:xfrm>
          <a:prstGeom prst="rect">
            <a:avLst/>
          </a:prstGeom>
          <a:solidFill>
            <a:srgbClr val="9363A7"/>
          </a:solidFill>
          <a:ln>
            <a:solidFill>
              <a:srgbClr val="936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3E022673-13A0-4510-9467-6F3AC1C4A676}"/>
              </a:ext>
            </a:extLst>
          </p:cNvPr>
          <p:cNvSpPr/>
          <p:nvPr/>
        </p:nvSpPr>
        <p:spPr>
          <a:xfrm>
            <a:off x="0" y="-25236"/>
            <a:ext cx="12192000" cy="203200"/>
          </a:xfrm>
          <a:prstGeom prst="rect">
            <a:avLst/>
          </a:prstGeom>
          <a:solidFill>
            <a:srgbClr val="9363A7"/>
          </a:solidFill>
          <a:ln>
            <a:solidFill>
              <a:srgbClr val="936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68805595-37A2-45BD-B1D1-DFC81C584E2E}"/>
              </a:ext>
            </a:extLst>
          </p:cNvPr>
          <p:cNvSpPr txBox="1"/>
          <p:nvPr/>
        </p:nvSpPr>
        <p:spPr>
          <a:xfrm>
            <a:off x="581155" y="690544"/>
            <a:ext cx="9852383" cy="646331"/>
          </a:xfrm>
          <a:prstGeom prst="rect">
            <a:avLst/>
          </a:prstGeom>
          <a:noFill/>
        </p:spPr>
        <p:txBody>
          <a:bodyPr wrap="square" rtlCol="0">
            <a:spAutoFit/>
          </a:bodyPr>
          <a:lstStyle/>
          <a:p>
            <a:r>
              <a:rPr lang="en-GB" sz="3600" dirty="0">
                <a:solidFill>
                  <a:srgbClr val="171A55"/>
                </a:solidFill>
              </a:rPr>
              <a:t>What will the CDT tell you about your churches?</a:t>
            </a:r>
            <a:endParaRPr lang="en-GB" sz="3600" dirty="0"/>
          </a:p>
        </p:txBody>
      </p:sp>
      <p:sp>
        <p:nvSpPr>
          <p:cNvPr id="11" name="Oval 10">
            <a:extLst>
              <a:ext uri="{FF2B5EF4-FFF2-40B4-BE49-F238E27FC236}">
                <a16:creationId xmlns:a16="http://schemas.microsoft.com/office/drawing/2014/main" id="{2AE91795-422D-4DBB-8501-F567259F76C4}"/>
              </a:ext>
            </a:extLst>
          </p:cNvPr>
          <p:cNvSpPr/>
          <p:nvPr/>
        </p:nvSpPr>
        <p:spPr>
          <a:xfrm>
            <a:off x="7185122" y="2721639"/>
            <a:ext cx="1400104" cy="1542559"/>
          </a:xfrm>
          <a:prstGeom prst="ellipse">
            <a:avLst/>
          </a:prstGeom>
          <a:solidFill>
            <a:srgbClr val="D7D2EA"/>
          </a:solidFill>
          <a:ln w="28575">
            <a:solidFill>
              <a:srgbClr val="5848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584898"/>
                </a:solidFill>
                <a:effectLst/>
                <a:uLnTx/>
                <a:uFillTx/>
                <a:latin typeface="Gill Sans MT"/>
                <a:ea typeface="+mn-ea"/>
                <a:cs typeface="+mn-cs"/>
              </a:rPr>
              <a:t>Postcode</a:t>
            </a:r>
          </a:p>
        </p:txBody>
      </p:sp>
      <p:sp>
        <p:nvSpPr>
          <p:cNvPr id="12" name="Oval 11">
            <a:extLst>
              <a:ext uri="{FF2B5EF4-FFF2-40B4-BE49-F238E27FC236}">
                <a16:creationId xmlns:a16="http://schemas.microsoft.com/office/drawing/2014/main" id="{447E133D-E808-4136-9EBC-4183400B28BB}"/>
              </a:ext>
            </a:extLst>
          </p:cNvPr>
          <p:cNvSpPr/>
          <p:nvPr/>
        </p:nvSpPr>
        <p:spPr>
          <a:xfrm>
            <a:off x="9663872" y="3857406"/>
            <a:ext cx="1685755" cy="1862093"/>
          </a:xfrm>
          <a:prstGeom prst="ellipse">
            <a:avLst/>
          </a:prstGeom>
          <a:solidFill>
            <a:srgbClr val="D7D2EA"/>
          </a:solidFill>
          <a:ln w="28575">
            <a:solidFill>
              <a:srgbClr val="5848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584898"/>
                </a:solidFill>
                <a:effectLst/>
                <a:uLnTx/>
                <a:uFillTx/>
                <a:latin typeface="Gill Sans MT"/>
                <a:ea typeface="+mn-ea"/>
                <a:cs typeface="+mn-cs"/>
              </a:rPr>
              <a:t>Discipleship</a:t>
            </a:r>
          </a:p>
        </p:txBody>
      </p:sp>
      <p:sp>
        <p:nvSpPr>
          <p:cNvPr id="14" name="Oval 13">
            <a:extLst>
              <a:ext uri="{FF2B5EF4-FFF2-40B4-BE49-F238E27FC236}">
                <a16:creationId xmlns:a16="http://schemas.microsoft.com/office/drawing/2014/main" id="{C368F2A5-84EB-4616-BADD-4261903AC4FB}"/>
              </a:ext>
            </a:extLst>
          </p:cNvPr>
          <p:cNvSpPr/>
          <p:nvPr/>
        </p:nvSpPr>
        <p:spPr>
          <a:xfrm>
            <a:off x="7606304" y="1527430"/>
            <a:ext cx="1302148" cy="1315168"/>
          </a:xfrm>
          <a:prstGeom prst="ellipse">
            <a:avLst/>
          </a:prstGeom>
          <a:solidFill>
            <a:srgbClr val="D7D2EA"/>
          </a:solidFill>
          <a:ln w="28575">
            <a:solidFill>
              <a:srgbClr val="5848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584898"/>
                </a:solidFill>
                <a:effectLst/>
                <a:uLnTx/>
                <a:uFillTx/>
                <a:latin typeface="Gill Sans MT"/>
                <a:ea typeface="+mn-ea"/>
                <a:cs typeface="+mn-cs"/>
              </a:rPr>
              <a:t>Age</a:t>
            </a:r>
          </a:p>
        </p:txBody>
      </p:sp>
      <p:sp>
        <p:nvSpPr>
          <p:cNvPr id="16" name="Oval 15">
            <a:extLst>
              <a:ext uri="{FF2B5EF4-FFF2-40B4-BE49-F238E27FC236}">
                <a16:creationId xmlns:a16="http://schemas.microsoft.com/office/drawing/2014/main" id="{029C1386-F239-4115-AF91-D7EDEB8B553E}"/>
              </a:ext>
            </a:extLst>
          </p:cNvPr>
          <p:cNvSpPr/>
          <p:nvPr/>
        </p:nvSpPr>
        <p:spPr>
          <a:xfrm>
            <a:off x="8715490" y="1591511"/>
            <a:ext cx="1496292" cy="1542559"/>
          </a:xfrm>
          <a:prstGeom prst="ellipse">
            <a:avLst/>
          </a:prstGeom>
          <a:solidFill>
            <a:srgbClr val="D7D2EA"/>
          </a:solidFill>
          <a:ln w="28575">
            <a:solidFill>
              <a:srgbClr val="5848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584898"/>
                </a:solidFill>
                <a:effectLst/>
                <a:uLnTx/>
                <a:uFillTx/>
                <a:latin typeface="Gill Sans MT"/>
                <a:ea typeface="+mn-ea"/>
                <a:cs typeface="+mn-cs"/>
              </a:rPr>
              <a:t>Ethnicity</a:t>
            </a:r>
          </a:p>
        </p:txBody>
      </p:sp>
      <p:sp>
        <p:nvSpPr>
          <p:cNvPr id="18" name="Oval 17">
            <a:extLst>
              <a:ext uri="{FF2B5EF4-FFF2-40B4-BE49-F238E27FC236}">
                <a16:creationId xmlns:a16="http://schemas.microsoft.com/office/drawing/2014/main" id="{A48FBD18-A11E-4DD3-AA3C-9EDFC4E6B5A2}"/>
              </a:ext>
            </a:extLst>
          </p:cNvPr>
          <p:cNvSpPr/>
          <p:nvPr/>
        </p:nvSpPr>
        <p:spPr>
          <a:xfrm>
            <a:off x="8460168" y="4107949"/>
            <a:ext cx="1302148" cy="1335437"/>
          </a:xfrm>
          <a:prstGeom prst="ellipse">
            <a:avLst/>
          </a:prstGeom>
          <a:solidFill>
            <a:srgbClr val="D7D2EA"/>
          </a:solidFill>
          <a:ln w="28575">
            <a:solidFill>
              <a:srgbClr val="5848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584898"/>
                </a:solidFill>
                <a:effectLst/>
                <a:uLnTx/>
                <a:uFillTx/>
                <a:latin typeface="Gill Sans MT"/>
                <a:ea typeface="+mn-ea"/>
                <a:cs typeface="+mn-cs"/>
              </a:rPr>
              <a:t>Marital status</a:t>
            </a:r>
          </a:p>
        </p:txBody>
      </p:sp>
      <p:sp>
        <p:nvSpPr>
          <p:cNvPr id="35" name="Oval 34">
            <a:extLst>
              <a:ext uri="{FF2B5EF4-FFF2-40B4-BE49-F238E27FC236}">
                <a16:creationId xmlns:a16="http://schemas.microsoft.com/office/drawing/2014/main" id="{89B30EC5-2B51-47A4-890D-9685DA36DCD5}"/>
              </a:ext>
            </a:extLst>
          </p:cNvPr>
          <p:cNvSpPr/>
          <p:nvPr/>
        </p:nvSpPr>
        <p:spPr>
          <a:xfrm>
            <a:off x="8535507" y="2680977"/>
            <a:ext cx="1588253" cy="1647390"/>
          </a:xfrm>
          <a:prstGeom prst="ellipse">
            <a:avLst/>
          </a:prstGeom>
          <a:solidFill>
            <a:srgbClr val="D7D2EA"/>
          </a:solidFill>
          <a:ln w="28575">
            <a:solidFill>
              <a:srgbClr val="5848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en-GB" sz="1600" dirty="0">
                <a:solidFill>
                  <a:srgbClr val="584898"/>
                </a:solidFill>
                <a:latin typeface="Gill Sans MT"/>
              </a:rPr>
              <a:t>Lay ministry</a:t>
            </a:r>
            <a:endParaRPr kumimoji="0" lang="en-GB" sz="1600" b="0" i="0" u="none" strike="noStrike" kern="1200" cap="none" spc="0" normalizeH="0" baseline="0" noProof="0" dirty="0">
              <a:ln>
                <a:noFill/>
              </a:ln>
              <a:solidFill>
                <a:srgbClr val="584898"/>
              </a:solidFill>
              <a:effectLst/>
              <a:uLnTx/>
              <a:uFillTx/>
              <a:latin typeface="Gill Sans MT"/>
              <a:ea typeface="+mn-ea"/>
              <a:cs typeface="+mn-cs"/>
            </a:endParaRPr>
          </a:p>
        </p:txBody>
      </p:sp>
    </p:spTree>
    <p:extLst>
      <p:ext uri="{BB962C8B-B14F-4D97-AF65-F5344CB8AC3E}">
        <p14:creationId xmlns:p14="http://schemas.microsoft.com/office/powerpoint/2010/main" val="520990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081A4F2-73C3-4FB5-99EA-AADDD367F3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9871" y="452482"/>
            <a:ext cx="1739901" cy="497650"/>
          </a:xfrm>
          <a:prstGeom prst="rect">
            <a:avLst/>
          </a:prstGeom>
        </p:spPr>
      </p:pic>
      <p:sp>
        <p:nvSpPr>
          <p:cNvPr id="6" name="Rectangle 5">
            <a:extLst>
              <a:ext uri="{FF2B5EF4-FFF2-40B4-BE49-F238E27FC236}">
                <a16:creationId xmlns:a16="http://schemas.microsoft.com/office/drawing/2014/main" id="{3EA660A2-BD80-4B8D-8EE4-C33CA3DBB104}"/>
              </a:ext>
            </a:extLst>
          </p:cNvPr>
          <p:cNvSpPr/>
          <p:nvPr/>
        </p:nvSpPr>
        <p:spPr>
          <a:xfrm>
            <a:off x="0" y="6429829"/>
            <a:ext cx="12192000" cy="441433"/>
          </a:xfrm>
          <a:prstGeom prst="rect">
            <a:avLst/>
          </a:prstGeom>
          <a:solidFill>
            <a:srgbClr val="171A55"/>
          </a:solidFill>
          <a:ln>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7C73C3F8-C827-40DF-8367-5FBE83515240}"/>
              </a:ext>
            </a:extLst>
          </p:cNvPr>
          <p:cNvSpPr/>
          <p:nvPr/>
        </p:nvSpPr>
        <p:spPr>
          <a:xfrm>
            <a:off x="0" y="6226629"/>
            <a:ext cx="12192000" cy="203200"/>
          </a:xfrm>
          <a:prstGeom prst="rect">
            <a:avLst/>
          </a:prstGeom>
          <a:solidFill>
            <a:srgbClr val="9363A7"/>
          </a:solidFill>
          <a:ln>
            <a:solidFill>
              <a:srgbClr val="936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3E022673-13A0-4510-9467-6F3AC1C4A676}"/>
              </a:ext>
            </a:extLst>
          </p:cNvPr>
          <p:cNvSpPr/>
          <p:nvPr/>
        </p:nvSpPr>
        <p:spPr>
          <a:xfrm>
            <a:off x="0" y="-25236"/>
            <a:ext cx="12192000" cy="203200"/>
          </a:xfrm>
          <a:prstGeom prst="rect">
            <a:avLst/>
          </a:prstGeom>
          <a:solidFill>
            <a:srgbClr val="9363A7"/>
          </a:solidFill>
          <a:ln>
            <a:solidFill>
              <a:srgbClr val="936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68805595-37A2-45BD-B1D1-DFC81C584E2E}"/>
              </a:ext>
            </a:extLst>
          </p:cNvPr>
          <p:cNvSpPr txBox="1"/>
          <p:nvPr/>
        </p:nvSpPr>
        <p:spPr>
          <a:xfrm>
            <a:off x="551542" y="626966"/>
            <a:ext cx="11408230" cy="646331"/>
          </a:xfrm>
          <a:prstGeom prst="rect">
            <a:avLst/>
          </a:prstGeom>
          <a:noFill/>
        </p:spPr>
        <p:txBody>
          <a:bodyPr wrap="square" rtlCol="0">
            <a:spAutoFit/>
          </a:bodyPr>
          <a:lstStyle/>
          <a:p>
            <a:r>
              <a:rPr lang="en-GB" sz="3600" dirty="0">
                <a:solidFill>
                  <a:srgbClr val="171A55"/>
                </a:solidFill>
              </a:rPr>
              <a:t>Why is the Church Development Tool important?</a:t>
            </a:r>
            <a:endParaRPr lang="en-GB" sz="2800" dirty="0"/>
          </a:p>
        </p:txBody>
      </p:sp>
      <p:sp>
        <p:nvSpPr>
          <p:cNvPr id="4" name="TextBox 3">
            <a:extLst>
              <a:ext uri="{FF2B5EF4-FFF2-40B4-BE49-F238E27FC236}">
                <a16:creationId xmlns:a16="http://schemas.microsoft.com/office/drawing/2014/main" id="{4D6307AD-6123-4C4A-A179-CE041FBC4171}"/>
              </a:ext>
            </a:extLst>
          </p:cNvPr>
          <p:cNvSpPr txBox="1"/>
          <p:nvPr/>
        </p:nvSpPr>
        <p:spPr>
          <a:xfrm>
            <a:off x="705853" y="1780674"/>
            <a:ext cx="10878788" cy="3416320"/>
          </a:xfrm>
          <a:prstGeom prst="rect">
            <a:avLst/>
          </a:prstGeom>
          <a:noFill/>
        </p:spPr>
        <p:txBody>
          <a:bodyPr wrap="square" rtlCol="0">
            <a:spAutoFit/>
          </a:bodyPr>
          <a:lstStyle/>
          <a:p>
            <a:r>
              <a:rPr lang="en-GB" sz="2400" dirty="0">
                <a:solidFill>
                  <a:srgbClr val="171A55"/>
                </a:solidFill>
              </a:rPr>
              <a:t>It is our hope that the Church Development Tool and resources will make planning for a post-pandemic future a little bit easier as it will provide: </a:t>
            </a:r>
          </a:p>
          <a:p>
            <a:endParaRPr lang="en-GB" sz="2400" dirty="0">
              <a:solidFill>
                <a:srgbClr val="171A55"/>
              </a:solidFill>
            </a:endParaRPr>
          </a:p>
          <a:p>
            <a:pPr marL="285750" indent="-285750">
              <a:buFont typeface="Arial" panose="020B0604020202020204" pitchFamily="34" charset="0"/>
              <a:buChar char="•"/>
            </a:pPr>
            <a:r>
              <a:rPr lang="en-GB" sz="2400" dirty="0">
                <a:solidFill>
                  <a:srgbClr val="171A55"/>
                </a:solidFill>
              </a:rPr>
              <a:t>1.	Detailed data on the demographic mix of each participating church</a:t>
            </a:r>
          </a:p>
          <a:p>
            <a:pPr marL="285750" indent="-285750">
              <a:buFont typeface="Arial" panose="020B0604020202020204" pitchFamily="34" charset="0"/>
              <a:buChar char="•"/>
            </a:pPr>
            <a:r>
              <a:rPr lang="en-GB" sz="2400" dirty="0">
                <a:solidFill>
                  <a:srgbClr val="171A55"/>
                </a:solidFill>
              </a:rPr>
              <a:t>2.	Previously unavailable information on the discipleship journey of the congregation</a:t>
            </a:r>
          </a:p>
          <a:p>
            <a:pPr marL="285750" indent="-285750">
              <a:buFont typeface="Arial" panose="020B0604020202020204" pitchFamily="34" charset="0"/>
              <a:buChar char="•"/>
            </a:pPr>
            <a:r>
              <a:rPr lang="en-GB" sz="2400" dirty="0">
                <a:solidFill>
                  <a:srgbClr val="171A55"/>
                </a:solidFill>
              </a:rPr>
              <a:t>3.	Links to resources including </a:t>
            </a:r>
            <a:r>
              <a:rPr lang="en-GB" sz="2400" i="1" dirty="0">
                <a:solidFill>
                  <a:srgbClr val="171A55"/>
                </a:solidFill>
              </a:rPr>
              <a:t>From Evidence to Action </a:t>
            </a:r>
            <a:r>
              <a:rPr lang="en-GB" sz="2400" dirty="0">
                <a:solidFill>
                  <a:srgbClr val="171A55"/>
                </a:solidFill>
              </a:rPr>
              <a:t>to help church leaders respond to this learning</a:t>
            </a:r>
          </a:p>
          <a:p>
            <a:pPr marL="285750" indent="-285750">
              <a:buFont typeface="Arial" panose="020B0604020202020204" pitchFamily="34" charset="0"/>
              <a:buChar char="•"/>
            </a:pPr>
            <a:endParaRPr lang="en-GB" sz="2400" i="1" dirty="0">
              <a:solidFill>
                <a:srgbClr val="171A55"/>
              </a:solidFill>
            </a:endParaRPr>
          </a:p>
        </p:txBody>
      </p:sp>
    </p:spTree>
    <p:extLst>
      <p:ext uri="{BB962C8B-B14F-4D97-AF65-F5344CB8AC3E}">
        <p14:creationId xmlns:p14="http://schemas.microsoft.com/office/powerpoint/2010/main" val="3304851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081A4F2-73C3-4FB5-99EA-AADDD367F3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9871" y="452482"/>
            <a:ext cx="1739901" cy="497650"/>
          </a:xfrm>
          <a:prstGeom prst="rect">
            <a:avLst/>
          </a:prstGeom>
        </p:spPr>
      </p:pic>
      <p:sp>
        <p:nvSpPr>
          <p:cNvPr id="6" name="Rectangle 5">
            <a:extLst>
              <a:ext uri="{FF2B5EF4-FFF2-40B4-BE49-F238E27FC236}">
                <a16:creationId xmlns:a16="http://schemas.microsoft.com/office/drawing/2014/main" id="{3EA660A2-BD80-4B8D-8EE4-C33CA3DBB104}"/>
              </a:ext>
            </a:extLst>
          </p:cNvPr>
          <p:cNvSpPr/>
          <p:nvPr/>
        </p:nvSpPr>
        <p:spPr>
          <a:xfrm>
            <a:off x="0" y="6429829"/>
            <a:ext cx="12192000" cy="441433"/>
          </a:xfrm>
          <a:prstGeom prst="rect">
            <a:avLst/>
          </a:prstGeom>
          <a:solidFill>
            <a:srgbClr val="171A55"/>
          </a:solidFill>
          <a:ln>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7C73C3F8-C827-40DF-8367-5FBE83515240}"/>
              </a:ext>
            </a:extLst>
          </p:cNvPr>
          <p:cNvSpPr/>
          <p:nvPr/>
        </p:nvSpPr>
        <p:spPr>
          <a:xfrm>
            <a:off x="0" y="6226629"/>
            <a:ext cx="12192000" cy="203200"/>
          </a:xfrm>
          <a:prstGeom prst="rect">
            <a:avLst/>
          </a:prstGeom>
          <a:solidFill>
            <a:srgbClr val="9363A7"/>
          </a:solidFill>
          <a:ln>
            <a:solidFill>
              <a:srgbClr val="936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3E022673-13A0-4510-9467-6F3AC1C4A676}"/>
              </a:ext>
            </a:extLst>
          </p:cNvPr>
          <p:cNvSpPr/>
          <p:nvPr/>
        </p:nvSpPr>
        <p:spPr>
          <a:xfrm>
            <a:off x="0" y="-25236"/>
            <a:ext cx="12192000" cy="203200"/>
          </a:xfrm>
          <a:prstGeom prst="rect">
            <a:avLst/>
          </a:prstGeom>
          <a:solidFill>
            <a:srgbClr val="9363A7"/>
          </a:solidFill>
          <a:ln>
            <a:solidFill>
              <a:srgbClr val="936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68805595-37A2-45BD-B1D1-DFC81C584E2E}"/>
              </a:ext>
            </a:extLst>
          </p:cNvPr>
          <p:cNvSpPr txBox="1"/>
          <p:nvPr/>
        </p:nvSpPr>
        <p:spPr>
          <a:xfrm>
            <a:off x="608049" y="665590"/>
            <a:ext cx="8418287" cy="1200329"/>
          </a:xfrm>
          <a:prstGeom prst="rect">
            <a:avLst/>
          </a:prstGeom>
          <a:noFill/>
        </p:spPr>
        <p:txBody>
          <a:bodyPr wrap="square" rtlCol="0">
            <a:spAutoFit/>
          </a:bodyPr>
          <a:lstStyle/>
          <a:p>
            <a:r>
              <a:rPr lang="en-GB" sz="3600" dirty="0">
                <a:solidFill>
                  <a:srgbClr val="171A55"/>
                </a:solidFill>
              </a:rPr>
              <a:t>How could the Church Development Tool work in your diocese?</a:t>
            </a:r>
            <a:endParaRPr lang="en-GB" sz="3600" dirty="0"/>
          </a:p>
        </p:txBody>
      </p:sp>
      <p:sp>
        <p:nvSpPr>
          <p:cNvPr id="3" name="Rectangle: Rounded Corners 2">
            <a:extLst>
              <a:ext uri="{FF2B5EF4-FFF2-40B4-BE49-F238E27FC236}">
                <a16:creationId xmlns:a16="http://schemas.microsoft.com/office/drawing/2014/main" id="{FDF15FD1-E10E-4945-AEBB-EE80CC08832B}"/>
              </a:ext>
            </a:extLst>
          </p:cNvPr>
          <p:cNvSpPr/>
          <p:nvPr/>
        </p:nvSpPr>
        <p:spPr>
          <a:xfrm>
            <a:off x="422984" y="2350008"/>
            <a:ext cx="1792224" cy="3171621"/>
          </a:xfrm>
          <a:prstGeom prst="roundRect">
            <a:avLst/>
          </a:prstGeom>
          <a:solidFill>
            <a:srgbClr val="D7D2EA"/>
          </a:solidFill>
          <a:ln w="28575">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Rounded Corners 9">
            <a:extLst>
              <a:ext uri="{FF2B5EF4-FFF2-40B4-BE49-F238E27FC236}">
                <a16:creationId xmlns:a16="http://schemas.microsoft.com/office/drawing/2014/main" id="{BBA56ACD-807B-4770-B001-279D283EC296}"/>
              </a:ext>
            </a:extLst>
          </p:cNvPr>
          <p:cNvSpPr/>
          <p:nvPr/>
        </p:nvSpPr>
        <p:spPr>
          <a:xfrm>
            <a:off x="2755048" y="2350007"/>
            <a:ext cx="1792224" cy="3171621"/>
          </a:xfrm>
          <a:prstGeom prst="roundRect">
            <a:avLst/>
          </a:prstGeom>
          <a:solidFill>
            <a:srgbClr val="D7D2EA"/>
          </a:solidFill>
          <a:ln w="28575">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Rounded Corners 10">
            <a:extLst>
              <a:ext uri="{FF2B5EF4-FFF2-40B4-BE49-F238E27FC236}">
                <a16:creationId xmlns:a16="http://schemas.microsoft.com/office/drawing/2014/main" id="{68925875-56F1-4C39-80BF-262822412417}"/>
              </a:ext>
            </a:extLst>
          </p:cNvPr>
          <p:cNvSpPr/>
          <p:nvPr/>
        </p:nvSpPr>
        <p:spPr>
          <a:xfrm>
            <a:off x="5087112" y="2350007"/>
            <a:ext cx="1792224" cy="3171621"/>
          </a:xfrm>
          <a:prstGeom prst="roundRect">
            <a:avLst/>
          </a:prstGeom>
          <a:solidFill>
            <a:srgbClr val="D7D2EA"/>
          </a:solidFill>
          <a:ln w="28575">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Rounded Corners 11">
            <a:extLst>
              <a:ext uri="{FF2B5EF4-FFF2-40B4-BE49-F238E27FC236}">
                <a16:creationId xmlns:a16="http://schemas.microsoft.com/office/drawing/2014/main" id="{C19D8F18-0FAE-4184-87BE-D81BD4E5A794}"/>
              </a:ext>
            </a:extLst>
          </p:cNvPr>
          <p:cNvSpPr/>
          <p:nvPr/>
        </p:nvSpPr>
        <p:spPr>
          <a:xfrm>
            <a:off x="7419176" y="2356831"/>
            <a:ext cx="1792224" cy="3171621"/>
          </a:xfrm>
          <a:prstGeom prst="roundRect">
            <a:avLst/>
          </a:prstGeom>
          <a:solidFill>
            <a:srgbClr val="D7D2EA"/>
          </a:solidFill>
          <a:ln w="28575">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Rounded Corners 12">
            <a:extLst>
              <a:ext uri="{FF2B5EF4-FFF2-40B4-BE49-F238E27FC236}">
                <a16:creationId xmlns:a16="http://schemas.microsoft.com/office/drawing/2014/main" id="{CDC30DBD-884F-4194-B39A-833C4F9C9C44}"/>
              </a:ext>
            </a:extLst>
          </p:cNvPr>
          <p:cNvSpPr/>
          <p:nvPr/>
        </p:nvSpPr>
        <p:spPr>
          <a:xfrm>
            <a:off x="9751240" y="2356831"/>
            <a:ext cx="1792224" cy="3171621"/>
          </a:xfrm>
          <a:prstGeom prst="roundRect">
            <a:avLst/>
          </a:prstGeom>
          <a:solidFill>
            <a:srgbClr val="D7D2EA"/>
          </a:solidFill>
          <a:ln w="28575">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5A9ED0D1-E72D-44EE-B47F-5F7226D6BAF1}"/>
              </a:ext>
            </a:extLst>
          </p:cNvPr>
          <p:cNvSpPr txBox="1"/>
          <p:nvPr/>
        </p:nvSpPr>
        <p:spPr>
          <a:xfrm>
            <a:off x="2828200" y="2659503"/>
            <a:ext cx="1645920" cy="2542363"/>
          </a:xfrm>
          <a:prstGeom prst="rect">
            <a:avLst/>
          </a:prstGeom>
          <a:noFill/>
          <a:ln>
            <a:noFill/>
          </a:ln>
        </p:spPr>
        <p:txBody>
          <a:bodyPr wrap="square" rtlCol="0">
            <a:spAutoFit/>
          </a:bodyPr>
          <a:lstStyle/>
          <a:p>
            <a:pPr algn="ctr">
              <a:lnSpc>
                <a:spcPct val="150000"/>
              </a:lnSpc>
            </a:pPr>
            <a:r>
              <a:rPr lang="en-GB" sz="1800" dirty="0">
                <a:solidFill>
                  <a:srgbClr val="171A55"/>
                </a:solidFill>
              </a:rPr>
              <a:t>2. </a:t>
            </a:r>
          </a:p>
          <a:p>
            <a:pPr algn="ctr">
              <a:lnSpc>
                <a:spcPct val="150000"/>
              </a:lnSpc>
            </a:pPr>
            <a:r>
              <a:rPr lang="en-GB" dirty="0">
                <a:solidFill>
                  <a:srgbClr val="171A55"/>
                </a:solidFill>
              </a:rPr>
              <a:t>E</a:t>
            </a:r>
            <a:r>
              <a:rPr lang="en-GB" sz="1800" dirty="0">
                <a:solidFill>
                  <a:srgbClr val="171A55"/>
                </a:solidFill>
              </a:rPr>
              <a:t>nable data-rich discussions about priorities and resource allocation</a:t>
            </a:r>
          </a:p>
        </p:txBody>
      </p:sp>
      <p:sp>
        <p:nvSpPr>
          <p:cNvPr id="19" name="TextBox 18">
            <a:extLst>
              <a:ext uri="{FF2B5EF4-FFF2-40B4-BE49-F238E27FC236}">
                <a16:creationId xmlns:a16="http://schemas.microsoft.com/office/drawing/2014/main" id="{61A33536-F0B5-4F6F-9E50-32E9471186D8}"/>
              </a:ext>
            </a:extLst>
          </p:cNvPr>
          <p:cNvSpPr txBox="1"/>
          <p:nvPr/>
        </p:nvSpPr>
        <p:spPr>
          <a:xfrm>
            <a:off x="496136" y="2732698"/>
            <a:ext cx="1645920" cy="1711366"/>
          </a:xfrm>
          <a:prstGeom prst="rect">
            <a:avLst/>
          </a:prstGeom>
          <a:noFill/>
          <a:ln>
            <a:noFill/>
          </a:ln>
        </p:spPr>
        <p:txBody>
          <a:bodyPr wrap="square" rtlCol="0">
            <a:spAutoFit/>
          </a:bodyPr>
          <a:lstStyle/>
          <a:p>
            <a:pPr algn="ctr">
              <a:lnSpc>
                <a:spcPct val="150000"/>
              </a:lnSpc>
            </a:pPr>
            <a:r>
              <a:rPr lang="en-GB" dirty="0">
                <a:solidFill>
                  <a:srgbClr val="171A55"/>
                </a:solidFill>
              </a:rPr>
              <a:t>1. </a:t>
            </a:r>
          </a:p>
          <a:p>
            <a:pPr algn="ctr">
              <a:lnSpc>
                <a:spcPct val="150000"/>
              </a:lnSpc>
            </a:pPr>
            <a:r>
              <a:rPr lang="en-GB" dirty="0">
                <a:solidFill>
                  <a:srgbClr val="171A55"/>
                </a:solidFill>
              </a:rPr>
              <a:t>S</a:t>
            </a:r>
            <a:r>
              <a:rPr lang="en-GB" sz="1800" dirty="0">
                <a:solidFill>
                  <a:srgbClr val="171A55"/>
                </a:solidFill>
              </a:rPr>
              <a:t>upport diocesan vision and priorities</a:t>
            </a:r>
          </a:p>
        </p:txBody>
      </p:sp>
      <p:sp>
        <p:nvSpPr>
          <p:cNvPr id="20" name="TextBox 19">
            <a:extLst>
              <a:ext uri="{FF2B5EF4-FFF2-40B4-BE49-F238E27FC236}">
                <a16:creationId xmlns:a16="http://schemas.microsoft.com/office/drawing/2014/main" id="{578294AE-543C-4F87-A6D2-FC804E6B405E}"/>
              </a:ext>
            </a:extLst>
          </p:cNvPr>
          <p:cNvSpPr txBox="1"/>
          <p:nvPr/>
        </p:nvSpPr>
        <p:spPr>
          <a:xfrm>
            <a:off x="5153480" y="2659503"/>
            <a:ext cx="1645920" cy="1711366"/>
          </a:xfrm>
          <a:prstGeom prst="rect">
            <a:avLst/>
          </a:prstGeom>
          <a:noFill/>
          <a:ln>
            <a:noFill/>
          </a:ln>
        </p:spPr>
        <p:txBody>
          <a:bodyPr wrap="square" rtlCol="0">
            <a:spAutoFit/>
          </a:bodyPr>
          <a:lstStyle/>
          <a:p>
            <a:pPr algn="ctr">
              <a:lnSpc>
                <a:spcPct val="150000"/>
              </a:lnSpc>
            </a:pPr>
            <a:r>
              <a:rPr lang="en-GB" sz="1800" dirty="0">
                <a:solidFill>
                  <a:srgbClr val="171A55"/>
                </a:solidFill>
              </a:rPr>
              <a:t>3. </a:t>
            </a:r>
          </a:p>
          <a:p>
            <a:pPr algn="ctr">
              <a:lnSpc>
                <a:spcPct val="150000"/>
              </a:lnSpc>
            </a:pPr>
            <a:r>
              <a:rPr lang="en-GB" dirty="0">
                <a:solidFill>
                  <a:srgbClr val="171A55"/>
                </a:solidFill>
              </a:rPr>
              <a:t>A</a:t>
            </a:r>
            <a:r>
              <a:rPr lang="en-GB" sz="1800" dirty="0">
                <a:solidFill>
                  <a:srgbClr val="171A55"/>
                </a:solidFill>
              </a:rPr>
              <a:t>llow dioceses to measure progress</a:t>
            </a:r>
          </a:p>
        </p:txBody>
      </p:sp>
      <p:sp>
        <p:nvSpPr>
          <p:cNvPr id="21" name="TextBox 20">
            <a:extLst>
              <a:ext uri="{FF2B5EF4-FFF2-40B4-BE49-F238E27FC236}">
                <a16:creationId xmlns:a16="http://schemas.microsoft.com/office/drawing/2014/main" id="{F8DFA7AA-50BB-4B70-9891-F998F1ADB01A}"/>
              </a:ext>
            </a:extLst>
          </p:cNvPr>
          <p:cNvSpPr txBox="1"/>
          <p:nvPr/>
        </p:nvSpPr>
        <p:spPr>
          <a:xfrm>
            <a:off x="7551912" y="2591497"/>
            <a:ext cx="1645920" cy="2126864"/>
          </a:xfrm>
          <a:prstGeom prst="rect">
            <a:avLst/>
          </a:prstGeom>
          <a:noFill/>
          <a:ln>
            <a:noFill/>
          </a:ln>
        </p:spPr>
        <p:txBody>
          <a:bodyPr wrap="square" rtlCol="0">
            <a:spAutoFit/>
          </a:bodyPr>
          <a:lstStyle/>
          <a:p>
            <a:pPr algn="ctr">
              <a:lnSpc>
                <a:spcPct val="150000"/>
              </a:lnSpc>
            </a:pPr>
            <a:r>
              <a:rPr lang="en-GB" sz="1800" dirty="0">
                <a:solidFill>
                  <a:srgbClr val="171A55"/>
                </a:solidFill>
              </a:rPr>
              <a:t>4. </a:t>
            </a:r>
          </a:p>
          <a:p>
            <a:pPr algn="ctr">
              <a:lnSpc>
                <a:spcPct val="150000"/>
              </a:lnSpc>
            </a:pPr>
            <a:r>
              <a:rPr lang="en-GB" dirty="0">
                <a:solidFill>
                  <a:srgbClr val="171A55"/>
                </a:solidFill>
              </a:rPr>
              <a:t>C</a:t>
            </a:r>
            <a:r>
              <a:rPr lang="en-GB" sz="1800" dirty="0">
                <a:solidFill>
                  <a:srgbClr val="171A55"/>
                </a:solidFill>
              </a:rPr>
              <a:t>ontribute to the shaping of strategy at every level</a:t>
            </a:r>
          </a:p>
        </p:txBody>
      </p:sp>
      <p:sp>
        <p:nvSpPr>
          <p:cNvPr id="22" name="TextBox 21">
            <a:extLst>
              <a:ext uri="{FF2B5EF4-FFF2-40B4-BE49-F238E27FC236}">
                <a16:creationId xmlns:a16="http://schemas.microsoft.com/office/drawing/2014/main" id="{1D26FF19-B4D8-4503-AD49-F2DC17ABBE7A}"/>
              </a:ext>
            </a:extLst>
          </p:cNvPr>
          <p:cNvSpPr txBox="1"/>
          <p:nvPr/>
        </p:nvSpPr>
        <p:spPr>
          <a:xfrm>
            <a:off x="9824392" y="2591497"/>
            <a:ext cx="1645920" cy="2126864"/>
          </a:xfrm>
          <a:prstGeom prst="rect">
            <a:avLst/>
          </a:prstGeom>
          <a:noFill/>
          <a:ln>
            <a:noFill/>
          </a:ln>
        </p:spPr>
        <p:txBody>
          <a:bodyPr wrap="square" rtlCol="0">
            <a:spAutoFit/>
          </a:bodyPr>
          <a:lstStyle/>
          <a:p>
            <a:pPr algn="ctr">
              <a:lnSpc>
                <a:spcPct val="150000"/>
              </a:lnSpc>
            </a:pPr>
            <a:r>
              <a:rPr lang="en-GB" sz="1800" dirty="0">
                <a:solidFill>
                  <a:srgbClr val="171A55"/>
                </a:solidFill>
              </a:rPr>
              <a:t>5. </a:t>
            </a:r>
          </a:p>
          <a:p>
            <a:pPr algn="ctr">
              <a:lnSpc>
                <a:spcPct val="150000"/>
              </a:lnSpc>
            </a:pPr>
            <a:r>
              <a:rPr lang="en-GB" dirty="0">
                <a:solidFill>
                  <a:srgbClr val="171A55"/>
                </a:solidFill>
              </a:rPr>
              <a:t>D</a:t>
            </a:r>
            <a:r>
              <a:rPr lang="en-GB" sz="1800" dirty="0">
                <a:solidFill>
                  <a:srgbClr val="171A55"/>
                </a:solidFill>
              </a:rPr>
              <a:t>iocesan leadership encouraging participation </a:t>
            </a:r>
          </a:p>
        </p:txBody>
      </p:sp>
    </p:spTree>
    <p:extLst>
      <p:ext uri="{BB962C8B-B14F-4D97-AF65-F5344CB8AC3E}">
        <p14:creationId xmlns:p14="http://schemas.microsoft.com/office/powerpoint/2010/main" val="3962208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081A4F2-73C3-4FB5-99EA-AADDD367F3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9871" y="452482"/>
            <a:ext cx="1739901" cy="497650"/>
          </a:xfrm>
          <a:prstGeom prst="rect">
            <a:avLst/>
          </a:prstGeom>
        </p:spPr>
      </p:pic>
      <p:sp>
        <p:nvSpPr>
          <p:cNvPr id="6" name="Rectangle 5">
            <a:extLst>
              <a:ext uri="{FF2B5EF4-FFF2-40B4-BE49-F238E27FC236}">
                <a16:creationId xmlns:a16="http://schemas.microsoft.com/office/drawing/2014/main" id="{3EA660A2-BD80-4B8D-8EE4-C33CA3DBB104}"/>
              </a:ext>
            </a:extLst>
          </p:cNvPr>
          <p:cNvSpPr/>
          <p:nvPr/>
        </p:nvSpPr>
        <p:spPr>
          <a:xfrm>
            <a:off x="0" y="6429829"/>
            <a:ext cx="12192000" cy="441433"/>
          </a:xfrm>
          <a:prstGeom prst="rect">
            <a:avLst/>
          </a:prstGeom>
          <a:solidFill>
            <a:srgbClr val="171A55"/>
          </a:solidFill>
          <a:ln>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7C73C3F8-C827-40DF-8367-5FBE83515240}"/>
              </a:ext>
            </a:extLst>
          </p:cNvPr>
          <p:cNvSpPr/>
          <p:nvPr/>
        </p:nvSpPr>
        <p:spPr>
          <a:xfrm>
            <a:off x="0" y="6226629"/>
            <a:ext cx="12192000" cy="203200"/>
          </a:xfrm>
          <a:prstGeom prst="rect">
            <a:avLst/>
          </a:prstGeom>
          <a:solidFill>
            <a:srgbClr val="9363A7"/>
          </a:solidFill>
          <a:ln>
            <a:solidFill>
              <a:srgbClr val="936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3E022673-13A0-4510-9467-6F3AC1C4A676}"/>
              </a:ext>
            </a:extLst>
          </p:cNvPr>
          <p:cNvSpPr/>
          <p:nvPr/>
        </p:nvSpPr>
        <p:spPr>
          <a:xfrm>
            <a:off x="0" y="-25236"/>
            <a:ext cx="12192000" cy="203200"/>
          </a:xfrm>
          <a:prstGeom prst="rect">
            <a:avLst/>
          </a:prstGeom>
          <a:solidFill>
            <a:srgbClr val="9363A7"/>
          </a:solidFill>
          <a:ln>
            <a:solidFill>
              <a:srgbClr val="936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68805595-37A2-45BD-B1D1-DFC81C584E2E}"/>
              </a:ext>
            </a:extLst>
          </p:cNvPr>
          <p:cNvSpPr txBox="1"/>
          <p:nvPr/>
        </p:nvSpPr>
        <p:spPr>
          <a:xfrm>
            <a:off x="551541" y="626966"/>
            <a:ext cx="8969829" cy="646331"/>
          </a:xfrm>
          <a:prstGeom prst="rect">
            <a:avLst/>
          </a:prstGeom>
          <a:noFill/>
        </p:spPr>
        <p:txBody>
          <a:bodyPr wrap="square" rtlCol="0">
            <a:spAutoFit/>
          </a:bodyPr>
          <a:lstStyle/>
          <a:p>
            <a:r>
              <a:rPr lang="en-GB" sz="3600" dirty="0">
                <a:solidFill>
                  <a:srgbClr val="171A55"/>
                </a:solidFill>
              </a:rPr>
              <a:t>How do churches sign up?</a:t>
            </a:r>
            <a:endParaRPr lang="en-GB" sz="3600" dirty="0"/>
          </a:p>
        </p:txBody>
      </p:sp>
      <p:sp>
        <p:nvSpPr>
          <p:cNvPr id="2" name="Flowchart: Alternate Process 1">
            <a:extLst>
              <a:ext uri="{FF2B5EF4-FFF2-40B4-BE49-F238E27FC236}">
                <a16:creationId xmlns:a16="http://schemas.microsoft.com/office/drawing/2014/main" id="{CC218952-943C-4545-AC55-AA49A1402AD5}"/>
              </a:ext>
            </a:extLst>
          </p:cNvPr>
          <p:cNvSpPr/>
          <p:nvPr/>
        </p:nvSpPr>
        <p:spPr>
          <a:xfrm>
            <a:off x="800249" y="2522785"/>
            <a:ext cx="1561204" cy="3003516"/>
          </a:xfrm>
          <a:prstGeom prst="flowChartAlternateProcess">
            <a:avLst/>
          </a:prstGeom>
          <a:solidFill>
            <a:srgbClr val="171A55"/>
          </a:solidFill>
          <a:ln>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6AD1E436-C183-4F67-9CB7-3E1AF28831B8}"/>
              </a:ext>
            </a:extLst>
          </p:cNvPr>
          <p:cNvSpPr txBox="1"/>
          <p:nvPr/>
        </p:nvSpPr>
        <p:spPr>
          <a:xfrm>
            <a:off x="929405" y="3185534"/>
            <a:ext cx="1241701" cy="1631216"/>
          </a:xfrm>
          <a:prstGeom prst="rect">
            <a:avLst/>
          </a:prstGeom>
          <a:noFill/>
        </p:spPr>
        <p:txBody>
          <a:bodyPr wrap="square" rtlCol="0">
            <a:spAutoFit/>
          </a:bodyPr>
          <a:lstStyle/>
          <a:p>
            <a:pPr algn="ctr"/>
            <a:r>
              <a:rPr lang="en-GB" sz="2000" dirty="0">
                <a:solidFill>
                  <a:schemeClr val="bg1"/>
                </a:solidFill>
              </a:rPr>
              <a:t>Identify a church champion for a church </a:t>
            </a:r>
          </a:p>
        </p:txBody>
      </p:sp>
      <p:sp>
        <p:nvSpPr>
          <p:cNvPr id="10" name="Flowchart: Alternate Process 9">
            <a:extLst>
              <a:ext uri="{FF2B5EF4-FFF2-40B4-BE49-F238E27FC236}">
                <a16:creationId xmlns:a16="http://schemas.microsoft.com/office/drawing/2014/main" id="{90BEC998-D639-4E31-A072-B904493D457F}"/>
              </a:ext>
            </a:extLst>
          </p:cNvPr>
          <p:cNvSpPr/>
          <p:nvPr/>
        </p:nvSpPr>
        <p:spPr>
          <a:xfrm>
            <a:off x="2945773" y="2518459"/>
            <a:ext cx="1561204" cy="3003516"/>
          </a:xfrm>
          <a:prstGeom prst="flowChartAlternateProcess">
            <a:avLst/>
          </a:prstGeom>
          <a:solidFill>
            <a:srgbClr val="171A55"/>
          </a:solidFill>
          <a:ln>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FF018E06-4CEA-4F20-9F9C-DE5101DE66A6}"/>
              </a:ext>
            </a:extLst>
          </p:cNvPr>
          <p:cNvSpPr txBox="1"/>
          <p:nvPr/>
        </p:nvSpPr>
        <p:spPr>
          <a:xfrm>
            <a:off x="3105525" y="3031646"/>
            <a:ext cx="1241701" cy="1938992"/>
          </a:xfrm>
          <a:prstGeom prst="rect">
            <a:avLst/>
          </a:prstGeom>
          <a:noFill/>
        </p:spPr>
        <p:txBody>
          <a:bodyPr wrap="square" rtlCol="0">
            <a:spAutoFit/>
          </a:bodyPr>
          <a:lstStyle/>
          <a:p>
            <a:pPr algn="ctr"/>
            <a:r>
              <a:rPr lang="en-GB" sz="2000" dirty="0">
                <a:solidFill>
                  <a:schemeClr val="bg1"/>
                </a:solidFill>
              </a:rPr>
              <a:t>Church champion then finds their church on ACNY</a:t>
            </a:r>
          </a:p>
        </p:txBody>
      </p:sp>
      <p:sp>
        <p:nvSpPr>
          <p:cNvPr id="12" name="Flowchart: Alternate Process 11">
            <a:extLst>
              <a:ext uri="{FF2B5EF4-FFF2-40B4-BE49-F238E27FC236}">
                <a16:creationId xmlns:a16="http://schemas.microsoft.com/office/drawing/2014/main" id="{40E6C905-42C2-43DE-939D-E744A03DDF5E}"/>
              </a:ext>
            </a:extLst>
          </p:cNvPr>
          <p:cNvSpPr/>
          <p:nvPr/>
        </p:nvSpPr>
        <p:spPr>
          <a:xfrm>
            <a:off x="5116893" y="2518459"/>
            <a:ext cx="1561204" cy="2994866"/>
          </a:xfrm>
          <a:prstGeom prst="flowChartAlternateProcess">
            <a:avLst/>
          </a:prstGeom>
          <a:solidFill>
            <a:srgbClr val="171A55"/>
          </a:solidFill>
          <a:ln>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40B32DCE-3C28-470F-AA9F-B3046E505568}"/>
              </a:ext>
            </a:extLst>
          </p:cNvPr>
          <p:cNvSpPr txBox="1"/>
          <p:nvPr/>
        </p:nvSpPr>
        <p:spPr>
          <a:xfrm>
            <a:off x="5285931" y="3130149"/>
            <a:ext cx="1241701" cy="1631216"/>
          </a:xfrm>
          <a:prstGeom prst="rect">
            <a:avLst/>
          </a:prstGeom>
          <a:noFill/>
        </p:spPr>
        <p:txBody>
          <a:bodyPr wrap="square" rtlCol="0">
            <a:spAutoFit/>
          </a:bodyPr>
          <a:lstStyle/>
          <a:p>
            <a:pPr algn="ctr"/>
            <a:r>
              <a:rPr lang="en-GB" sz="2000" dirty="0">
                <a:solidFill>
                  <a:schemeClr val="bg1"/>
                </a:solidFill>
              </a:rPr>
              <a:t>Click on ‘edit this church’ and register </a:t>
            </a:r>
          </a:p>
        </p:txBody>
      </p:sp>
      <p:sp>
        <p:nvSpPr>
          <p:cNvPr id="14" name="Flowchart: Alternate Process 13">
            <a:extLst>
              <a:ext uri="{FF2B5EF4-FFF2-40B4-BE49-F238E27FC236}">
                <a16:creationId xmlns:a16="http://schemas.microsoft.com/office/drawing/2014/main" id="{FC764D3C-C3A4-4D3B-871F-5174D89A99E8}"/>
              </a:ext>
            </a:extLst>
          </p:cNvPr>
          <p:cNvSpPr/>
          <p:nvPr/>
        </p:nvSpPr>
        <p:spPr>
          <a:xfrm>
            <a:off x="7278081" y="2518459"/>
            <a:ext cx="1561204" cy="2994865"/>
          </a:xfrm>
          <a:prstGeom prst="flowChartAlternateProcess">
            <a:avLst/>
          </a:prstGeom>
          <a:solidFill>
            <a:srgbClr val="171A55"/>
          </a:solidFill>
          <a:ln>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F0CBBE9B-2088-4971-AF28-9018F0B6E13A}"/>
              </a:ext>
            </a:extLst>
          </p:cNvPr>
          <p:cNvSpPr txBox="1"/>
          <p:nvPr/>
        </p:nvSpPr>
        <p:spPr>
          <a:xfrm>
            <a:off x="7364366" y="2869122"/>
            <a:ext cx="1388633" cy="2554545"/>
          </a:xfrm>
          <a:prstGeom prst="rect">
            <a:avLst/>
          </a:prstGeom>
          <a:noFill/>
        </p:spPr>
        <p:txBody>
          <a:bodyPr wrap="square" rtlCol="0">
            <a:spAutoFit/>
          </a:bodyPr>
          <a:lstStyle/>
          <a:p>
            <a:pPr algn="ctr"/>
            <a:r>
              <a:rPr lang="en-GB" sz="2000" dirty="0">
                <a:solidFill>
                  <a:schemeClr val="bg1"/>
                </a:solidFill>
              </a:rPr>
              <a:t>Their registration will then be authorised by existing ACNY editor</a:t>
            </a:r>
          </a:p>
        </p:txBody>
      </p:sp>
      <p:sp>
        <p:nvSpPr>
          <p:cNvPr id="16" name="Flowchart: Alternate Process 15">
            <a:extLst>
              <a:ext uri="{FF2B5EF4-FFF2-40B4-BE49-F238E27FC236}">
                <a16:creationId xmlns:a16="http://schemas.microsoft.com/office/drawing/2014/main" id="{DBCA21DD-24B9-407F-A12D-7D9AC5A7B3B2}"/>
              </a:ext>
            </a:extLst>
          </p:cNvPr>
          <p:cNvSpPr/>
          <p:nvPr/>
        </p:nvSpPr>
        <p:spPr>
          <a:xfrm>
            <a:off x="9439269" y="2503426"/>
            <a:ext cx="1561203" cy="3018549"/>
          </a:xfrm>
          <a:prstGeom prst="flowChartAlternateProcess">
            <a:avLst/>
          </a:prstGeom>
          <a:solidFill>
            <a:srgbClr val="171A55"/>
          </a:solidFill>
          <a:ln>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70D20C90-BC95-4195-AD10-AB570E7BDEF6}"/>
              </a:ext>
            </a:extLst>
          </p:cNvPr>
          <p:cNvSpPr txBox="1"/>
          <p:nvPr/>
        </p:nvSpPr>
        <p:spPr>
          <a:xfrm>
            <a:off x="9519142" y="3144731"/>
            <a:ext cx="1401453" cy="1938992"/>
          </a:xfrm>
          <a:prstGeom prst="rect">
            <a:avLst/>
          </a:prstGeom>
          <a:noFill/>
        </p:spPr>
        <p:txBody>
          <a:bodyPr wrap="square" rtlCol="0">
            <a:spAutoFit/>
          </a:bodyPr>
          <a:lstStyle/>
          <a:p>
            <a:pPr algn="ctr"/>
            <a:r>
              <a:rPr lang="en-GB" sz="2000" dirty="0">
                <a:solidFill>
                  <a:schemeClr val="bg1"/>
                </a:solidFill>
              </a:rPr>
              <a:t>Once authorised they will be able to access the CDT </a:t>
            </a:r>
          </a:p>
        </p:txBody>
      </p:sp>
      <p:sp>
        <p:nvSpPr>
          <p:cNvPr id="4" name="TextBox 3">
            <a:extLst>
              <a:ext uri="{FF2B5EF4-FFF2-40B4-BE49-F238E27FC236}">
                <a16:creationId xmlns:a16="http://schemas.microsoft.com/office/drawing/2014/main" id="{7A52AC00-6D65-4924-BD33-C309B0BD974A}"/>
              </a:ext>
            </a:extLst>
          </p:cNvPr>
          <p:cNvSpPr txBox="1"/>
          <p:nvPr/>
        </p:nvSpPr>
        <p:spPr>
          <a:xfrm>
            <a:off x="596957" y="1297964"/>
            <a:ext cx="10764803"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Gill Sans MT"/>
                <a:ea typeface="+mn-ea"/>
                <a:cs typeface="+mn-cs"/>
              </a:rPr>
              <a:t>The survey is completely anonymous and can be completed online in 10 minutes. It has been purposefully designed to be as straight forward and simple as possible, so lots of tick boxes! Below are the basics steps needed to successfully set up the survey in a church. </a:t>
            </a:r>
          </a:p>
        </p:txBody>
      </p:sp>
      <p:sp>
        <p:nvSpPr>
          <p:cNvPr id="19" name="TextBox 18">
            <a:extLst>
              <a:ext uri="{FF2B5EF4-FFF2-40B4-BE49-F238E27FC236}">
                <a16:creationId xmlns:a16="http://schemas.microsoft.com/office/drawing/2014/main" id="{E9799CED-C6BF-481C-A062-3396E37C45A4}"/>
              </a:ext>
            </a:extLst>
          </p:cNvPr>
          <p:cNvSpPr txBox="1"/>
          <p:nvPr/>
        </p:nvSpPr>
        <p:spPr>
          <a:xfrm>
            <a:off x="9687607" y="2586626"/>
            <a:ext cx="1064525" cy="307777"/>
          </a:xfrm>
          <a:prstGeom prst="rect">
            <a:avLst/>
          </a:prstGeom>
          <a:noFill/>
        </p:spPr>
        <p:txBody>
          <a:bodyPr wrap="square" rtlCol="0">
            <a:spAutoFit/>
          </a:bodyPr>
          <a:lstStyle/>
          <a:p>
            <a:pPr algn="ctr"/>
            <a:r>
              <a:rPr lang="en-GB" sz="1400" dirty="0">
                <a:solidFill>
                  <a:schemeClr val="bg1"/>
                </a:solidFill>
              </a:rPr>
              <a:t>Step 5</a:t>
            </a:r>
          </a:p>
        </p:txBody>
      </p:sp>
      <p:sp>
        <p:nvSpPr>
          <p:cNvPr id="20" name="TextBox 19">
            <a:extLst>
              <a:ext uri="{FF2B5EF4-FFF2-40B4-BE49-F238E27FC236}">
                <a16:creationId xmlns:a16="http://schemas.microsoft.com/office/drawing/2014/main" id="{87786016-6AB0-41EE-8E03-98219E821D70}"/>
              </a:ext>
            </a:extLst>
          </p:cNvPr>
          <p:cNvSpPr txBox="1"/>
          <p:nvPr/>
        </p:nvSpPr>
        <p:spPr>
          <a:xfrm>
            <a:off x="3194112" y="2673472"/>
            <a:ext cx="1064525" cy="307777"/>
          </a:xfrm>
          <a:prstGeom prst="rect">
            <a:avLst/>
          </a:prstGeom>
          <a:noFill/>
        </p:spPr>
        <p:txBody>
          <a:bodyPr wrap="square" rtlCol="0">
            <a:spAutoFit/>
          </a:bodyPr>
          <a:lstStyle/>
          <a:p>
            <a:pPr algn="ctr"/>
            <a:r>
              <a:rPr lang="en-GB" sz="1400" dirty="0">
                <a:solidFill>
                  <a:schemeClr val="bg1"/>
                </a:solidFill>
              </a:rPr>
              <a:t>Step 2</a:t>
            </a:r>
          </a:p>
        </p:txBody>
      </p:sp>
      <p:sp>
        <p:nvSpPr>
          <p:cNvPr id="21" name="TextBox 20">
            <a:extLst>
              <a:ext uri="{FF2B5EF4-FFF2-40B4-BE49-F238E27FC236}">
                <a16:creationId xmlns:a16="http://schemas.microsoft.com/office/drawing/2014/main" id="{E8ECED0A-C0E6-4867-8F70-231B6E32C544}"/>
              </a:ext>
            </a:extLst>
          </p:cNvPr>
          <p:cNvSpPr txBox="1"/>
          <p:nvPr/>
        </p:nvSpPr>
        <p:spPr>
          <a:xfrm>
            <a:off x="5376335" y="2684166"/>
            <a:ext cx="1064525" cy="307777"/>
          </a:xfrm>
          <a:prstGeom prst="rect">
            <a:avLst/>
          </a:prstGeom>
          <a:noFill/>
        </p:spPr>
        <p:txBody>
          <a:bodyPr wrap="square" rtlCol="0">
            <a:spAutoFit/>
          </a:bodyPr>
          <a:lstStyle/>
          <a:p>
            <a:pPr algn="ctr"/>
            <a:r>
              <a:rPr lang="en-GB" sz="1400" dirty="0">
                <a:solidFill>
                  <a:schemeClr val="bg1"/>
                </a:solidFill>
              </a:rPr>
              <a:t>Step 3</a:t>
            </a:r>
          </a:p>
        </p:txBody>
      </p:sp>
      <p:sp>
        <p:nvSpPr>
          <p:cNvPr id="22" name="TextBox 21">
            <a:extLst>
              <a:ext uri="{FF2B5EF4-FFF2-40B4-BE49-F238E27FC236}">
                <a16:creationId xmlns:a16="http://schemas.microsoft.com/office/drawing/2014/main" id="{17DCB59E-D814-480B-B620-6CA1CFBF937F}"/>
              </a:ext>
            </a:extLst>
          </p:cNvPr>
          <p:cNvSpPr txBox="1"/>
          <p:nvPr/>
        </p:nvSpPr>
        <p:spPr>
          <a:xfrm>
            <a:off x="7526419" y="2566651"/>
            <a:ext cx="1064525" cy="307777"/>
          </a:xfrm>
          <a:prstGeom prst="rect">
            <a:avLst/>
          </a:prstGeom>
          <a:solidFill>
            <a:srgbClr val="171A55"/>
          </a:solidFill>
        </p:spPr>
        <p:txBody>
          <a:bodyPr wrap="square" rtlCol="0">
            <a:spAutoFit/>
          </a:bodyPr>
          <a:lstStyle/>
          <a:p>
            <a:pPr algn="ctr"/>
            <a:r>
              <a:rPr lang="en-GB" sz="1400" dirty="0">
                <a:solidFill>
                  <a:schemeClr val="bg1"/>
                </a:solidFill>
              </a:rPr>
              <a:t>Step 4</a:t>
            </a:r>
          </a:p>
        </p:txBody>
      </p:sp>
      <p:sp>
        <p:nvSpPr>
          <p:cNvPr id="23" name="TextBox 22">
            <a:extLst>
              <a:ext uri="{FF2B5EF4-FFF2-40B4-BE49-F238E27FC236}">
                <a16:creationId xmlns:a16="http://schemas.microsoft.com/office/drawing/2014/main" id="{1F0482FD-F211-4610-953C-F7EC880115B1}"/>
              </a:ext>
            </a:extLst>
          </p:cNvPr>
          <p:cNvSpPr txBox="1"/>
          <p:nvPr/>
        </p:nvSpPr>
        <p:spPr>
          <a:xfrm>
            <a:off x="1048588" y="2667726"/>
            <a:ext cx="1064525" cy="307777"/>
          </a:xfrm>
          <a:prstGeom prst="rect">
            <a:avLst/>
          </a:prstGeom>
          <a:noFill/>
        </p:spPr>
        <p:txBody>
          <a:bodyPr wrap="square" rtlCol="0">
            <a:spAutoFit/>
          </a:bodyPr>
          <a:lstStyle/>
          <a:p>
            <a:pPr algn="ctr"/>
            <a:r>
              <a:rPr lang="en-GB" sz="1400" dirty="0">
                <a:solidFill>
                  <a:schemeClr val="bg1"/>
                </a:solidFill>
              </a:rPr>
              <a:t>Step 1</a:t>
            </a:r>
          </a:p>
        </p:txBody>
      </p:sp>
      <p:sp>
        <p:nvSpPr>
          <p:cNvPr id="24" name="Arrow: Right 23">
            <a:extLst>
              <a:ext uri="{FF2B5EF4-FFF2-40B4-BE49-F238E27FC236}">
                <a16:creationId xmlns:a16="http://schemas.microsoft.com/office/drawing/2014/main" id="{11BBB907-E7FE-4F47-A36E-BE1F96BF027B}"/>
              </a:ext>
            </a:extLst>
          </p:cNvPr>
          <p:cNvSpPr/>
          <p:nvPr/>
        </p:nvSpPr>
        <p:spPr>
          <a:xfrm>
            <a:off x="2178069" y="2670037"/>
            <a:ext cx="945357" cy="210032"/>
          </a:xfrm>
          <a:prstGeom prst="rightArrow">
            <a:avLst/>
          </a:prstGeom>
          <a:solidFill>
            <a:srgbClr val="D7D2EA"/>
          </a:solidFill>
          <a:ln>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Arrow: Right 24">
            <a:extLst>
              <a:ext uri="{FF2B5EF4-FFF2-40B4-BE49-F238E27FC236}">
                <a16:creationId xmlns:a16="http://schemas.microsoft.com/office/drawing/2014/main" id="{DA8E1BDC-321F-436D-B28B-DAF7D38D5CB5}"/>
              </a:ext>
            </a:extLst>
          </p:cNvPr>
          <p:cNvSpPr/>
          <p:nvPr/>
        </p:nvSpPr>
        <p:spPr>
          <a:xfrm>
            <a:off x="4346382" y="2666519"/>
            <a:ext cx="945357" cy="210032"/>
          </a:xfrm>
          <a:prstGeom prst="rightArrow">
            <a:avLst/>
          </a:prstGeom>
          <a:solidFill>
            <a:srgbClr val="D7D2EA"/>
          </a:solidFill>
          <a:ln>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Arrow: Right 25">
            <a:extLst>
              <a:ext uri="{FF2B5EF4-FFF2-40B4-BE49-F238E27FC236}">
                <a16:creationId xmlns:a16="http://schemas.microsoft.com/office/drawing/2014/main" id="{75B8F3AC-1921-4739-8D32-782F1E73CDE4}"/>
              </a:ext>
            </a:extLst>
          </p:cNvPr>
          <p:cNvSpPr/>
          <p:nvPr/>
        </p:nvSpPr>
        <p:spPr>
          <a:xfrm>
            <a:off x="6514695" y="2685372"/>
            <a:ext cx="945357" cy="210032"/>
          </a:xfrm>
          <a:prstGeom prst="rightArrow">
            <a:avLst/>
          </a:prstGeom>
          <a:solidFill>
            <a:srgbClr val="D7D2EA"/>
          </a:solidFill>
          <a:ln>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Arrow: Right 26">
            <a:extLst>
              <a:ext uri="{FF2B5EF4-FFF2-40B4-BE49-F238E27FC236}">
                <a16:creationId xmlns:a16="http://schemas.microsoft.com/office/drawing/2014/main" id="{23F638B5-EB3A-49F3-95D9-A36CEC38C064}"/>
              </a:ext>
            </a:extLst>
          </p:cNvPr>
          <p:cNvSpPr/>
          <p:nvPr/>
        </p:nvSpPr>
        <p:spPr>
          <a:xfrm>
            <a:off x="8690154" y="2674449"/>
            <a:ext cx="945357" cy="210032"/>
          </a:xfrm>
          <a:prstGeom prst="rightArrow">
            <a:avLst/>
          </a:prstGeom>
          <a:solidFill>
            <a:srgbClr val="D7D2EA"/>
          </a:solidFill>
          <a:ln>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53248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081A4F2-73C3-4FB5-99EA-AADDD367F3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9871" y="452482"/>
            <a:ext cx="1739901" cy="497650"/>
          </a:xfrm>
          <a:prstGeom prst="rect">
            <a:avLst/>
          </a:prstGeom>
        </p:spPr>
      </p:pic>
      <p:sp>
        <p:nvSpPr>
          <p:cNvPr id="6" name="Rectangle 5">
            <a:extLst>
              <a:ext uri="{FF2B5EF4-FFF2-40B4-BE49-F238E27FC236}">
                <a16:creationId xmlns:a16="http://schemas.microsoft.com/office/drawing/2014/main" id="{3EA660A2-BD80-4B8D-8EE4-C33CA3DBB104}"/>
              </a:ext>
            </a:extLst>
          </p:cNvPr>
          <p:cNvSpPr/>
          <p:nvPr/>
        </p:nvSpPr>
        <p:spPr>
          <a:xfrm>
            <a:off x="0" y="6429829"/>
            <a:ext cx="12192000" cy="441433"/>
          </a:xfrm>
          <a:prstGeom prst="rect">
            <a:avLst/>
          </a:prstGeom>
          <a:solidFill>
            <a:srgbClr val="171A55"/>
          </a:solidFill>
          <a:ln>
            <a:solidFill>
              <a:srgbClr val="171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7C73C3F8-C827-40DF-8367-5FBE83515240}"/>
              </a:ext>
            </a:extLst>
          </p:cNvPr>
          <p:cNvSpPr/>
          <p:nvPr/>
        </p:nvSpPr>
        <p:spPr>
          <a:xfrm>
            <a:off x="0" y="6226629"/>
            <a:ext cx="12192000" cy="203200"/>
          </a:xfrm>
          <a:prstGeom prst="rect">
            <a:avLst/>
          </a:prstGeom>
          <a:solidFill>
            <a:srgbClr val="9363A7"/>
          </a:solidFill>
          <a:ln>
            <a:solidFill>
              <a:srgbClr val="936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3E022673-13A0-4510-9467-6F3AC1C4A676}"/>
              </a:ext>
            </a:extLst>
          </p:cNvPr>
          <p:cNvSpPr/>
          <p:nvPr/>
        </p:nvSpPr>
        <p:spPr>
          <a:xfrm>
            <a:off x="0" y="-25236"/>
            <a:ext cx="12192000" cy="203200"/>
          </a:xfrm>
          <a:prstGeom prst="rect">
            <a:avLst/>
          </a:prstGeom>
          <a:solidFill>
            <a:srgbClr val="9363A7"/>
          </a:solidFill>
          <a:ln>
            <a:solidFill>
              <a:srgbClr val="936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68805595-37A2-45BD-B1D1-DFC81C584E2E}"/>
              </a:ext>
            </a:extLst>
          </p:cNvPr>
          <p:cNvSpPr txBox="1"/>
          <p:nvPr/>
        </p:nvSpPr>
        <p:spPr>
          <a:xfrm>
            <a:off x="608049" y="665590"/>
            <a:ext cx="8418287" cy="646331"/>
          </a:xfrm>
          <a:prstGeom prst="rect">
            <a:avLst/>
          </a:prstGeom>
          <a:noFill/>
        </p:spPr>
        <p:txBody>
          <a:bodyPr wrap="square" rtlCol="0">
            <a:spAutoFit/>
          </a:bodyPr>
          <a:lstStyle/>
          <a:p>
            <a:r>
              <a:rPr lang="en-GB" sz="3600" dirty="0">
                <a:solidFill>
                  <a:srgbClr val="171A55"/>
                </a:solidFill>
              </a:rPr>
              <a:t>Developing the CDT into the future</a:t>
            </a:r>
            <a:endParaRPr lang="en-GB" sz="3600" dirty="0"/>
          </a:p>
        </p:txBody>
      </p:sp>
      <p:sp>
        <p:nvSpPr>
          <p:cNvPr id="2" name="Rectangle 1">
            <a:extLst>
              <a:ext uri="{FF2B5EF4-FFF2-40B4-BE49-F238E27FC236}">
                <a16:creationId xmlns:a16="http://schemas.microsoft.com/office/drawing/2014/main" id="{A2B20470-2599-41BD-9398-BC52F96D5445}"/>
              </a:ext>
            </a:extLst>
          </p:cNvPr>
          <p:cNvSpPr/>
          <p:nvPr/>
        </p:nvSpPr>
        <p:spPr>
          <a:xfrm>
            <a:off x="668677" y="1852761"/>
            <a:ext cx="10854646" cy="2805063"/>
          </a:xfrm>
          <a:prstGeom prst="rect">
            <a:avLst/>
          </a:prstGeom>
        </p:spPr>
        <p:txBody>
          <a:bodyPr wrap="square">
            <a:spAutoFit/>
          </a:bodyPr>
          <a:lstStyle/>
          <a:p>
            <a:pPr marL="342900" indent="-342900">
              <a:lnSpc>
                <a:spcPct val="150000"/>
              </a:lnSpc>
              <a:buFont typeface="Arial" panose="020B0604020202020204" pitchFamily="34" charset="0"/>
              <a:buChar char="•"/>
            </a:pPr>
            <a:r>
              <a:rPr lang="en-GB" sz="2400" dirty="0">
                <a:solidFill>
                  <a:srgbClr val="171A55"/>
                </a:solidFill>
              </a:rPr>
              <a:t>2021 a ‘soft launch’ which will allow improvements for 2022</a:t>
            </a:r>
          </a:p>
          <a:p>
            <a:pPr marL="342900" indent="-342900">
              <a:lnSpc>
                <a:spcPct val="150000"/>
              </a:lnSpc>
              <a:buFont typeface="Arial" panose="020B0604020202020204" pitchFamily="34" charset="0"/>
              <a:buChar char="•"/>
            </a:pPr>
            <a:r>
              <a:rPr lang="en-GB" sz="2400" dirty="0">
                <a:solidFill>
                  <a:srgbClr val="171A55"/>
                </a:solidFill>
              </a:rPr>
              <a:t>Ideally used in same churches every year or so to track progress</a:t>
            </a:r>
          </a:p>
          <a:p>
            <a:pPr marL="342900" indent="-342900">
              <a:lnSpc>
                <a:spcPct val="150000"/>
              </a:lnSpc>
              <a:buFont typeface="Arial" panose="020B0604020202020204" pitchFamily="34" charset="0"/>
              <a:buChar char="•"/>
            </a:pPr>
            <a:r>
              <a:rPr lang="en-GB" sz="2400" dirty="0">
                <a:solidFill>
                  <a:srgbClr val="171A55"/>
                </a:solidFill>
              </a:rPr>
              <a:t>Children and youth aspect will receive further refinement post-2021</a:t>
            </a:r>
          </a:p>
          <a:p>
            <a:pPr marL="342900" indent="-342900">
              <a:lnSpc>
                <a:spcPct val="150000"/>
              </a:lnSpc>
              <a:buFont typeface="Arial" panose="020B0604020202020204" pitchFamily="34" charset="0"/>
              <a:buChar char="•"/>
            </a:pPr>
            <a:r>
              <a:rPr lang="en-GB" sz="2400" dirty="0">
                <a:solidFill>
                  <a:srgbClr val="171A55"/>
                </a:solidFill>
              </a:rPr>
              <a:t>Additionally follow-up resources added to Church Support Hub</a:t>
            </a:r>
          </a:p>
          <a:p>
            <a:pPr marL="342900" indent="-342900">
              <a:lnSpc>
                <a:spcPct val="150000"/>
              </a:lnSpc>
              <a:buFont typeface="Arial" panose="020B0604020202020204" pitchFamily="34" charset="0"/>
              <a:buChar char="•"/>
            </a:pPr>
            <a:r>
              <a:rPr lang="en-GB" sz="2400" dirty="0">
                <a:solidFill>
                  <a:srgbClr val="171A55"/>
                </a:solidFill>
              </a:rPr>
              <a:t>Ties with broader conversation about what we measure going forward </a:t>
            </a:r>
          </a:p>
        </p:txBody>
      </p:sp>
    </p:spTree>
    <p:extLst>
      <p:ext uri="{BB962C8B-B14F-4D97-AF65-F5344CB8AC3E}">
        <p14:creationId xmlns:p14="http://schemas.microsoft.com/office/powerpoint/2010/main" val="19248688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TotalTime>
  <Words>641</Words>
  <Application>Microsoft Office PowerPoint</Application>
  <PresentationFormat>Widescreen</PresentationFormat>
  <Paragraphs>78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Gill Sans MT</vt:lpstr>
      <vt:lpstr>Office Theme</vt:lpstr>
      <vt:lpstr>The  Church Development Tool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Church Development Tool</dc:title>
  <dc:creator>Charlotte Sibtain</dc:creator>
  <cp:lastModifiedBy>Charlotte Sibtain</cp:lastModifiedBy>
  <cp:revision>25</cp:revision>
  <dcterms:created xsi:type="dcterms:W3CDTF">2021-03-03T14:54:14Z</dcterms:created>
  <dcterms:modified xsi:type="dcterms:W3CDTF">2021-03-12T10:07:02Z</dcterms:modified>
</cp:coreProperties>
</file>