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7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9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30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31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32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40.xml" ContentType="application/vnd.openxmlformats-officedocument.presentationml.notesSl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81"/>
  </p:notesMasterIdLst>
  <p:sldIdLst>
    <p:sldId id="296" r:id="rId6"/>
    <p:sldId id="305" r:id="rId7"/>
    <p:sldId id="425" r:id="rId8"/>
    <p:sldId id="306" r:id="rId9"/>
    <p:sldId id="409" r:id="rId10"/>
    <p:sldId id="436" r:id="rId11"/>
    <p:sldId id="674" r:id="rId12"/>
    <p:sldId id="688" r:id="rId13"/>
    <p:sldId id="432" r:id="rId14"/>
    <p:sldId id="708" r:id="rId15"/>
    <p:sldId id="661" r:id="rId16"/>
    <p:sldId id="257" r:id="rId17"/>
    <p:sldId id="444" r:id="rId18"/>
    <p:sldId id="445" r:id="rId19"/>
    <p:sldId id="400" r:id="rId20"/>
    <p:sldId id="408" r:id="rId21"/>
    <p:sldId id="440" r:id="rId22"/>
    <p:sldId id="694" r:id="rId23"/>
    <p:sldId id="443" r:id="rId24"/>
    <p:sldId id="412" r:id="rId25"/>
    <p:sldId id="446" r:id="rId26"/>
    <p:sldId id="413" r:id="rId27"/>
    <p:sldId id="441" r:id="rId28"/>
    <p:sldId id="414" r:id="rId29"/>
    <p:sldId id="418" r:id="rId30"/>
    <p:sldId id="447" r:id="rId31"/>
    <p:sldId id="448" r:id="rId32"/>
    <p:sldId id="421" r:id="rId33"/>
    <p:sldId id="422" r:id="rId34"/>
    <p:sldId id="449" r:id="rId35"/>
    <p:sldId id="450" r:id="rId36"/>
    <p:sldId id="424" r:id="rId37"/>
    <p:sldId id="451" r:id="rId38"/>
    <p:sldId id="426" r:id="rId39"/>
    <p:sldId id="416" r:id="rId40"/>
    <p:sldId id="452" r:id="rId41"/>
    <p:sldId id="428" r:id="rId42"/>
    <p:sldId id="453" r:id="rId43"/>
    <p:sldId id="429" r:id="rId44"/>
    <p:sldId id="454" r:id="rId45"/>
    <p:sldId id="431" r:id="rId46"/>
    <p:sldId id="471" r:id="rId47"/>
    <p:sldId id="695" r:id="rId48"/>
    <p:sldId id="437" r:id="rId49"/>
    <p:sldId id="467" r:id="rId50"/>
    <p:sldId id="455" r:id="rId51"/>
    <p:sldId id="456" r:id="rId52"/>
    <p:sldId id="457" r:id="rId53"/>
    <p:sldId id="461" r:id="rId54"/>
    <p:sldId id="460" r:id="rId55"/>
    <p:sldId id="463" r:id="rId56"/>
    <p:sldId id="465" r:id="rId57"/>
    <p:sldId id="466" r:id="rId58"/>
    <p:sldId id="468" r:id="rId59"/>
    <p:sldId id="469" r:id="rId60"/>
    <p:sldId id="470" r:id="rId61"/>
    <p:sldId id="438" r:id="rId62"/>
    <p:sldId id="439" r:id="rId63"/>
    <p:sldId id="693" r:id="rId64"/>
    <p:sldId id="673" r:id="rId65"/>
    <p:sldId id="675" r:id="rId66"/>
    <p:sldId id="696" r:id="rId67"/>
    <p:sldId id="697" r:id="rId68"/>
    <p:sldId id="698" r:id="rId69"/>
    <p:sldId id="699" r:id="rId70"/>
    <p:sldId id="700" r:id="rId71"/>
    <p:sldId id="701" r:id="rId72"/>
    <p:sldId id="702" r:id="rId73"/>
    <p:sldId id="703" r:id="rId74"/>
    <p:sldId id="704" r:id="rId75"/>
    <p:sldId id="692" r:id="rId76"/>
    <p:sldId id="705" r:id="rId77"/>
    <p:sldId id="706" r:id="rId78"/>
    <p:sldId id="707" r:id="rId79"/>
    <p:sldId id="442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C1A57A-5F93-D907-6C0D-5F1D5C458EB2}" name="Jo Durber" initials="JD" userId="S::jo.durber@lichfield.anglican.org::a8d6e555-d20b-4991-8c78-1274f54fa654" providerId="AD"/>
  <p188:author id="{008A8484-A234-F1CC-00BE-041F7644A90E}" name="Jan Firth" initials="" userId="S::jan.firth@lichfield.anglican.org::f874f9fd-7c63-45c6-9cb3-c8a22f6d3e14" providerId="AD"/>
  <p188:author id="{5E5C58BB-66CF-B501-81AE-A712763EB38F}" name="Emma Popo" initials="EP" userId="S::emma.popo@lichfield.anglican.org::dd7d9891-5d1c-49d2-9b85-ffd96a7a0e0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700857-97BB-4F6C-B185-E2EF19CC28C3}" v="4" dt="2026-06-30T15:26:48.4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theme" Target="theme/theme1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notesMaster" Target="notesMasters/notesMaster1.xml"/><Relationship Id="rId86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microsoft.com/office/2018/10/relationships/authors" Target="authors.xml"/><Relationship Id="rId61" Type="http://schemas.openxmlformats.org/officeDocument/2006/relationships/slide" Target="slides/slide56.xml"/><Relationship Id="rId8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ldbfsp.sharepoint.com/sites/FIN/Shared%20Documents/Finance%20Director/Jess/Jess%20H%20drive/Accounts/DBF/2024%20Year%20End/Synod%20Presentation%20working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ldbfsp.sharepoint.com/sites/FIN/Shared%20Documents/Finance%20Director/Confidential/JRH/IGaweda/ACC%202024/Month%20Ends/2022%20TO%202024%20ANALYTICAL%20REVIEW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ldbfsp.sharepoint.com/sites/FIN/Shared%20Documents/Finance%20Director/Confidential/JRH/IGaweda/ACC%202024/Month%20Ends/2022%20TO%202024%20ANALYTICAL%20REVIEW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ldbfsp.sharepoint.com/sites/FIN/Shared%20Documents/Finance%20Director/Jess/Jess%20F%20drive/Month%20End/2025/Finance%20Report/December%202025/Deployment%20Charts%20Dec%2025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ldbfsp.sharepoint.com/sites/FIN/Shared%20Documents/Finance%20Director/Jess/Jess%20F%20drive/Month%20End/2025/Finance%20Report/December%202025/Deployment%20Charts%20Dec%2025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/>
              <a:t>Common </a:t>
            </a:r>
            <a:r>
              <a:rPr lang="en-GB" sz="2800" dirty="0"/>
              <a:t>Fund</a:t>
            </a:r>
            <a:r>
              <a:rPr lang="en-GB" sz="2400" baseline="0" dirty="0"/>
              <a:t> Receipts £M</a:t>
            </a:r>
            <a:endParaRPr lang="en-GB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£M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Sheet1!$B$118:$B$125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Sheet1!$C$118:$C$125</c:f>
              <c:numCache>
                <c:formatCode>General</c:formatCode>
                <c:ptCount val="8"/>
                <c:pt idx="0">
                  <c:v>11.002000000000001</c:v>
                </c:pt>
                <c:pt idx="1">
                  <c:v>11.074</c:v>
                </c:pt>
                <c:pt idx="2">
                  <c:v>9.7880000000000003</c:v>
                </c:pt>
                <c:pt idx="3">
                  <c:v>9.5470000000000006</c:v>
                </c:pt>
                <c:pt idx="4">
                  <c:v>9.43</c:v>
                </c:pt>
                <c:pt idx="5">
                  <c:v>9.6259999999999994</c:v>
                </c:pt>
                <c:pt idx="6">
                  <c:v>9.1379999999999999</c:v>
                </c:pt>
                <c:pt idx="7">
                  <c:v>9.2149999999999999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9F-406C-94EE-5EC4A6D7B7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1814608"/>
        <c:axId val="601815088"/>
      </c:barChart>
      <c:catAx>
        <c:axId val="60181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815088"/>
        <c:crosses val="autoZero"/>
        <c:auto val="1"/>
        <c:lblAlgn val="ctr"/>
        <c:lblOffset val="100"/>
        <c:noMultiLvlLbl val="0"/>
      </c:catAx>
      <c:valAx>
        <c:axId val="601815088"/>
        <c:scaling>
          <c:orientation val="minMax"/>
          <c:min val="7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814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F42-43E2-84ED-A3BB46BAA8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42-43E2-84ED-A3BB46BAA8E5}"/>
              </c:ext>
            </c:extLst>
          </c:dPt>
          <c:dLbls>
            <c:dLbl>
              <c:idx val="0"/>
              <c:layout>
                <c:manualLayout>
                  <c:x val="6.0255109657132877E-2"/>
                  <c:y val="-3.34551138806799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42-43E2-84ED-A3BB46BAA8E5}"/>
                </c:ext>
              </c:extLst>
            </c:dLbl>
            <c:dLbl>
              <c:idx val="1"/>
              <c:layout>
                <c:manualLayout>
                  <c:x val="-1.7678032047515443E-2"/>
                  <c:y val="-2.77730588074965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42-43E2-84ED-A3BB46BAA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Vacancy</c:v>
                </c:pt>
                <c:pt idx="1">
                  <c:v>No Vacancy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0.28000000000000003</c:v>
                </c:pt>
                <c:pt idx="1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42-43E2-84ED-A3BB46BAA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F42-43E2-84ED-A3BB46BAA8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42-43E2-84ED-A3BB46BAA8E5}"/>
              </c:ext>
            </c:extLst>
          </c:dPt>
          <c:dLbls>
            <c:dLbl>
              <c:idx val="0"/>
              <c:layout>
                <c:manualLayout>
                  <c:x val="6.0255109657132877E-2"/>
                  <c:y val="-3.34551138806799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42-43E2-84ED-A3BB46BAA8E5}"/>
                </c:ext>
              </c:extLst>
            </c:dLbl>
            <c:dLbl>
              <c:idx val="1"/>
              <c:layout>
                <c:manualLayout>
                  <c:x val="-1.7678032047515443E-2"/>
                  <c:y val="-2.77730588074965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42-43E2-84ED-A3BB46BAA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Vacancy</c:v>
                </c:pt>
                <c:pt idx="1">
                  <c:v>No Vacancy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48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42-43E2-84ED-A3BB46BAA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D8B-472C-8CA8-1C3250F0C03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D8B-472C-8CA8-1C3250F0C0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D8B-472C-8CA8-1C3250F0C03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D8B-472C-8CA8-1C3250F0C03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D8B-472C-8CA8-1C3250F0C03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3D8B-472C-8CA8-1C3250F0C03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3D8B-472C-8CA8-1C3250F0C0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Common Fund</c:v>
                </c:pt>
                <c:pt idx="1">
                  <c:v>NCI</c:v>
                </c:pt>
                <c:pt idx="2">
                  <c:v>Inv Income</c:v>
                </c:pt>
                <c:pt idx="3">
                  <c:v>Rental</c:v>
                </c:pt>
                <c:pt idx="4">
                  <c:v>Other</c:v>
                </c:pt>
                <c:pt idx="5">
                  <c:v>TRA</c:v>
                </c:pt>
                <c:pt idx="6">
                  <c:v>RTF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9.2149999999999999</c:v>
                </c:pt>
                <c:pt idx="1">
                  <c:v>1.974</c:v>
                </c:pt>
                <c:pt idx="2">
                  <c:v>1.0529999999999999</c:v>
                </c:pt>
                <c:pt idx="3">
                  <c:v>0.69899999999999995</c:v>
                </c:pt>
                <c:pt idx="4">
                  <c:v>0.92400000000000004</c:v>
                </c:pt>
                <c:pt idx="5">
                  <c:v>0.65</c:v>
                </c:pt>
                <c:pt idx="6">
                  <c:v>0.56699999999999995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F2-44C3-85CD-5CBECEED93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94-49A9-8790-D9A5D9E22F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94-49A9-8790-D9A5D9E22FE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94-49A9-8790-D9A5D9E22FE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94-49A9-8790-D9A5D9E22FE9}"/>
              </c:ext>
            </c:extLst>
          </c:dPt>
          <c:dLbls>
            <c:dLbl>
              <c:idx val="3"/>
              <c:layout>
                <c:manualLayout>
                  <c:x val="0.13906249999999995"/>
                  <c:y val="1.518600413410042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94-49A9-8790-D9A5D9E22F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Deployment</c:v>
                </c:pt>
                <c:pt idx="1">
                  <c:v>Support</c:v>
                </c:pt>
                <c:pt idx="2">
                  <c:v>Central</c:v>
                </c:pt>
                <c:pt idx="3">
                  <c:v>National Church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10443</c:v>
                </c:pt>
                <c:pt idx="1">
                  <c:v>1846</c:v>
                </c:pt>
                <c:pt idx="2">
                  <c:v>2061</c:v>
                </c:pt>
                <c:pt idx="3">
                  <c:v>1163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FD-415D-8454-88B9AEEBB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2021 to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P/L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0.377</c:v>
                </c:pt>
                <c:pt idx="1">
                  <c:v>-7.3999999999999955E-2</c:v>
                </c:pt>
                <c:pt idx="2">
                  <c:v>-0.64500000000000002</c:v>
                </c:pt>
                <c:pt idx="3">
                  <c:v>-0.64800000000000002</c:v>
                </c:pt>
                <c:pt idx="4">
                  <c:v>-1.3959999999999999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FD-4276-BB47-AF391F7A0E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Growth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7.4870000000000001</c:v>
                </c:pt>
                <c:pt idx="1">
                  <c:v>6.6180000000000003</c:v>
                </c:pt>
                <c:pt idx="2">
                  <c:v>-220</c:v>
                </c:pt>
                <c:pt idx="3">
                  <c:v>4.1379999999999999</c:v>
                </c:pt>
                <c:pt idx="4">
                  <c:v>2.6459999999999999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FD-4276-BB47-AF391F7A0E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58108880"/>
        <c:axId val="458119440"/>
      </c:barChart>
      <c:catAx>
        <c:axId val="45810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8119440"/>
        <c:crosses val="autoZero"/>
        <c:auto val="1"/>
        <c:lblAlgn val="ctr"/>
        <c:lblOffset val="100"/>
        <c:noMultiLvlLbl val="0"/>
      </c:catAx>
      <c:valAx>
        <c:axId val="458119440"/>
        <c:scaling>
          <c:orientation val="minMax"/>
          <c:max val="9"/>
          <c:min val="-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8108880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94-49A9-8790-D9A5D9E22F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94-49A9-8790-D9A5D9E22FE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94-49A9-8790-D9A5D9E22FE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94-49A9-8790-D9A5D9E22FE9}"/>
              </c:ext>
            </c:extLst>
          </c:dPt>
          <c:dLbls>
            <c:dLbl>
              <c:idx val="3"/>
              <c:layout>
                <c:manualLayout>
                  <c:x val="0.13906249999999995"/>
                  <c:y val="1.518600413410042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94-49A9-8790-D9A5D9E22F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Deployment</c:v>
                </c:pt>
                <c:pt idx="1">
                  <c:v>Support</c:v>
                </c:pt>
                <c:pt idx="2">
                  <c:v>Central</c:v>
                </c:pt>
                <c:pt idx="3">
                  <c:v>National Church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10443</c:v>
                </c:pt>
                <c:pt idx="1">
                  <c:v>964</c:v>
                </c:pt>
                <c:pt idx="2">
                  <c:v>2943</c:v>
                </c:pt>
                <c:pt idx="3">
                  <c:v>1163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FD-415D-8454-88B9AEEBB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071-4B3E-847C-769E653390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071-4B3E-847C-769E653390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071-4B3E-847C-769E653390C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071-4B3E-847C-769E653390C8}"/>
              </c:ext>
            </c:extLst>
          </c:dPt>
          <c:dLbls>
            <c:dLbl>
              <c:idx val="0"/>
              <c:layout>
                <c:manualLayout>
                  <c:x val="-1.1458200967217994E-16"/>
                  <c:y val="0.19351291546338345"/>
                </c:manualLayout>
              </c:layout>
              <c:tx>
                <c:rich>
                  <a:bodyPr/>
                  <a:lstStyle/>
                  <a:p>
                    <a:fld id="{8378D55D-1963-4BBA-8EF1-E4D9A648B92D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£</a:t>
                    </a:r>
                    <a:fld id="{79442B79-2712-4C32-AA1E-0DB751E16829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M, </a:t>
                    </a:r>
                    <a:fld id="{FE3EDBCD-8E88-436F-AFDF-D1C85D25284C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071-4B3E-847C-769E653390C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8247E19-CF38-4C6D-B456-3FCDE49A332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£</a:t>
                    </a:r>
                    <a:fld id="{0EC516D0-15CC-47A2-8075-03E1C0EE38E2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M, </a:t>
                    </a:r>
                    <a:fld id="{C6DA61AC-318F-4791-B940-F57C4A408F4D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3071-4B3E-847C-769E653390C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56951CF-A243-4BE7-86C2-654932098790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£</a:t>
                    </a:r>
                    <a:fld id="{66974F23-A396-43F7-BB73-341ED5EF46E6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M, </a:t>
                    </a:r>
                    <a:fld id="{0F7D5E1E-DD5F-421D-9D29-68A66849F97C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071-4B3E-847C-769E653390C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A19E199-F736-4EC5-A458-1BD568494636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£</a:t>
                    </a:r>
                    <a:fld id="{87B8AE68-6B37-43D5-96F7-16CF56E18C0E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M, </a:t>
                    </a:r>
                    <a:fld id="{B022F9AE-3BAD-45D0-A254-5D8F07D620F3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071-4B3E-847C-769E653390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Stipends</c:v>
                </c:pt>
                <c:pt idx="1">
                  <c:v>Pensions</c:v>
                </c:pt>
                <c:pt idx="2">
                  <c:v>Housing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6.4969999999999999</c:v>
                </c:pt>
                <c:pt idx="1">
                  <c:v>1.1639999999999999</c:v>
                </c:pt>
                <c:pt idx="2">
                  <c:v>3.6829999999999998</c:v>
                </c:pt>
                <c:pt idx="3">
                  <c:v>0.23300000000000001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71-4B3E-847C-769E653390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Formula</a:t>
            </a:r>
            <a:r>
              <a:rPr lang="en-GB" baseline="0" dirty="0"/>
              <a:t> v Receipts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Formula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11.705</c:v>
                </c:pt>
                <c:pt idx="1">
                  <c:v>11.801</c:v>
                </c:pt>
                <c:pt idx="2">
                  <c:v>12.089</c:v>
                </c:pt>
                <c:pt idx="3">
                  <c:v>12.023999999999999</c:v>
                </c:pt>
                <c:pt idx="4">
                  <c:v>11.122999999999999</c:v>
                </c:pt>
                <c:pt idx="5">
                  <c:v>10.778</c:v>
                </c:pt>
                <c:pt idx="6">
                  <c:v>10.753</c:v>
                </c:pt>
                <c:pt idx="7">
                  <c:v>10.724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60F-404F-AA46-EA31BEF16C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Receipts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11.002000000000001</c:v>
                </c:pt>
                <c:pt idx="1">
                  <c:v>11.074</c:v>
                </c:pt>
                <c:pt idx="2">
                  <c:v>9.7880000000000003</c:v>
                </c:pt>
                <c:pt idx="3">
                  <c:v>9.5410000000000004</c:v>
                </c:pt>
                <c:pt idx="4">
                  <c:v>9.4339999999999993</c:v>
                </c:pt>
                <c:pt idx="5">
                  <c:v>9.6240000000000006</c:v>
                </c:pt>
                <c:pt idx="6">
                  <c:v>9.1839999999999993</c:v>
                </c:pt>
                <c:pt idx="7">
                  <c:v>9.2639999999999993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60F-404F-AA46-EA31BEF16C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Request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11.307</c:v>
                </c:pt>
                <c:pt idx="1">
                  <c:v>11.403</c:v>
                </c:pt>
                <c:pt idx="2">
                  <c:v>11.621</c:v>
                </c:pt>
                <c:pt idx="3">
                  <c:v>11.436</c:v>
                </c:pt>
                <c:pt idx="4">
                  <c:v>10.659000000000001</c:v>
                </c:pt>
                <c:pt idx="5">
                  <c:v>9.7349999999999994</c:v>
                </c:pt>
                <c:pt idx="6">
                  <c:v>9.8119999999999994</c:v>
                </c:pt>
                <c:pt idx="7">
                  <c:v>9.843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60F-404F-AA46-EA31BEF16C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73487136"/>
        <c:axId val="773493376"/>
      </c:lineChart>
      <c:catAx>
        <c:axId val="77348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3493376"/>
        <c:crosses val="autoZero"/>
        <c:auto val="1"/>
        <c:lblAlgn val="ctr"/>
        <c:lblOffset val="100"/>
        <c:noMultiLvlLbl val="0"/>
      </c:catAx>
      <c:valAx>
        <c:axId val="773493376"/>
        <c:scaling>
          <c:orientation val="minMax"/>
          <c:max val="13"/>
          <c:min val="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348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450910433070868E-2"/>
          <c:y val="9.2474115915851224E-2"/>
          <c:w val="0.90792408956692916"/>
          <c:h val="0.828129641139683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22128</c:v>
                </c:pt>
                <c:pt idx="1">
                  <c:v>21357</c:v>
                </c:pt>
                <c:pt idx="2">
                  <c:v>16917</c:v>
                </c:pt>
                <c:pt idx="3">
                  <c:v>17441</c:v>
                </c:pt>
                <c:pt idx="4">
                  <c:v>17299</c:v>
                </c:pt>
                <c:pt idx="5">
                  <c:v>17471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3E-4E6E-8099-5E9F157CDC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41906</c:v>
                </c:pt>
                <c:pt idx="1">
                  <c:v>40528</c:v>
                </c:pt>
                <c:pt idx="2">
                  <c:v>34137</c:v>
                </c:pt>
                <c:pt idx="3">
                  <c:v>34322</c:v>
                </c:pt>
                <c:pt idx="4">
                  <c:v>33310</c:v>
                </c:pt>
                <c:pt idx="5">
                  <c:v>33251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3E-4E6E-8099-5E9F157CDC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45446608"/>
        <c:axId val="745430288"/>
      </c:lineChart>
      <c:catAx>
        <c:axId val="74544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5430288"/>
        <c:crosses val="autoZero"/>
        <c:auto val="1"/>
        <c:lblAlgn val="ctr"/>
        <c:lblOffset val="100"/>
        <c:noMultiLvlLbl val="0"/>
      </c:catAx>
      <c:valAx>
        <c:axId val="745430288"/>
        <c:scaling>
          <c:orientation val="minMax"/>
          <c:max val="42000"/>
          <c:min val="1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5446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FC0-467F-816C-5ECE8CD24C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FC0-467F-816C-5ECE8CD24CE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FC0-467F-816C-5ECE8CD24CE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FC0-467F-816C-5ECE8CD24CE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FC0-467F-816C-5ECE8CD24C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Houses</c:v>
                </c:pt>
                <c:pt idx="1">
                  <c:v>Investments</c:v>
                </c:pt>
                <c:pt idx="2">
                  <c:v>Inv Prop</c:v>
                </c:pt>
                <c:pt idx="3">
                  <c:v>Land</c:v>
                </c:pt>
                <c:pt idx="4">
                  <c:v>Assets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35.253</c:v>
                </c:pt>
                <c:pt idx="1">
                  <c:v>9.6809999999999992</c:v>
                </c:pt>
                <c:pt idx="2">
                  <c:v>3.411</c:v>
                </c:pt>
                <c:pt idx="3">
                  <c:v>16.638000000000002</c:v>
                </c:pt>
                <c:pt idx="4">
                  <c:v>0.47799999999999998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CA-4A73-B024-86609A9B47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0F5-4B4D-A77E-0267DB7C25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0F5-4B4D-A77E-0267DB7C25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0F5-4B4D-A77E-0267DB7C25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0F5-4B4D-A77E-0267DB7C25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Houses</c:v>
                </c:pt>
                <c:pt idx="1">
                  <c:v>Investment</c:v>
                </c:pt>
                <c:pt idx="2">
                  <c:v>Prop Inv</c:v>
                </c:pt>
                <c:pt idx="3">
                  <c:v>Assets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95.247</c:v>
                </c:pt>
                <c:pt idx="1">
                  <c:v>23.850999999999999</c:v>
                </c:pt>
                <c:pt idx="2">
                  <c:v>1.32</c:v>
                </c:pt>
                <c:pt idx="3">
                  <c:v>7.266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70-4D7F-8BCA-ADB05DBA4C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Stipend number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0856130097139919E-2"/>
          <c:y val="0.19486111111111112"/>
          <c:w val="0.86416105203344429"/>
          <c:h val="0.64426837270341208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Sheet1!$A$54:$A$65</c:f>
              <c:numCache>
                <c:formatCode>mmm\-yy</c:formatCode>
                <c:ptCount val="12"/>
                <c:pt idx="0">
                  <c:v>45658</c:v>
                </c:pt>
                <c:pt idx="1">
                  <c:v>45689</c:v>
                </c:pt>
                <c:pt idx="2">
                  <c:v>45717</c:v>
                </c:pt>
                <c:pt idx="3">
                  <c:v>45748</c:v>
                </c:pt>
                <c:pt idx="4">
                  <c:v>45778</c:v>
                </c:pt>
                <c:pt idx="5">
                  <c:v>45809</c:v>
                </c:pt>
                <c:pt idx="6">
                  <c:v>45839</c:v>
                </c:pt>
                <c:pt idx="7">
                  <c:v>45870</c:v>
                </c:pt>
                <c:pt idx="8">
                  <c:v>45901</c:v>
                </c:pt>
                <c:pt idx="9">
                  <c:v>45931</c:v>
                </c:pt>
                <c:pt idx="10">
                  <c:v>45962</c:v>
                </c:pt>
                <c:pt idx="11">
                  <c:v>45992</c:v>
                </c:pt>
              </c:numCache>
            </c:numRef>
          </c:cat>
          <c:val>
            <c:numRef>
              <c:f>Sheet1!$B$54:$B$65</c:f>
              <c:numCache>
                <c:formatCode>General</c:formatCode>
                <c:ptCount val="12"/>
                <c:pt idx="0">
                  <c:v>180</c:v>
                </c:pt>
                <c:pt idx="1">
                  <c:v>175</c:v>
                </c:pt>
                <c:pt idx="2">
                  <c:v>177</c:v>
                </c:pt>
                <c:pt idx="3">
                  <c:v>180</c:v>
                </c:pt>
                <c:pt idx="4">
                  <c:v>181</c:v>
                </c:pt>
                <c:pt idx="5">
                  <c:v>186</c:v>
                </c:pt>
                <c:pt idx="6">
                  <c:v>186</c:v>
                </c:pt>
                <c:pt idx="7">
                  <c:v>186</c:v>
                </c:pt>
                <c:pt idx="8">
                  <c:v>186</c:v>
                </c:pt>
                <c:pt idx="9" formatCode="#,##0.00">
                  <c:v>180</c:v>
                </c:pt>
                <c:pt idx="10">
                  <c:v>179</c:v>
                </c:pt>
                <c:pt idx="11">
                  <c:v>178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0B0-4B45-9F53-B5BB7C3684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92142239"/>
        <c:axId val="1892139839"/>
      </c:lineChart>
      <c:dateAx>
        <c:axId val="1892142239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139839"/>
        <c:crosses val="autoZero"/>
        <c:auto val="1"/>
        <c:lblOffset val="100"/>
        <c:baseTimeUnit val="months"/>
      </c:dateAx>
      <c:valAx>
        <c:axId val="189213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14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Vacancy Rate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513473315835521"/>
          <c:y val="0.15319444444444447"/>
          <c:w val="0.85212729658792652"/>
          <c:h val="0.64945100612423445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Sheet1!$D$12:$O$12</c:f>
              <c:numCache>
                <c:formatCode>mmm\-yy</c:formatCode>
                <c:ptCount val="12"/>
                <c:pt idx="0">
                  <c:v>45658</c:v>
                </c:pt>
                <c:pt idx="1">
                  <c:v>45689</c:v>
                </c:pt>
                <c:pt idx="2">
                  <c:v>45717</c:v>
                </c:pt>
                <c:pt idx="3">
                  <c:v>45748</c:v>
                </c:pt>
                <c:pt idx="4">
                  <c:v>45778</c:v>
                </c:pt>
                <c:pt idx="5">
                  <c:v>45809</c:v>
                </c:pt>
                <c:pt idx="6">
                  <c:v>45839</c:v>
                </c:pt>
                <c:pt idx="7">
                  <c:v>45870</c:v>
                </c:pt>
                <c:pt idx="8">
                  <c:v>45901</c:v>
                </c:pt>
                <c:pt idx="9">
                  <c:v>45931</c:v>
                </c:pt>
                <c:pt idx="10">
                  <c:v>45962</c:v>
                </c:pt>
                <c:pt idx="11">
                  <c:v>45992</c:v>
                </c:pt>
              </c:numCache>
            </c:numRef>
          </c:cat>
          <c:val>
            <c:numRef>
              <c:f>Sheet1!$D$13:$O$13</c:f>
              <c:numCache>
                <c:formatCode>0.00%</c:formatCode>
                <c:ptCount val="12"/>
                <c:pt idx="0">
                  <c:v>0.27526720399999999</c:v>
                </c:pt>
                <c:pt idx="1">
                  <c:v>0.27690793200000002</c:v>
                </c:pt>
                <c:pt idx="2">
                  <c:v>0.27104819099999999</c:v>
                </c:pt>
                <c:pt idx="3">
                  <c:v>0.26800112500000001</c:v>
                </c:pt>
                <c:pt idx="4">
                  <c:v>0.26795424699999998</c:v>
                </c:pt>
                <c:pt idx="5">
                  <c:v>0.27018876200000003</c:v>
                </c:pt>
                <c:pt idx="6">
                  <c:v>0.27104819099999999</c:v>
                </c:pt>
                <c:pt idx="7">
                  <c:v>0.27005203500000002</c:v>
                </c:pt>
                <c:pt idx="8">
                  <c:v>0.26927724600000003</c:v>
                </c:pt>
                <c:pt idx="9">
                  <c:v>0.27006375399999999</c:v>
                </c:pt>
                <c:pt idx="10">
                  <c:v>0.27113342299999998</c:v>
                </c:pt>
                <c:pt idx="11">
                  <c:v>0.272024814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59-4ED0-8A62-367088C14C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51463168"/>
        <c:axId val="1351463648"/>
      </c:lineChart>
      <c:dateAx>
        <c:axId val="135146316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463648"/>
        <c:crosses val="autoZero"/>
        <c:auto val="1"/>
        <c:lblOffset val="100"/>
        <c:baseTimeUnit val="months"/>
      </c:dateAx>
      <c:valAx>
        <c:axId val="1351463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46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Stipend number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0856130097139919E-2"/>
          <c:y val="0.19486111111111112"/>
          <c:w val="0.86416105203344429"/>
          <c:h val="0.64426837270341208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92142239"/>
        <c:axId val="1892139839"/>
      </c:lineChart>
      <c:catAx>
        <c:axId val="1892142239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139839"/>
        <c:crosses val="autoZero"/>
        <c:auto val="1"/>
        <c:lblAlgn val="ctr"/>
        <c:lblOffset val="100"/>
        <c:noMultiLvlLbl val="1"/>
      </c:catAx>
      <c:valAx>
        <c:axId val="189213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14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Vacancy rate to Budget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Sheet1!$U$12:$AF$12</c:f>
              <c:numCache>
                <c:formatCode>mmm\-yy</c:formatCode>
                <c:ptCount val="12"/>
                <c:pt idx="0">
                  <c:v>45658</c:v>
                </c:pt>
                <c:pt idx="1">
                  <c:v>45689</c:v>
                </c:pt>
                <c:pt idx="2">
                  <c:v>45717</c:v>
                </c:pt>
                <c:pt idx="3">
                  <c:v>45748</c:v>
                </c:pt>
                <c:pt idx="4">
                  <c:v>45778</c:v>
                </c:pt>
                <c:pt idx="5">
                  <c:v>45809</c:v>
                </c:pt>
                <c:pt idx="6">
                  <c:v>45839</c:v>
                </c:pt>
                <c:pt idx="7">
                  <c:v>45870</c:v>
                </c:pt>
                <c:pt idx="8">
                  <c:v>45901</c:v>
                </c:pt>
                <c:pt idx="9">
                  <c:v>45931</c:v>
                </c:pt>
                <c:pt idx="10">
                  <c:v>45962</c:v>
                </c:pt>
                <c:pt idx="11">
                  <c:v>45992</c:v>
                </c:pt>
              </c:numCache>
            </c:numRef>
          </c:cat>
          <c:val>
            <c:numRef>
              <c:f>Sheet1!$U$13:$AF$13</c:f>
              <c:numCache>
                <c:formatCode>0.00%</c:formatCode>
                <c:ptCount val="12"/>
                <c:pt idx="0">
                  <c:v>0.27526720399999999</c:v>
                </c:pt>
                <c:pt idx="1">
                  <c:v>0.27690793200000002</c:v>
                </c:pt>
                <c:pt idx="2">
                  <c:v>0.27104819099999999</c:v>
                </c:pt>
                <c:pt idx="3">
                  <c:v>0.26800112500000001</c:v>
                </c:pt>
                <c:pt idx="4">
                  <c:v>0.26795424699999998</c:v>
                </c:pt>
                <c:pt idx="5">
                  <c:v>0.27018876200000003</c:v>
                </c:pt>
                <c:pt idx="6">
                  <c:v>0.27104819099999999</c:v>
                </c:pt>
                <c:pt idx="7">
                  <c:v>0.27005203500000002</c:v>
                </c:pt>
                <c:pt idx="8">
                  <c:v>0.26927724600000003</c:v>
                </c:pt>
                <c:pt idx="9">
                  <c:v>0.27006375399999999</c:v>
                </c:pt>
                <c:pt idx="10">
                  <c:v>0.27113342299999998</c:v>
                </c:pt>
                <c:pt idx="11">
                  <c:v>0.272024814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3C0-41F9-AA96-089977E3C1AF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Sheet1!$U$12:$AF$12</c:f>
              <c:numCache>
                <c:formatCode>mmm\-yy</c:formatCode>
                <c:ptCount val="12"/>
                <c:pt idx="0">
                  <c:v>45658</c:v>
                </c:pt>
                <c:pt idx="1">
                  <c:v>45689</c:v>
                </c:pt>
                <c:pt idx="2">
                  <c:v>45717</c:v>
                </c:pt>
                <c:pt idx="3">
                  <c:v>45748</c:v>
                </c:pt>
                <c:pt idx="4">
                  <c:v>45778</c:v>
                </c:pt>
                <c:pt idx="5">
                  <c:v>45809</c:v>
                </c:pt>
                <c:pt idx="6">
                  <c:v>45839</c:v>
                </c:pt>
                <c:pt idx="7">
                  <c:v>45870</c:v>
                </c:pt>
                <c:pt idx="8">
                  <c:v>45901</c:v>
                </c:pt>
                <c:pt idx="9">
                  <c:v>45931</c:v>
                </c:pt>
                <c:pt idx="10">
                  <c:v>45962</c:v>
                </c:pt>
                <c:pt idx="11">
                  <c:v>45992</c:v>
                </c:pt>
              </c:numCache>
            </c:numRef>
          </c:cat>
          <c:val>
            <c:numRef>
              <c:f>Sheet1!$U$14:$AF$14</c:f>
              <c:numCache>
                <c:formatCode>0.00%</c:formatCode>
                <c:ptCount val="12"/>
                <c:pt idx="0">
                  <c:v>0.17499999999999999</c:v>
                </c:pt>
                <c:pt idx="1">
                  <c:v>0.17499999999999999</c:v>
                </c:pt>
                <c:pt idx="2">
                  <c:v>0.17499999999999999</c:v>
                </c:pt>
                <c:pt idx="3">
                  <c:v>0.17499999999999999</c:v>
                </c:pt>
                <c:pt idx="4">
                  <c:v>0.17499999999999999</c:v>
                </c:pt>
                <c:pt idx="5">
                  <c:v>0.17499999999999999</c:v>
                </c:pt>
                <c:pt idx="6">
                  <c:v>0.17499999999999999</c:v>
                </c:pt>
                <c:pt idx="7">
                  <c:v>0.17499999999999999</c:v>
                </c:pt>
                <c:pt idx="8">
                  <c:v>0.17499999999999999</c:v>
                </c:pt>
                <c:pt idx="9">
                  <c:v>0.17499999999999999</c:v>
                </c:pt>
                <c:pt idx="10">
                  <c:v>0.17499999999999999</c:v>
                </c:pt>
                <c:pt idx="11">
                  <c:v>0.17499999999999999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C0-41F9-AA96-089977E3C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61701840"/>
        <c:axId val="1261702320"/>
      </c:lineChart>
      <c:dateAx>
        <c:axId val="1261701840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1702320"/>
        <c:crosses val="autoZero"/>
        <c:auto val="1"/>
        <c:lblOffset val="100"/>
        <c:baseTimeUnit val="months"/>
      </c:dateAx>
      <c:valAx>
        <c:axId val="1261702320"/>
        <c:scaling>
          <c:orientation val="minMax"/>
          <c:min val="0.150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1701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Vacancy rate</a:t>
            </a:r>
            <a:r>
              <a:rPr lang="en-GB" baseline="0" dirty="0"/>
              <a:t> by month 2025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Diocese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Sheet1!$C$3:$R$3</c:f>
              <c:numCache>
                <c:formatCode>mmm\-yy</c:formatCode>
                <c:ptCount val="16"/>
                <c:pt idx="1">
                  <c:v>45658</c:v>
                </c:pt>
                <c:pt idx="2">
                  <c:v>45689</c:v>
                </c:pt>
                <c:pt idx="3">
                  <c:v>45717</c:v>
                </c:pt>
                <c:pt idx="4">
                  <c:v>45748</c:v>
                </c:pt>
                <c:pt idx="5">
                  <c:v>45778</c:v>
                </c:pt>
                <c:pt idx="6">
                  <c:v>45809</c:v>
                </c:pt>
                <c:pt idx="7">
                  <c:v>45839</c:v>
                </c:pt>
                <c:pt idx="8">
                  <c:v>45870</c:v>
                </c:pt>
                <c:pt idx="9">
                  <c:v>45901</c:v>
                </c:pt>
                <c:pt idx="10">
                  <c:v>45931</c:v>
                </c:pt>
                <c:pt idx="11">
                  <c:v>45962</c:v>
                </c:pt>
                <c:pt idx="12">
                  <c:v>45992</c:v>
                </c:pt>
                <c:pt idx="13">
                  <c:v>46023</c:v>
                </c:pt>
                <c:pt idx="14">
                  <c:v>46054</c:v>
                </c:pt>
                <c:pt idx="15">
                  <c:v>46082</c:v>
                </c:pt>
              </c:numCache>
            </c:numRef>
          </c:cat>
          <c:val>
            <c:numRef>
              <c:f>Sheet1!$C$4:$R$4</c:f>
              <c:numCache>
                <c:formatCode>0.00%</c:formatCode>
                <c:ptCount val="16"/>
                <c:pt idx="1">
                  <c:v>0.27526720399999999</c:v>
                </c:pt>
                <c:pt idx="2">
                  <c:v>0.27854865899999998</c:v>
                </c:pt>
                <c:pt idx="3">
                  <c:v>0.25932870800000002</c:v>
                </c:pt>
                <c:pt idx="4">
                  <c:v>0.25885992899999999</c:v>
                </c:pt>
                <c:pt idx="5">
                  <c:v>0.26776673499999998</c:v>
                </c:pt>
                <c:pt idx="6">
                  <c:v>0.28136133499999999</c:v>
                </c:pt>
                <c:pt idx="7">
                  <c:v>0.27620476300000002</c:v>
                </c:pt>
                <c:pt idx="8">
                  <c:v>0.26307894199999998</c:v>
                </c:pt>
                <c:pt idx="9">
                  <c:v>0.26307894199999998</c:v>
                </c:pt>
                <c:pt idx="10">
                  <c:v>0.27714232100000002</c:v>
                </c:pt>
                <c:pt idx="11">
                  <c:v>0.28183011400000002</c:v>
                </c:pt>
                <c:pt idx="12">
                  <c:v>0.28183011400000002</c:v>
                </c:pt>
                <c:pt idx="13">
                  <c:v>0.29120570000000001</c:v>
                </c:pt>
                <c:pt idx="14">
                  <c:v>0.28511156900000001</c:v>
                </c:pt>
                <c:pt idx="15">
                  <c:v>0.28820000000000001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918-44F2-B9AE-0762AE9FB404}"/>
            </c:ext>
          </c:extLst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Lichfield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Sheet1!$C$3:$R$3</c:f>
              <c:numCache>
                <c:formatCode>mmm\-yy</c:formatCode>
                <c:ptCount val="16"/>
                <c:pt idx="1">
                  <c:v>45658</c:v>
                </c:pt>
                <c:pt idx="2">
                  <c:v>45689</c:v>
                </c:pt>
                <c:pt idx="3">
                  <c:v>45717</c:v>
                </c:pt>
                <c:pt idx="4">
                  <c:v>45748</c:v>
                </c:pt>
                <c:pt idx="5">
                  <c:v>45778</c:v>
                </c:pt>
                <c:pt idx="6">
                  <c:v>45809</c:v>
                </c:pt>
                <c:pt idx="7">
                  <c:v>45839</c:v>
                </c:pt>
                <c:pt idx="8">
                  <c:v>45870</c:v>
                </c:pt>
                <c:pt idx="9">
                  <c:v>45901</c:v>
                </c:pt>
                <c:pt idx="10">
                  <c:v>45931</c:v>
                </c:pt>
                <c:pt idx="11">
                  <c:v>45962</c:v>
                </c:pt>
                <c:pt idx="12">
                  <c:v>45992</c:v>
                </c:pt>
                <c:pt idx="13">
                  <c:v>46023</c:v>
                </c:pt>
                <c:pt idx="14">
                  <c:v>46054</c:v>
                </c:pt>
                <c:pt idx="15">
                  <c:v>46082</c:v>
                </c:pt>
              </c:numCache>
            </c:numRef>
          </c:cat>
          <c:val>
            <c:numRef>
              <c:f>Sheet1!$C$5:$R$5</c:f>
              <c:numCache>
                <c:formatCode>0.00%</c:formatCode>
                <c:ptCount val="16"/>
                <c:pt idx="1">
                  <c:v>0.26726726699999998</c:v>
                </c:pt>
                <c:pt idx="2">
                  <c:v>0.26126126100000002</c:v>
                </c:pt>
                <c:pt idx="3">
                  <c:v>0.26126126100000002</c:v>
                </c:pt>
                <c:pt idx="4">
                  <c:v>0.26126126100000002</c:v>
                </c:pt>
                <c:pt idx="5">
                  <c:v>0.26126126100000002</c:v>
                </c:pt>
                <c:pt idx="6">
                  <c:v>0.26126126100000002</c:v>
                </c:pt>
                <c:pt idx="7">
                  <c:v>0.23123123100000001</c:v>
                </c:pt>
                <c:pt idx="8">
                  <c:v>0.23123123100000001</c:v>
                </c:pt>
                <c:pt idx="9">
                  <c:v>0.26126126100000002</c:v>
                </c:pt>
                <c:pt idx="10">
                  <c:v>0.26126126100000002</c:v>
                </c:pt>
                <c:pt idx="11">
                  <c:v>0.26126126100000002</c:v>
                </c:pt>
                <c:pt idx="12">
                  <c:v>0.26126126100000002</c:v>
                </c:pt>
                <c:pt idx="13">
                  <c:v>0.26126126100000002</c:v>
                </c:pt>
                <c:pt idx="14">
                  <c:v>0.29129129100000001</c:v>
                </c:pt>
                <c:pt idx="15">
                  <c:v>0.27129999999999999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918-44F2-B9AE-0762AE9FB404}"/>
            </c:ext>
          </c:extLst>
        </c:ser>
        <c:ser>
          <c:idx val="2"/>
          <c:order val="2"/>
          <c:tx>
            <c:strRef>
              <c:f>Sheet1!$B$6</c:f>
              <c:strCache>
                <c:ptCount val="1"/>
                <c:pt idx="0">
                  <c:v>Salop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Sheet1!$C$3:$R$3</c:f>
              <c:numCache>
                <c:formatCode>mmm\-yy</c:formatCode>
                <c:ptCount val="16"/>
                <c:pt idx="1">
                  <c:v>45658</c:v>
                </c:pt>
                <c:pt idx="2">
                  <c:v>45689</c:v>
                </c:pt>
                <c:pt idx="3">
                  <c:v>45717</c:v>
                </c:pt>
                <c:pt idx="4">
                  <c:v>45748</c:v>
                </c:pt>
                <c:pt idx="5">
                  <c:v>45778</c:v>
                </c:pt>
                <c:pt idx="6">
                  <c:v>45809</c:v>
                </c:pt>
                <c:pt idx="7">
                  <c:v>45839</c:v>
                </c:pt>
                <c:pt idx="8">
                  <c:v>45870</c:v>
                </c:pt>
                <c:pt idx="9">
                  <c:v>45901</c:v>
                </c:pt>
                <c:pt idx="10">
                  <c:v>45931</c:v>
                </c:pt>
                <c:pt idx="11">
                  <c:v>45962</c:v>
                </c:pt>
                <c:pt idx="12">
                  <c:v>45992</c:v>
                </c:pt>
                <c:pt idx="13">
                  <c:v>46023</c:v>
                </c:pt>
                <c:pt idx="14">
                  <c:v>46054</c:v>
                </c:pt>
                <c:pt idx="15">
                  <c:v>46082</c:v>
                </c:pt>
              </c:numCache>
            </c:numRef>
          </c:cat>
          <c:val>
            <c:numRef>
              <c:f>Sheet1!$C$6:$R$6</c:f>
              <c:numCache>
                <c:formatCode>0.00%</c:formatCode>
                <c:ptCount val="16"/>
                <c:pt idx="1">
                  <c:v>0.246715928</c:v>
                </c:pt>
                <c:pt idx="2">
                  <c:v>0.267241379</c:v>
                </c:pt>
                <c:pt idx="3">
                  <c:v>0.25697865399999997</c:v>
                </c:pt>
                <c:pt idx="4">
                  <c:v>0.25697865399999997</c:v>
                </c:pt>
                <c:pt idx="5">
                  <c:v>0.25697865399999997</c:v>
                </c:pt>
                <c:pt idx="6">
                  <c:v>0.25697865399999997</c:v>
                </c:pt>
                <c:pt idx="7">
                  <c:v>0.25697865399999997</c:v>
                </c:pt>
                <c:pt idx="8">
                  <c:v>0.277504105</c:v>
                </c:pt>
                <c:pt idx="9">
                  <c:v>0.277504105</c:v>
                </c:pt>
                <c:pt idx="10">
                  <c:v>0.298029557</c:v>
                </c:pt>
                <c:pt idx="11">
                  <c:v>0.298029557</c:v>
                </c:pt>
                <c:pt idx="12">
                  <c:v>0.31855500799999997</c:v>
                </c:pt>
                <c:pt idx="13">
                  <c:v>0.31855500799999997</c:v>
                </c:pt>
                <c:pt idx="14">
                  <c:v>0.30829228199999997</c:v>
                </c:pt>
                <c:pt idx="15">
                  <c:v>0.31170000000000003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918-44F2-B9AE-0762AE9FB404}"/>
            </c:ext>
          </c:extLst>
        </c:ser>
        <c:ser>
          <c:idx val="3"/>
          <c:order val="3"/>
          <c:tx>
            <c:strRef>
              <c:f>Sheet1!$B$7</c:f>
              <c:strCache>
                <c:ptCount val="1"/>
                <c:pt idx="0">
                  <c:v>Stoke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Sheet1!$C$3:$R$3</c:f>
              <c:numCache>
                <c:formatCode>mmm\-yy</c:formatCode>
                <c:ptCount val="16"/>
                <c:pt idx="1">
                  <c:v>45658</c:v>
                </c:pt>
                <c:pt idx="2">
                  <c:v>45689</c:v>
                </c:pt>
                <c:pt idx="3">
                  <c:v>45717</c:v>
                </c:pt>
                <c:pt idx="4">
                  <c:v>45748</c:v>
                </c:pt>
                <c:pt idx="5">
                  <c:v>45778</c:v>
                </c:pt>
                <c:pt idx="6">
                  <c:v>45809</c:v>
                </c:pt>
                <c:pt idx="7">
                  <c:v>45839</c:v>
                </c:pt>
                <c:pt idx="8">
                  <c:v>45870</c:v>
                </c:pt>
                <c:pt idx="9">
                  <c:v>45901</c:v>
                </c:pt>
                <c:pt idx="10">
                  <c:v>45931</c:v>
                </c:pt>
                <c:pt idx="11">
                  <c:v>45962</c:v>
                </c:pt>
                <c:pt idx="12">
                  <c:v>45992</c:v>
                </c:pt>
                <c:pt idx="13">
                  <c:v>46023</c:v>
                </c:pt>
                <c:pt idx="14">
                  <c:v>46054</c:v>
                </c:pt>
                <c:pt idx="15">
                  <c:v>46082</c:v>
                </c:pt>
              </c:numCache>
            </c:numRef>
          </c:cat>
          <c:val>
            <c:numRef>
              <c:f>Sheet1!$C$7:$R$7</c:f>
              <c:numCache>
                <c:formatCode>0.00%</c:formatCode>
                <c:ptCount val="16"/>
                <c:pt idx="1">
                  <c:v>0.236092266</c:v>
                </c:pt>
                <c:pt idx="2">
                  <c:v>0.234735414</c:v>
                </c:pt>
                <c:pt idx="3">
                  <c:v>0.21302578</c:v>
                </c:pt>
                <c:pt idx="4">
                  <c:v>0.21166892800000001</c:v>
                </c:pt>
                <c:pt idx="5">
                  <c:v>0.22388059699999999</c:v>
                </c:pt>
                <c:pt idx="6">
                  <c:v>0.263229308</c:v>
                </c:pt>
                <c:pt idx="7">
                  <c:v>0.28900949799999998</c:v>
                </c:pt>
                <c:pt idx="8">
                  <c:v>0.27815468100000001</c:v>
                </c:pt>
                <c:pt idx="9">
                  <c:v>0.27815468100000001</c:v>
                </c:pt>
                <c:pt idx="10">
                  <c:v>0.29172320200000001</c:v>
                </c:pt>
                <c:pt idx="11">
                  <c:v>0.29172320200000001</c:v>
                </c:pt>
                <c:pt idx="12">
                  <c:v>0.29172320200000001</c:v>
                </c:pt>
                <c:pt idx="13">
                  <c:v>0.30529172300000001</c:v>
                </c:pt>
                <c:pt idx="14">
                  <c:v>0.280868385</c:v>
                </c:pt>
                <c:pt idx="15">
                  <c:v>0.29350000000000004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918-44F2-B9AE-0762AE9FB404}"/>
            </c:ext>
          </c:extLst>
        </c:ser>
        <c:ser>
          <c:idx val="4"/>
          <c:order val="4"/>
          <c:tx>
            <c:strRef>
              <c:f>Sheet1!$B$8</c:f>
              <c:strCache>
                <c:ptCount val="1"/>
                <c:pt idx="0">
                  <c:v>Walsall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Sheet1!$C$3:$R$3</c:f>
              <c:numCache>
                <c:formatCode>mmm\-yy</c:formatCode>
                <c:ptCount val="16"/>
                <c:pt idx="1">
                  <c:v>45658</c:v>
                </c:pt>
                <c:pt idx="2">
                  <c:v>45689</c:v>
                </c:pt>
                <c:pt idx="3">
                  <c:v>45717</c:v>
                </c:pt>
                <c:pt idx="4">
                  <c:v>45748</c:v>
                </c:pt>
                <c:pt idx="5">
                  <c:v>45778</c:v>
                </c:pt>
                <c:pt idx="6">
                  <c:v>45809</c:v>
                </c:pt>
                <c:pt idx="7">
                  <c:v>45839</c:v>
                </c:pt>
                <c:pt idx="8">
                  <c:v>45870</c:v>
                </c:pt>
                <c:pt idx="9">
                  <c:v>45901</c:v>
                </c:pt>
                <c:pt idx="10">
                  <c:v>45931</c:v>
                </c:pt>
                <c:pt idx="11">
                  <c:v>45962</c:v>
                </c:pt>
                <c:pt idx="12">
                  <c:v>45992</c:v>
                </c:pt>
                <c:pt idx="13">
                  <c:v>46023</c:v>
                </c:pt>
                <c:pt idx="14">
                  <c:v>46054</c:v>
                </c:pt>
                <c:pt idx="15">
                  <c:v>46082</c:v>
                </c:pt>
              </c:numCache>
            </c:numRef>
          </c:cat>
          <c:val>
            <c:numRef>
              <c:f>Sheet1!$C$8:$R$8</c:f>
              <c:numCache>
                <c:formatCode>0.00%</c:formatCode>
                <c:ptCount val="16"/>
                <c:pt idx="1">
                  <c:v>0.35416666699999999</c:v>
                </c:pt>
                <c:pt idx="2">
                  <c:v>0.35416666699999999</c:v>
                </c:pt>
                <c:pt idx="3">
                  <c:v>0.31944444399999999</c:v>
                </c:pt>
                <c:pt idx="4">
                  <c:v>0.31944444399999999</c:v>
                </c:pt>
                <c:pt idx="5">
                  <c:v>0.33680555600000001</c:v>
                </c:pt>
                <c:pt idx="6">
                  <c:v>0.33680555600000001</c:v>
                </c:pt>
                <c:pt idx="7">
                  <c:v>0.30208333300000001</c:v>
                </c:pt>
                <c:pt idx="8">
                  <c:v>0.25</c:v>
                </c:pt>
                <c:pt idx="9">
                  <c:v>0.23263888899999999</c:v>
                </c:pt>
                <c:pt idx="10">
                  <c:v>0.25</c:v>
                </c:pt>
                <c:pt idx="11">
                  <c:v>0.26736111099999998</c:v>
                </c:pt>
                <c:pt idx="12">
                  <c:v>0.25</c:v>
                </c:pt>
                <c:pt idx="13">
                  <c:v>0.26736111099999998</c:v>
                </c:pt>
                <c:pt idx="14">
                  <c:v>0.26736111099999998</c:v>
                </c:pt>
                <c:pt idx="15">
                  <c:v>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918-44F2-B9AE-0762AE9FB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800384"/>
        <c:axId val="16800864"/>
      </c:lineChart>
      <c:dateAx>
        <c:axId val="16800384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00864"/>
        <c:crosses val="autoZero"/>
        <c:auto val="1"/>
        <c:lblOffset val="100"/>
        <c:baseTimeUnit val="months"/>
      </c:dateAx>
      <c:valAx>
        <c:axId val="16800864"/>
        <c:scaling>
          <c:orientation val="minMax"/>
          <c:min val="0.175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00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C3EF-9026-4F04-9D04-AA01F58FDE50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55826-13D4-4323-9B07-A2971CA8B8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661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1C158-7D57-2A31-389C-B1D8744CF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6F4CD3A0-1BE9-F7CD-A07A-F774C1F68D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E550C6D0-EBCC-A371-787A-53CC6104F9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B2095ACF-D947-528C-85F7-FCD8C821F8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F7D3F6FC-5016-71E7-4323-634619F23A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785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53DE7-A41F-C029-67C5-8BE05194E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03364465-AD5A-1573-6F59-583D11C08B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517E5B92-A2EC-230B-0DB2-EAD5DAED7DD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9BF64454-5EB3-20F9-EAB7-07A594C4C1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026496EF-F445-44CD-40B1-835A29C325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8110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16362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8622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27876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4643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8C0CD-1463-F57A-916B-9EC8807F0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F8606B15-7E10-4534-D3D1-7776E3F618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DAF16B1-78A0-7E58-DD3C-CDFC56B2F39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D7B94086-3C06-243A-C120-555E15FAA8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718755FC-1D64-B473-8F41-84D4AC297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9963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7F1C5-7EE5-ABD7-413F-EA900B86A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CC804AD-395D-21D1-DFC2-C0F8D85BFD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5634DCA6-346D-5408-F8AC-4E420E3CE3E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AB9666C8-5B42-B0E3-8D7E-9B2D164FBE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3AFF4AD6-1DF9-0D4C-8334-7E1BDA5661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0958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6022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46469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44C81-80BF-8883-4D24-B7EABC487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DD31638-762D-ED89-8DAB-8192011EC8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DC1E8DC6-6371-EC86-7F7D-828DAB02ED8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80DF8715-8D31-B435-6555-22F449FB99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3B15D1D0-B7EF-DAB4-5E36-5954077247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15661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4892A-756C-A085-0230-8E14D7DBB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D24F0CB2-76D2-9AD3-B640-49D4223C90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824A6A4A-5657-FA1A-9264-BD6D59A56B0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B9AA6FD0-CA5A-106B-F7F8-3218B30F2F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AAC71778-AA7A-F008-4B4E-04583E5E15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3403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5EC60-60A8-E76F-CFBC-C814A192B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E4EC1AE-ABE3-AD4B-98FC-0480CDBF08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DE568D0-D9F0-9AF8-E919-CB07BC9BCE9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6C5772BE-4162-D7D5-09CA-50C82B25FF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C5109F51-1483-F906-54CF-83C58A1BC4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0076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083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4C8F9-E557-1B90-9164-2F68D70FC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F1B939C1-F90F-B927-3647-75469984D6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BD5A1672-D929-1A3B-9D77-39A07E17587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CE2D8BBE-98F9-3219-6ADB-8C850038B1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6B57D70A-5CE3-7489-C6F0-55CE51822A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1594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2088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57793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FD8FB-2C6E-24AA-5114-F21B7814B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D82257F1-12D1-F7B1-9349-0C3019AF2D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CDFC1B6D-D25D-F18C-0F84-49CB270AC46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48DE98F4-B856-5017-20FD-264485EE07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00CC5ED7-433C-8858-FD43-9F5FFE69DF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9004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57003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57E2-7535-1DC3-CBA0-041E0DDDA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C452C81-F109-72C9-D663-891501B46C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94DD485-32E0-491C-514C-921FE351592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51953B44-FDD5-35F3-2900-4BBCE8EC36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03EEE094-E818-A736-A6BE-9F16BB91F5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50664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25029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6222C-4298-B356-946E-B115C50B3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C6AD01EB-4C58-DE71-4931-ED12EB133C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CAA291B8-98A6-0C75-26C3-C976B7B5353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EE8E7885-8561-E2F7-31DD-75CEF5B04E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216757AB-06B4-DBFF-423A-31E7495B39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61498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710D3-5D4B-32B4-AFC5-52CB78B6F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EC31CBEF-E0CA-70D9-A2AD-1D769092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8ABD0232-5205-F97B-707B-2957D46E898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D1C878E9-14B8-1FB1-2F49-D10581FB1D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5CF31B45-6301-6A79-241A-FCDCF5680F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02577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48164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60055-03B8-8509-4825-9B13E554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127EDC0-337A-E3EE-6280-3378D5C5D9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4D520E76-C5B1-8CA3-95D8-045F8FFA64C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EED40BC9-E0BB-AA62-1231-B071ACFA92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C31B83EC-E8E9-FFA2-EABD-048821F49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85062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957471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735952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9D0D6-E270-B9AB-BB2E-8FD714C54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B84C059-DAAF-3957-EC0D-A20896691F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47D08FF1-7145-EB8C-D2D6-A8964039F9D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396C11E5-5AE3-E368-B413-927D6DC377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8153350F-967E-AA0C-6B8F-0B44315E6D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34722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F60E2-931F-38A5-8C3D-384079867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32799DA4-7E02-8DEE-8725-B16E349D2E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855E2B7-DC2A-F6D4-A667-011A7A5DA6E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FA2A2CB7-78B4-8E5D-703E-3380F5FFF3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C19E9D99-FDFE-43E6-7BBC-E61CE6C17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32413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8BB9D-0E56-9239-D67E-EFB20F275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9295F8B-7662-B27A-5E12-EB5DE544DA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5506341F-63F5-2410-E0F8-C1826224A8B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E783F632-F284-7270-A00B-36572FAC1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1E74B7EC-35DD-7339-6BAD-EA9BC7CACF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62692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9FCBF-18FA-C599-E5F8-4ACC27A8E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C2775444-63E8-CBE2-29CC-CEC4D136E0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EFC1CEA5-7DD2-C34D-8F97-AEF178361E9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63F5E71A-6BEB-4788-F278-19362EAA3A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905C28DF-4162-3406-96A7-19C01BCADC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15139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6A29E-DEB0-ABA5-C30F-6A1A2BCCC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9CE430CC-CBD6-4AFB-C864-2EFC386257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949A0086-6111-8C87-4287-5F20F9D7FD7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5287A690-5CA1-2769-E95A-5BABEA9DAA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0A41CA2A-1D96-95E2-A685-CE349ADABE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647566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FF827-13D2-F606-79E4-D2204570D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261D34B-096B-5146-2530-0066F56098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42A32DF8-A7C4-1030-56E3-488E3AEB294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E76DC417-C295-3DDC-32D4-DA8FC5DF55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3EC16262-BBB6-081E-6477-A5CB9DED0D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8743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41309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AAD6A-F99D-E292-02CF-4723F1301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D77EEA05-7F27-5D48-C1E9-18058A35D9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A1ABE18-83CE-1D36-42FB-3E5391B4E27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0619027D-6100-0273-897C-23E4185C9C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07E51250-88B3-2D35-7BC4-5A86D91285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19192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735E6-6A57-51A1-3CB8-FE2A4445A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1379431-7FC0-94A8-51C7-2CDED0283C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DFCA80F2-E1FC-D8B1-FFD2-12C703DD958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C5CAC48A-1F52-FF81-9A61-017894767B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5C5C4AFB-02F2-BB61-3A72-857D26BFB3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81617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E47E-5999-F412-3F4A-F913B7095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8BFD89E-C4E7-2400-4055-09FBA0D789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FBFF47EC-A280-1440-039D-92CB2EEF6E1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851883F9-2177-8BB4-7D68-8F80DC3D83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48A14FE1-D1B7-41B8-C9F5-774B92ABB5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92996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642EC-8E2C-28F9-025D-84AA05B1B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DE50AF9-EA86-CD91-A8BC-5B2293AC94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3EC8C200-A9F8-1365-6EE0-7E22A908112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379EAE5C-05D9-0A0B-CD6B-5ED6A5CAE9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D66FB359-EF27-ECEA-789C-F320F0C827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02513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16B88-9738-9757-2A86-FF87B14F2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9C1831E-92A6-6337-6612-0DEA5FC78C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9CB4947F-5D7C-9B00-C42E-DE2D3919D87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AECA5F17-7723-CC1A-7B7D-62962D80A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796C093C-E5AD-5C1E-C078-B7DBEADE73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6301620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FC687-57AB-3786-DDF4-BE8792829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C2F03C2-BC1D-2699-FD9E-F9B195622A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35375F6A-AF66-F8B5-81DC-3FBA9169252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892732E0-6345-5CEB-4F13-1B8075A0D1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25AAAE8E-4C13-9049-202B-DFD9A0C218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253720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1347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60429-6369-1E69-76D6-5526E0216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2E0C442-0763-1464-CB67-65B1FE1629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804DF7B-3DCB-2982-4A6C-8CA3FC15969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11785A98-DB41-FAE3-989E-5106D98D76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E651A61B-B411-3C60-BC6B-7BDE6A22B3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47965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61E98-5588-5AA1-A262-646A0A426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3D697367-9432-98D6-B99C-9C0E9BBF96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2BC98823-CB4A-87B3-5156-241BE9E342C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B7A61E94-2788-335B-A0F7-6FAE8BD01A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CF4A0D3B-C4EA-1942-D49F-582CBDBFB6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4638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5A203-5D02-F436-EDD4-2744BA488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9397F133-C9C4-D5B0-5197-B791527703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1779165B-8787-0E0B-B5A0-AB89A8DFA8D8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10C94987-0793-0B0A-3E91-B137973680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200A6174-75C7-FC28-4349-9319F77C96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1767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44032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B4EAE-643D-9E4E-E31F-2B5865715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B420B0D-6596-D430-1287-3E4BF77F2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35E77BE5-61A8-863A-9471-01781AE1AB7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A1D77C75-34D4-E603-EF5D-5272F3A6BE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B3107FC5-8031-5D4D-C2FB-3927E2388C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3447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BF513-038A-F736-AD70-28F0E8DB6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86F9A4E7-0817-6CEA-A4B6-14DCC6F084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84DD5377-8D24-21A3-6728-1404F36D08C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0BE55565-E324-2CAA-F56E-65C72D9D94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1C239727-99CB-75BA-BFB5-6153847E4F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88394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B6E2E-DA6A-43F3-EFDC-B3406CF01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70CB51A0-1643-40BA-22D7-8311C1B943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EBAF4E7C-DFEC-0773-AF82-78B2431C7C1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F650E4FD-D099-2388-301B-ACA290F777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4A8F715F-E27F-2942-A758-41528C7431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34474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410C3-C41C-B0BB-CAF9-5BD4C7E2A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3413E213-88CF-4334-7432-8E492A1BC6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A60CB379-3ED5-4890-3D14-DBCE029B763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DD1A809F-0DDD-9618-8991-15726752DA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4F6AA65D-73C2-8C9B-40D8-662F3B00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43230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9DE06-0D21-6A58-1B3C-4CE07FAEE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B9F6C7A6-3684-EC6A-1FD3-937FB27A92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942CD734-04C8-182F-C7D7-E06E87C34E0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F305D815-16D7-009C-F96D-0BEE4891BA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97FFC024-694B-7822-655A-E06DB3B0A5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090542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25E25-A547-1221-FA03-F82C15ED0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04A86E8F-E75A-F6E5-C3BA-A0405C67E4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4275528-5FFA-BE20-DC49-45BAA55A2FE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4D3D9905-E3B3-034D-2E0C-95D3E8EE3F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B93BBF31-290F-DB05-60B7-73A4677A9E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242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4757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A7DA0-2A5B-E37F-AA2A-2B9B3BB78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6A3F2D64-4D68-79D9-6A33-20440DEA03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669F16D5-A9C0-35DB-F372-53EDCFA993F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6CFE3131-B58F-96CB-7545-6E7D212FFD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94BDFEB4-5C0A-F9E1-A1ED-AB68A1A461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5703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FADB5-68F4-42EF-EAF9-5A4BB804A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1C75FFE7-67F9-4E0C-8209-49E082B147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>
            <a:extLst>
              <a:ext uri="{FF2B5EF4-FFF2-40B4-BE49-F238E27FC236}">
                <a16:creationId xmlns:a16="http://schemas.microsoft.com/office/drawing/2014/main" id="{D10E8B97-5B80-2B94-1BC1-E6E20333022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id="{DA6F32B7-462A-B09B-6965-43CA7236B6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>
            <a:extLst>
              <a:ext uri="{FF2B5EF4-FFF2-40B4-BE49-F238E27FC236}">
                <a16:creationId xmlns:a16="http://schemas.microsoft.com/office/drawing/2014/main" id="{7EBF29C8-5AF9-DE2C-953E-FF9BFE405A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7197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84852" indent="-301866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07465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90451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3437" indent="-241493" eaLnBrk="0" hangingPunct="0">
              <a:spcBef>
                <a:spcPct val="30000"/>
              </a:spcBef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56423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139410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22396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05382" indent="-241493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75DCB-A15C-4B60-BF04-A5A7CC075916}" type="slidenum">
              <a:rPr kumimoji="0" lang="en-GB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alt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31727" y="11214216"/>
            <a:ext cx="2932652" cy="59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97" tIns="48299" rIns="96597" bIns="4829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42590-D55F-4BBA-BC77-37CD33151846}" type="slidenum">
              <a:rPr kumimoji="0" lang="en-GB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52450" y="884238"/>
            <a:ext cx="7872413" cy="4429125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Just</a:t>
            </a:r>
            <a:r>
              <a:rPr lang="en-GB" baseline="0" dirty="0"/>
              <a:t> to let you know who will speaking about the technicalities of our subjects the afternoon / evening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dirty="0"/>
              <a:t>Jonathan Hill, Finance Director                    Lichfield Diocesan Board of Finance</a:t>
            </a:r>
          </a:p>
          <a:p>
            <a:pPr marL="181120" indent="-181120">
              <a:buFont typeface="Arial" panose="020B0604020202020204" pitchFamily="34" charset="0"/>
              <a:buChar char="•"/>
            </a:pPr>
            <a:r>
              <a:rPr lang="en-GB" dirty="0"/>
              <a:t>Roger Chester, Finance Department        Volunteer </a:t>
            </a:r>
          </a:p>
          <a:p>
            <a:pPr marL="422613" lvl="1"/>
            <a:r>
              <a:rPr lang="en-GB" dirty="0"/>
              <a:t>Former FD for Lionheart, charity for RICS professionals</a:t>
            </a:r>
          </a:p>
          <a:p>
            <a:pPr marL="422613" lvl="1"/>
            <a:r>
              <a:rPr lang="en-GB" dirty="0"/>
              <a:t>Formerly a Trainer for ACAT  and also does training for for Data Developments  </a:t>
            </a:r>
          </a:p>
          <a:p>
            <a:pPr marL="241493" indent="-241493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241493" indent="-241493">
              <a:buFont typeface="Arial" panose="020B0604020202020204" pitchFamily="34" charset="0"/>
              <a:buChar char="•"/>
            </a:pPr>
            <a:r>
              <a:rPr lang="en-GB" baseline="0" dirty="0"/>
              <a:t>But first of all I am going to ask Roger to open our Roadshow with a few words of prayer</a:t>
            </a:r>
            <a:endParaRPr lang="en-GB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7843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85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B4F3F79B-3B89-4C2B-B50F-566296975B89}" type="datetimeFigureOut">
              <a:rPr lang="en-GB" smtClean="0"/>
              <a:pPr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571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51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F082B-3DE4-43E2-4CD4-EC47BF81B2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3A9A5-DA69-FE2F-810F-9A17243F52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D4211-928F-DC59-61C6-660B23CC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6833D7-0791-404D-A3F1-40AB93E30B42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681D7-78FE-477E-4D9C-F6F88572D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01AC2-6EAC-A60D-CB9E-285D814E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B0CCE-98BA-46AD-B4E4-AAE9C0FEBFA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483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DA0E-EE79-276C-D80F-A5C3672FC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35C73-48D9-70E4-200D-31288F02B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C28A7-7AF3-87ED-5466-96E4E40D7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6833D7-0791-404D-A3F1-40AB93E30B42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30/06/2026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1744D-D74A-5B58-8708-7553073DB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96389-7B18-EFBC-9360-BC285ABC7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9B0CCE-98BA-46AD-B4E4-AAE9C0FEBFA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46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01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665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27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789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370" y="274638"/>
            <a:ext cx="1029843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6C33A1-5CD9-44CE-A41E-7DEFD2CBC78A}"/>
              </a:ext>
            </a:extLst>
          </p:cNvPr>
          <p:cNvSpPr/>
          <p:nvPr userDrawn="1"/>
        </p:nvSpPr>
        <p:spPr>
          <a:xfrm>
            <a:off x="838200" y="6170335"/>
            <a:ext cx="7724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0">
                <a:solidFill>
                  <a:srgbClr val="002060"/>
                </a:solidFill>
                <a:latin typeface="Arial Rounded MT Bold" panose="020F0704030504030204" pitchFamily="34" charset="0"/>
                <a:cs typeface="Segoe UI" panose="020B0502040204020203" pitchFamily="34" charset="0"/>
              </a:rPr>
              <a:t>Shaping for Mission </a:t>
            </a:r>
            <a:r>
              <a:rPr lang="en-GB" sz="2400" b="0">
                <a:solidFill>
                  <a:srgbClr val="FF66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– A programme of change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A70FDFAA-AE4C-484A-8B42-E7D088B00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291" y="6080862"/>
            <a:ext cx="2176509" cy="64061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9641107-DA61-4D5F-B5B1-1D7ED4E7C4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55370" y="1628775"/>
            <a:ext cx="10298430" cy="4362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136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46E6CE-D09E-4E7A-872E-8A64C2E8D8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291" y="6080862"/>
            <a:ext cx="2176509" cy="64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70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36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123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3F79B-3B89-4C2B-B50F-566296975B89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39622-9E35-478B-A2C7-208FEFCF62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79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42DC49-7AE1-E535-C6F1-D29350BAB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FD6AA-3996-7E8D-717A-2533AE315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AD5F7-F4DD-AADF-DF00-8A680930E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833D7-0791-404D-A3F1-40AB93E30B42}" type="datetimeFigureOut">
              <a:rPr lang="en-GB" smtClean="0"/>
              <a:t>30/06/2026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BC917-6DF3-71EF-4D06-471F660006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83ABC-0512-6E7E-16CA-1DF7557BE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CE-98BA-46AD-B4E4-AAE9C0FEBFA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38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0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2409249"/>
            <a:ext cx="9144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WELCOME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Diocesan Synod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b="1" dirty="0">
                <a:solidFill>
                  <a:prstClr val="white"/>
                </a:solidFill>
                <a:latin typeface="Segoe UI"/>
              </a:rPr>
              <a:t>Tuesday 30</a:t>
            </a:r>
            <a:r>
              <a:rPr lang="en-GB" altLang="en-US" sz="2400" b="1" baseline="30000" dirty="0">
                <a:solidFill>
                  <a:prstClr val="white"/>
                </a:solidFill>
                <a:latin typeface="Segoe UI"/>
              </a:rPr>
              <a:t>th</a:t>
            </a:r>
            <a:r>
              <a:rPr lang="en-GB" altLang="en-US" sz="2400" b="1" dirty="0">
                <a:solidFill>
                  <a:prstClr val="white"/>
                </a:solidFill>
                <a:latin typeface="Segoe UI"/>
              </a:rPr>
              <a:t> June 2026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32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CC6FCB-2CFB-B9D9-361E-638133556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F6ACBAE3-6FD9-902E-B12B-CFB3F2439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958C6BF1-4866-8BD8-B8ED-A9A8FFB15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Comments from the Deputy Chair of the DBF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C59E9AC2-D67F-340F-5072-251B2045A7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78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2304662"/>
            <a:ext cx="9087121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Annual Report and Financial Statements for the year ending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31st December 2025 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DS/25/06/03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2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524000" y="961964"/>
            <a:ext cx="91440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1165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Financial Statements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1165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31 December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All other text in “Segoe UI” font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23 February 2015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C0F9D11-6D91-482C-9A6A-EF31D5775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249" y="4341909"/>
            <a:ext cx="3338512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160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5E982-3A72-DA78-D161-0A837F7D3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4BC33486-A248-4EAC-6DCB-EEB4D2BFC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13DD35-7233-DF80-5192-0AB03BCADA04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FAFB50-4939-697B-7537-C654A90C6667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099763A-C64D-7752-8C1E-74AAD76A9B2C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Positivity breeds Positivity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Negativity breeds Negativity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Positivity breeds success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6B47E4-5F99-8FFD-C871-EC901DC3C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Overview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9872C4-BC04-F626-1959-77A111097670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B756400A-544C-2F01-C747-4D0ADCCD1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Richard Branson Quote: “Confidence breeds confidence and ...">
            <a:extLst>
              <a:ext uri="{FF2B5EF4-FFF2-40B4-BE49-F238E27FC236}">
                <a16:creationId xmlns:a16="http://schemas.microsoft.com/office/drawing/2014/main" id="{9FDF507D-1DB3-B304-9B57-85CAE0922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687" y="3081796"/>
            <a:ext cx="4633103" cy="262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84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436C7-84AA-DAEC-990E-B009FCD1D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E96B93BA-CBA7-EE21-D998-BC239D1761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FAA9E-27F0-B8D6-5E1F-2A902BF52E2D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5A8CB-1269-E735-26B1-0C48528C5487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9A8731F-04F4-99A0-5DB7-1319169D2A66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are challenges that we will come to,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may well be tough decisions to make,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is how we approach those challenges and the mindset from the start.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89968C-E005-B719-E872-6269C3C7F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Overview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21BCFD-758F-75CC-1943-B502B4A44853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6492A86-CF3B-3D0C-1B1B-3335BDA02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on't panic! Dad's Army turns 50 with set of stamps - BBC News">
            <a:extLst>
              <a:ext uri="{FF2B5EF4-FFF2-40B4-BE49-F238E27FC236}">
                <a16:creationId xmlns:a16="http://schemas.microsoft.com/office/drawing/2014/main" id="{996FCD99-7B62-0678-C971-7BA2EE369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196" y="3753917"/>
            <a:ext cx="3030333" cy="1699943"/>
          </a:xfrm>
          <a:prstGeom prst="rect">
            <a:avLst/>
          </a:prstGeom>
        </p:spPr>
      </p:pic>
      <p:pic>
        <p:nvPicPr>
          <p:cNvPr id="3" name="Picture 2" descr="Don't panic! Brexit Dad's Army ready and willing to tell EU to sod off | John Crace | The Guardian">
            <a:extLst>
              <a:ext uri="{FF2B5EF4-FFF2-40B4-BE49-F238E27FC236}">
                <a16:creationId xmlns:a16="http://schemas.microsoft.com/office/drawing/2014/main" id="{C9475118-6BC3-82A3-E71E-241CA2C39A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1300" y="3733466"/>
            <a:ext cx="2827079" cy="169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52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first 24 pages represents the Trustees Annual report and the remainder the financial information in accordance with all the necessary rules and regulations.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statements are consolidated, so include the performance of SCRC and Mercian Community Trust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Council (Trustees/Directors) – 4 June 2026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Overview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239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Consolidated Net Movement of £10.865M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Charity Net Movement of £10.910M (pg 27)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Included in these figures are gains on property and investments of £13.224M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 revaluations shows a deficit of £2.359M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Charity a loss of £2.273M – pre valuation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 of that deficit pre valuation is planned.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Results (Page 25)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557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Page 49 – details on pages 60 and 61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SCRC – Shallowford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Overall deficit £35k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Operating deficit - £78k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Mercian Community Trust – Dovedale and Diocesan Community fund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Deficit £10k.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Subsidiaries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009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27D37-768F-D45F-5591-D91968483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088BE6E7-6762-35AB-403C-41FF11B9F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E06F42-D63B-8186-6BC4-507DA9E0C05F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64496-6CEB-61F1-102A-D1ED1B59C3DE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B8E40A7-5F62-329C-930B-29DF97009016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charity accounts are broken up into loads of separate funds – 99 active to be precise, plus unrestricted.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Treatment changed in the Charities Act 1993.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Restricted Funds   - sure most parishes have these, fabric funds, projects, organ funds etc.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DBF is the same, rules are the same – some of the Restricted Funds can assist the Budget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6FE838-2C61-47F3-32A5-5BB4DEFE6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Fund Accounting (Pg 34)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4BE929-8289-CC59-1A2D-7BAB350B57EB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E16DB5B-EB7D-D24F-E6BA-43C919A72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602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374E7-33CF-0470-F716-BEC22CB06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A4992414-73BC-6A19-2314-FA0FC00E71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773D8-68F2-F038-AADF-6BC03EE536D1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D13582-DAF6-DF48-DC32-95FF7793D4BC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3788902-6939-F1AC-D508-B6CE4C796969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Simple Terms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Unrestricted – this is the day-to-day operational fund – the budget, common fund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Designated – as above. Set aside for a purpose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Restricted – can only be used for the purposes for which donated or legal terms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Endowment – Capital constraints but income can be either be unrestricted or restricted.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EF2E58-F9D5-1DD1-2B5C-9C1CD3A62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Fund Accounting (Pg 34)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34ECE6-BEE1-55CF-F39D-997C397FFA25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1E5F33F-C24D-CFAB-D754-1B721F28B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379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524000" y="2552572"/>
            <a:ext cx="9144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Opening Prayer</a:t>
            </a: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fontAlgn="base"/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851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Net Movement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F055F8F-82AD-3300-D063-790EA8C98392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528017"/>
          <a:ext cx="760849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075">
                  <a:extLst>
                    <a:ext uri="{9D8B030D-6E8A-4147-A177-3AD203B41FA5}">
                      <a16:colId xmlns:a16="http://schemas.microsoft.com/office/drawing/2014/main" val="2797660287"/>
                    </a:ext>
                  </a:extLst>
                </a:gridCol>
                <a:gridCol w="2326257">
                  <a:extLst>
                    <a:ext uri="{9D8B030D-6E8A-4147-A177-3AD203B41FA5}">
                      <a16:colId xmlns:a16="http://schemas.microsoft.com/office/drawing/2014/main" val="1145477810"/>
                    </a:ext>
                  </a:extLst>
                </a:gridCol>
                <a:gridCol w="2536166">
                  <a:extLst>
                    <a:ext uri="{9D8B030D-6E8A-4147-A177-3AD203B41FA5}">
                      <a16:colId xmlns:a16="http://schemas.microsoft.com/office/drawing/2014/main" val="1210402939"/>
                    </a:ext>
                  </a:extLst>
                </a:gridCol>
              </a:tblGrid>
              <a:tr h="287870">
                <a:tc>
                  <a:txBody>
                    <a:bodyPr/>
                    <a:lstStyle/>
                    <a:p>
                      <a:r>
                        <a:rPr lang="en-GB" dirty="0"/>
                        <a:t>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Pre Revaluation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 Movement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23655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£0.242M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£0.255M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4729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Designated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£0.705M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£1.474M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62278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b="1" dirty="0"/>
                        <a:t>Unrestricted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£0.947M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£1.729M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6575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(£1.910M)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£7.886M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07749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Endowment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(£1.396M)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£1.250M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40699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(£2.359M)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£10.865M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281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387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2458-EB11-A3D0-9180-5E7C39CEE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A1F2BADA-7212-699E-1726-8604465B50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F74204-B6FC-6896-6D9E-AEE0B111126E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1FC261-67DE-21F2-16A2-4FA059EC30C5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8D59605-22EC-7A15-C35A-41374A1CE19E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17B5B3-5B4E-F47B-8CF1-6C9EBD717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Net Movement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DC1ACB-A548-FE18-B46B-0A71602C8A92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0CBBE9C-7717-9680-A47E-995B5B8F0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EEA96F0-2EF4-CF41-1F1F-55EAFB6177F9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528017"/>
          <a:ext cx="760849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075">
                  <a:extLst>
                    <a:ext uri="{9D8B030D-6E8A-4147-A177-3AD203B41FA5}">
                      <a16:colId xmlns:a16="http://schemas.microsoft.com/office/drawing/2014/main" val="2797660287"/>
                    </a:ext>
                  </a:extLst>
                </a:gridCol>
                <a:gridCol w="2326257">
                  <a:extLst>
                    <a:ext uri="{9D8B030D-6E8A-4147-A177-3AD203B41FA5}">
                      <a16:colId xmlns:a16="http://schemas.microsoft.com/office/drawing/2014/main" val="1145477810"/>
                    </a:ext>
                  </a:extLst>
                </a:gridCol>
                <a:gridCol w="2536166">
                  <a:extLst>
                    <a:ext uri="{9D8B030D-6E8A-4147-A177-3AD203B41FA5}">
                      <a16:colId xmlns:a16="http://schemas.microsoft.com/office/drawing/2014/main" val="1210402939"/>
                    </a:ext>
                  </a:extLst>
                </a:gridCol>
              </a:tblGrid>
              <a:tr h="287870">
                <a:tc>
                  <a:txBody>
                    <a:bodyPr/>
                    <a:lstStyle/>
                    <a:p>
                      <a:r>
                        <a:rPr lang="en-GB" dirty="0"/>
                        <a:t>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Pre Revaluation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 Movement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23655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£0.242M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£0.255M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4729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Designated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£0.705M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£1.474M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62278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b="1" dirty="0"/>
                        <a:t>Unrestricted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£0.947M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£1.729M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6575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(£1.910M)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£7.886M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07749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Endowment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(£1.396M)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£1.250M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40699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(£2.359M)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£10.865M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281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204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 Endowment funds you need to watch the Net Movement each year, after the Valuation.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Income each year generated is for stipends and housing, so you would expect Outgoings to match income – bar costs investment costs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Total Return Approach – this transfers historical growth, at least £0.500M each year £0.650M in 2025 (page 63).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Endowment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325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Why did we adopt TRA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FBAA3F1-C397-D534-C672-10EA4970EF70}"/>
              </a:ext>
            </a:extLst>
          </p:cNvPr>
          <p:cNvGraphicFramePr>
            <a:graphicFrameLocks/>
          </p:cNvGraphicFramePr>
          <p:nvPr/>
        </p:nvGraphicFramePr>
        <p:xfrm>
          <a:off x="828136" y="1147313"/>
          <a:ext cx="10612024" cy="4558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6726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 day to day will make a loss – question is does the capital growth exceed the historical transfer.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Appreciate some of the growth is in land and buildings, so not easily accessible, that is cash flow management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Sale of Investments can reduce future income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Reclassification of asset via Pastoral Schemes.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Endowment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5944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Endowment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6EA01CBC-A7BF-C3F0-5382-CD7D623AA721}"/>
              </a:ext>
            </a:extLst>
          </p:cNvPr>
          <p:cNvGraphicFramePr>
            <a:graphicFrameLocks/>
          </p:cNvGraphicFramePr>
          <p:nvPr/>
        </p:nvGraphicFramePr>
        <p:xfrm>
          <a:off x="838200" y="1199072"/>
          <a:ext cx="10515600" cy="497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72191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9243D-4C76-BA2C-C82C-634EB64BE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90B812EC-A910-59F4-7815-68022FB0C2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CB078E-7EA9-4F9B-40ED-2054E15D7562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616086-C73E-20D9-2E93-BAB7A7BEB0DD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649A4E5-7EF3-0350-3868-859D00C2F79D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37824B-5C0C-E8CB-1528-D6D358A7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Endowment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E2142E-3552-1D4C-D93B-4801DCB068E3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6895BD59-ADFA-B4E6-36CC-78E0E08BC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7A947E-B5F1-220D-4519-711D2C24A33F}"/>
              </a:ext>
            </a:extLst>
          </p:cNvPr>
          <p:cNvGraphicFramePr/>
          <p:nvPr/>
        </p:nvGraphicFramePr>
        <p:xfrm>
          <a:off x="1818640" y="908686"/>
          <a:ext cx="8900160" cy="4896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2710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CEBD2-4EE4-B60D-5A42-81051E0F0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EB094A7D-C0D9-9B61-5C06-05627C8D0B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679DE5-CEEF-60D9-9C06-25FBB0BC33B7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28B2AE-5489-AE0C-FA06-43338539DEB6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58549A9-E9B5-871F-CD93-EC104624CA9D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A78524F-98E0-483B-C54F-24D47AA03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Net Movement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C927EA-0900-EE9E-3A06-84E5899CF4FE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FBC74757-8E3C-110F-43CA-3CE7B5EBF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F48801F-3042-A13C-5D4E-2A11BB027E2D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528017"/>
          <a:ext cx="760849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075">
                  <a:extLst>
                    <a:ext uri="{9D8B030D-6E8A-4147-A177-3AD203B41FA5}">
                      <a16:colId xmlns:a16="http://schemas.microsoft.com/office/drawing/2014/main" val="2797660287"/>
                    </a:ext>
                  </a:extLst>
                </a:gridCol>
                <a:gridCol w="2326257">
                  <a:extLst>
                    <a:ext uri="{9D8B030D-6E8A-4147-A177-3AD203B41FA5}">
                      <a16:colId xmlns:a16="http://schemas.microsoft.com/office/drawing/2014/main" val="1145477810"/>
                    </a:ext>
                  </a:extLst>
                </a:gridCol>
                <a:gridCol w="2536166">
                  <a:extLst>
                    <a:ext uri="{9D8B030D-6E8A-4147-A177-3AD203B41FA5}">
                      <a16:colId xmlns:a16="http://schemas.microsoft.com/office/drawing/2014/main" val="1210402939"/>
                    </a:ext>
                  </a:extLst>
                </a:gridCol>
              </a:tblGrid>
              <a:tr h="287870">
                <a:tc>
                  <a:txBody>
                    <a:bodyPr/>
                    <a:lstStyle/>
                    <a:p>
                      <a:r>
                        <a:rPr lang="en-GB" dirty="0"/>
                        <a:t>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Pre Revaluation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 Movement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23655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£0.242M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£0.255M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4729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Designated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£0.705M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£1.474M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62278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b="1" dirty="0"/>
                        <a:t>Unrestricted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£0.947M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£1.729M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6575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(£1.910M)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£7.886M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07749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Endowment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(£1.396M)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£1.250M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40699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(£2.359M)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£10.865M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281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969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Funds set aside that are for restricted use.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Some are legacies of grants that are a large income on receipt and then slowly spent over time – so expect large receipt in year 1 followed by losses in future years.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Some are designed to offer support in stipends, housing and grants – those are like Endowment Funds, with freedom on capital.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Restricted Funds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7121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Resourcing The Future Fund.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Planned transfer of over £0.500M to offer transitional support to parish ministry.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Two types of transition, the change in Common Fund &amp; Interim Ministry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Aim is either the parish can return to full Formula, increase in receipts, or Pastoral Reorganisation, reduce costs.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Restricted Funds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661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3140968"/>
            <a:ext cx="9144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Notices and Apologies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23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B0C63-8926-4DD6-9D91-F23160B0F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B92F56BE-4E8D-10CE-2892-686D0B0D27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5BA92D-1DF4-3933-1B28-9415B3BCF5B6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B1A66D-7614-F44F-26CD-88EB8B158355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E6AF25-0BB1-2904-6B16-9A6AF3D36A3D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C9899C-0387-289B-7B87-6413B20BD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Restricted Funds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A413BC-ABA6-FE45-3FA9-EC2F760C487D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1E6D957C-BFFB-1CFB-B960-4833FEC70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90E94C5-2552-2940-3078-60FC636914AA}"/>
              </a:ext>
            </a:extLst>
          </p:cNvPr>
          <p:cNvGraphicFramePr/>
          <p:nvPr/>
        </p:nvGraphicFramePr>
        <p:xfrm>
          <a:off x="2032000" y="908685"/>
          <a:ext cx="8361680" cy="4869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01200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06C26-4A02-B04E-A54B-E8FD33A3B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BFD666DB-0465-AC90-2BEE-CA76A6AE35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C0C559-2A0B-5801-0A26-9753E00D92B3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08A088-221F-3A73-D4DF-A4074996D7A2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A08291-93BC-CC31-1D69-B380714ABB90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3E448D-125D-25D0-2760-5EFC9052B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Net Movement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2F1038-E03B-F361-5DBF-3D4A714A7611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6254D79-0874-A902-A50E-60E688472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1B8B9A7-1725-E6C7-99A9-D4C2E4F0F1C4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528017"/>
          <a:ext cx="760849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075">
                  <a:extLst>
                    <a:ext uri="{9D8B030D-6E8A-4147-A177-3AD203B41FA5}">
                      <a16:colId xmlns:a16="http://schemas.microsoft.com/office/drawing/2014/main" val="2797660287"/>
                    </a:ext>
                  </a:extLst>
                </a:gridCol>
                <a:gridCol w="2326257">
                  <a:extLst>
                    <a:ext uri="{9D8B030D-6E8A-4147-A177-3AD203B41FA5}">
                      <a16:colId xmlns:a16="http://schemas.microsoft.com/office/drawing/2014/main" val="1145477810"/>
                    </a:ext>
                  </a:extLst>
                </a:gridCol>
                <a:gridCol w="2536166">
                  <a:extLst>
                    <a:ext uri="{9D8B030D-6E8A-4147-A177-3AD203B41FA5}">
                      <a16:colId xmlns:a16="http://schemas.microsoft.com/office/drawing/2014/main" val="1210402939"/>
                    </a:ext>
                  </a:extLst>
                </a:gridCol>
              </a:tblGrid>
              <a:tr h="287870">
                <a:tc>
                  <a:txBody>
                    <a:bodyPr/>
                    <a:lstStyle/>
                    <a:p>
                      <a:r>
                        <a:rPr lang="en-GB" dirty="0"/>
                        <a:t>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Pre Revaluation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 Movement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23655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£0.242M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£0.255M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4729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Designated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£0.705M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£1.474M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62278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b="1" dirty="0"/>
                        <a:t>Unrestricted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£0.947M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£1.729M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6575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(£1.910M)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£7.886M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07749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Endowment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(£1.396M)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£1.250M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40699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(£2.359M)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£10.865M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281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00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These are unrestricted funds, just set aside for a purpose.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 designated funds were reclassified after Covid, now majority left are DBF properties.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fund has over £15M in property.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there a way to free up some of these reserves?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Designated Funds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89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C0032-BD03-0CF7-2B6B-69E5216F8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297EFC22-DD1C-6609-62CB-C1B3302A2A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2E42EB-456A-7168-9D74-FFC8A74F6F91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17E3A0-E3B3-FEB2-05C5-B40AECACA4E6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7C0C2F-1DBB-3CBB-129B-5ED7DB122FC3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371724-74DD-EF88-C81D-E7848CB4A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Net Movement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EB5B95-40E2-E4FF-1237-A858E9C05F31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963DA7E-4396-EE58-2BA5-BE5A9D6D3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9731A1C-FFF9-37BA-E085-5DA1FA9C48C5}"/>
              </a:ext>
            </a:extLst>
          </p:cNvPr>
          <p:cNvGraphicFramePr>
            <a:graphicFrameLocks noGrp="1"/>
          </p:cNvGraphicFramePr>
          <p:nvPr/>
        </p:nvGraphicFramePr>
        <p:xfrm>
          <a:off x="1981200" y="1528017"/>
          <a:ext cx="7608498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075">
                  <a:extLst>
                    <a:ext uri="{9D8B030D-6E8A-4147-A177-3AD203B41FA5}">
                      <a16:colId xmlns:a16="http://schemas.microsoft.com/office/drawing/2014/main" val="2797660287"/>
                    </a:ext>
                  </a:extLst>
                </a:gridCol>
                <a:gridCol w="2326257">
                  <a:extLst>
                    <a:ext uri="{9D8B030D-6E8A-4147-A177-3AD203B41FA5}">
                      <a16:colId xmlns:a16="http://schemas.microsoft.com/office/drawing/2014/main" val="1145477810"/>
                    </a:ext>
                  </a:extLst>
                </a:gridCol>
                <a:gridCol w="2536166">
                  <a:extLst>
                    <a:ext uri="{9D8B030D-6E8A-4147-A177-3AD203B41FA5}">
                      <a16:colId xmlns:a16="http://schemas.microsoft.com/office/drawing/2014/main" val="1210402939"/>
                    </a:ext>
                  </a:extLst>
                </a:gridCol>
              </a:tblGrid>
              <a:tr h="287870">
                <a:tc>
                  <a:txBody>
                    <a:bodyPr/>
                    <a:lstStyle/>
                    <a:p>
                      <a:r>
                        <a:rPr lang="en-GB" dirty="0"/>
                        <a:t>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Pre Revaluation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 Movement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23655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£0.242M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rgbClr val="FF0000"/>
                          </a:solidFill>
                        </a:rPr>
                        <a:t>£0.255M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47294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Designated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£0.705M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£1.474M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62278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b="1" dirty="0"/>
                        <a:t>Unrestricted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£0.947M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£1.729M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6575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Restricted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(£1.910M)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£7.886M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077490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Endowment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(£1.396M)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>
                          <a:solidFill>
                            <a:schemeClr val="tx1"/>
                          </a:solidFill>
                        </a:rPr>
                        <a:t>£1.250M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40699"/>
                  </a:ext>
                </a:extLst>
              </a:tr>
              <a:tr h="455795">
                <a:tc>
                  <a:txBody>
                    <a:bodyPr/>
                    <a:lstStyle/>
                    <a:p>
                      <a:r>
                        <a:rPr lang="en-GB" sz="3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(£2.359M)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dirty="0"/>
                        <a:t>£10.865M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281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645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deficit budget that ended up with a surplus.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first surplus since Covid, but was only possible due to two legacies.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Income struggled overall and whilst similar to the previous year down on budget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was a significant saving on Deployment due to the higher vacancy 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Property significantly overspent – future proofing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Unrestricted Funds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6553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1963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Vacancy 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DEEFB67-F8DB-7A86-CC29-B5B1CB59F994}"/>
              </a:ext>
            </a:extLst>
          </p:cNvPr>
          <p:cNvGraphicFramePr>
            <a:graphicFrameLocks/>
          </p:cNvGraphicFramePr>
          <p:nvPr/>
        </p:nvGraphicFramePr>
        <p:xfrm>
          <a:off x="2182482" y="1268414"/>
          <a:ext cx="7489838" cy="1963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3F6FB6C-3D83-E0A1-5604-617171E2E514}"/>
              </a:ext>
            </a:extLst>
          </p:cNvPr>
          <p:cNvGraphicFramePr>
            <a:graphicFrameLocks/>
          </p:cNvGraphicFramePr>
          <p:nvPr/>
        </p:nvGraphicFramePr>
        <p:xfrm>
          <a:off x="1981200" y="3231560"/>
          <a:ext cx="7474297" cy="2358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95245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7D911-9E66-384B-9B57-97D4E634F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D570EE05-31FF-144A-6B4F-F2297369AF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7D3B6C-65EE-391E-4234-872528B089A9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1150FC-39DA-C555-DF98-504FCE9FC4F9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2B79E6-2AF6-85D2-557A-A08B40AAD17C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1963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140E77-88AF-A6CB-08E4-8B137C4A8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Vacancy Rate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0B75F8-3545-5E37-6D46-9DA1A4AC07BB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0314382-7829-7ADF-18CA-9641A1D81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C0C8741-F60A-12F7-3C4C-87B17D8DBAAB}"/>
              </a:ext>
            </a:extLst>
          </p:cNvPr>
          <p:cNvGraphicFramePr>
            <a:graphicFrameLocks/>
          </p:cNvGraphicFramePr>
          <p:nvPr/>
        </p:nvGraphicFramePr>
        <p:xfrm>
          <a:off x="2182482" y="1268414"/>
          <a:ext cx="7489838" cy="1963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F7377B1-F0DC-557D-24D5-41753CBA62AC}"/>
              </a:ext>
            </a:extLst>
          </p:cNvPr>
          <p:cNvGraphicFramePr>
            <a:graphicFrameLocks/>
          </p:cNvGraphicFramePr>
          <p:nvPr/>
        </p:nvGraphicFramePr>
        <p:xfrm>
          <a:off x="1965659" y="1052736"/>
          <a:ext cx="8229600" cy="1990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C9D0510-2F9F-677C-76C9-A5E4AC56D676}"/>
              </a:ext>
            </a:extLst>
          </p:cNvPr>
          <p:cNvGraphicFramePr>
            <a:graphicFrameLocks/>
          </p:cNvGraphicFramePr>
          <p:nvPr/>
        </p:nvGraphicFramePr>
        <p:xfrm>
          <a:off x="1642108" y="2946399"/>
          <a:ext cx="8670292" cy="2759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50174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During the analytical review we looked to see if there was a correlation between drop in Common Fund and the Vacancies.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Taking the data based on those units who did not or have not completed their 2025 request in full.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Correlation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365A33A-DF95-0BCE-8DC2-02CC1BAD8CC2}"/>
              </a:ext>
            </a:extLst>
          </p:cNvPr>
          <p:cNvGraphicFramePr/>
          <p:nvPr/>
        </p:nvGraphicFramePr>
        <p:xfrm>
          <a:off x="1981200" y="2740267"/>
          <a:ext cx="7871125" cy="321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604319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5E98E-1E76-F203-62B7-163277F88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B6DADCAE-28AE-A720-E486-5B7C5870AC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0E139A-808C-5885-3DE3-F4B7BC472021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83CCD5-E2E7-FA85-035D-8615F44E891F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1D02128-CE4C-B7F0-6018-84D306059BAA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A62AB2-F7AC-D66D-4774-3389970D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Correlation end of Dec 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30563B-2D9A-98CA-762F-EC5CB628288A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4F9BFB6-1C67-CF1B-ED99-22CDAB2BE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127785A-1BED-36A8-0C29-A27E7CEE1FC6}"/>
              </a:ext>
            </a:extLst>
          </p:cNvPr>
          <p:cNvGraphicFramePr/>
          <p:nvPr/>
        </p:nvGraphicFramePr>
        <p:xfrm>
          <a:off x="1536700" y="1333600"/>
          <a:ext cx="8769350" cy="444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900186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Correlation end of Jan 26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365A33A-DF95-0BCE-8DC2-02CC1BAD8CC2}"/>
              </a:ext>
            </a:extLst>
          </p:cNvPr>
          <p:cNvGraphicFramePr/>
          <p:nvPr/>
        </p:nvGraphicFramePr>
        <p:xfrm>
          <a:off x="1536700" y="1333600"/>
          <a:ext cx="8769350" cy="4620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94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3140968"/>
            <a:ext cx="9144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Minutes of the last meeting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DS26/06/01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931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783D2-05AE-F6E0-5FD9-E71589A8C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D0036C06-3274-4CE6-D088-894BADD7A5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7D67B5-3B77-178F-62F3-DEE468C6F411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02C26B-6EB7-2385-1121-23FDF1C0E109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A18C40-6607-A7D3-BBE0-61518BECD46C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CB9BC9-3F05-2EAB-4253-7DFE80542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Income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4DA059-2717-B39D-2870-52BCE4BCFA5B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1CCA003-B5C4-AD90-DE90-E80557237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34BCE7E-CA93-FD8E-E81E-CA842A3C39EF}"/>
              </a:ext>
            </a:extLst>
          </p:cNvPr>
          <p:cNvGraphicFramePr/>
          <p:nvPr/>
        </p:nvGraphicFramePr>
        <p:xfrm>
          <a:off x="1981200" y="2740267"/>
          <a:ext cx="7871125" cy="321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5568266-2213-9ED7-CE77-AFDCD3189D99}"/>
              </a:ext>
            </a:extLst>
          </p:cNvPr>
          <p:cNvGraphicFramePr/>
          <p:nvPr/>
        </p:nvGraphicFramePr>
        <p:xfrm>
          <a:off x="1452880" y="1052735"/>
          <a:ext cx="9367520" cy="4652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640315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Costs 2025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365A33A-DF95-0BCE-8DC2-02CC1BAD8CC2}"/>
              </a:ext>
            </a:extLst>
          </p:cNvPr>
          <p:cNvGraphicFramePr/>
          <p:nvPr/>
        </p:nvGraphicFramePr>
        <p:xfrm>
          <a:off x="1981200" y="2740267"/>
          <a:ext cx="7871125" cy="321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74BDF45-BA20-4251-36F3-53045856D347}"/>
              </a:ext>
            </a:extLst>
          </p:cNvPr>
          <p:cNvGraphicFramePr>
            <a:graphicFrameLocks/>
          </p:cNvGraphicFramePr>
          <p:nvPr/>
        </p:nvGraphicFramePr>
        <p:xfrm>
          <a:off x="1572882" y="1021489"/>
          <a:ext cx="9653918" cy="472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E9F9970-3914-792A-776D-E6EB5CA48757}"/>
              </a:ext>
            </a:extLst>
          </p:cNvPr>
          <p:cNvGraphicFramePr/>
          <p:nvPr/>
        </p:nvGraphicFramePr>
        <p:xfrm>
          <a:off x="2032000" y="1021489"/>
          <a:ext cx="8128000" cy="460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596415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E71C9-C11B-37C4-18AB-C4D5D0550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553F0CE6-C4DB-15C6-9F95-53938E167E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5DFCFC-D783-59A2-847B-AFA050D86F5C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9C5733-04A7-E854-A33E-B9D3C5E1C3EF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715021-7E73-53CD-648A-A1A7C5E8E1B5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E652B5-5F62-D170-5D78-F935B3086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Costs 2025 (DVE Central)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1E1DB3-6D90-A89C-B63D-CFC52E58E575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212C3087-B858-C27D-B7EE-A21EDD778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629F19F-A191-D59D-1F48-F881E7DF2A21}"/>
              </a:ext>
            </a:extLst>
          </p:cNvPr>
          <p:cNvGraphicFramePr/>
          <p:nvPr/>
        </p:nvGraphicFramePr>
        <p:xfrm>
          <a:off x="1981200" y="2740267"/>
          <a:ext cx="7871125" cy="321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F8043F9-D805-533A-8E9E-A0115B871A10}"/>
              </a:ext>
            </a:extLst>
          </p:cNvPr>
          <p:cNvGraphicFramePr>
            <a:graphicFrameLocks/>
          </p:cNvGraphicFramePr>
          <p:nvPr/>
        </p:nvGraphicFramePr>
        <p:xfrm>
          <a:off x="1572882" y="1021489"/>
          <a:ext cx="9653918" cy="4720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72FFD6F-1EAA-C2B6-99F6-2E95E0BD5E07}"/>
              </a:ext>
            </a:extLst>
          </p:cNvPr>
          <p:cNvGraphicFramePr/>
          <p:nvPr/>
        </p:nvGraphicFramePr>
        <p:xfrm>
          <a:off x="2032000" y="1021489"/>
          <a:ext cx="8128000" cy="460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951919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Deployment (£11.577M)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365A33A-DF95-0BCE-8DC2-02CC1BAD8CC2}"/>
              </a:ext>
            </a:extLst>
          </p:cNvPr>
          <p:cNvGraphicFramePr/>
          <p:nvPr/>
        </p:nvGraphicFramePr>
        <p:xfrm>
          <a:off x="1981200" y="2740267"/>
          <a:ext cx="7871125" cy="321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2AE6002-3608-BBCD-2632-9A2DB45B66E4}"/>
              </a:ext>
            </a:extLst>
          </p:cNvPr>
          <p:cNvGraphicFramePr/>
          <p:nvPr/>
        </p:nvGraphicFramePr>
        <p:xfrm>
          <a:off x="2032000" y="1052735"/>
          <a:ext cx="8128000" cy="472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919066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question is, ultimately, whilst planned and managed, can we keep on making deficits.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answer has to be no, although at present there are reserves, they are reducing and weakening future investment.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Ultimately income will fall the more investments are sold to finance the deficit in cash terms.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Reality Check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6175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C3A8E-B2C0-B27D-6B7D-1546DBB58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77C06108-22C7-6E09-9C13-6607145EBB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705B33-9190-C7E9-23DE-873D3E80759B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E17C4-75B6-9176-47A7-1282D156A7EA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B891E0-A21D-FB77-EB89-380DC2AF0268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 to be solved tonight but sharing my thoughts.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 is a task that feels blind folded and had numerous limbs removed.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Serenity prayer is  a useful one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F80F35-6D0E-49B9-D6C9-4BB92B28E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What can we do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D814A8-6A10-A52C-3291-CA629FFAD596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C488C13-E260-7200-113C-C8CCE2977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3579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E2AA7-790E-1B3D-EC11-6D89154B3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A3A335B3-5ADB-3D41-89D8-BC881159A5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4E00BD-0777-1629-13A2-AF788962CF3E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15F5BA-6525-B6C2-5DC6-870031BCA2BA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2D64F5-B7B4-48D1-4A58-4C71BC06B7CD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Seeking the Kingdon Strategy talks of growth between now and 2031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impact of that growth will turn into a financial reality when?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do we get from here to there – whenever there is. Be it new leadership patterns, alternative forms of ministry, and/or discipleship.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4C8BAE-19A1-B370-A3B1-11C54558A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What can we do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76CF68-F7C4-C069-6DD5-21D8AABAE84C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C7D4ECA-7A95-32A0-413D-340503F43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8293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2A5F9-5F61-1B76-0F09-DEBF38E74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917CC0CC-1E73-AEB7-A060-59BBD1FF9E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230F89-4EAC-2D89-EA7A-25B0D1E89027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DBDFF4-C808-61F5-0205-CC0407179321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3B5A90-8582-D013-E876-45D7209868D9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Reduce Costs ?  - is this realistic based on the strategy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Reduce clergy numbers at a time we want growth? Unless a realistic alternative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Closing churches – a long process and expensive, and long-term can be damaging; once gone, it's gone.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 – in the budget, a little under 20% in costs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732C4B-208B-3964-19A2-42B3D43D6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What can we do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7E5545-0577-675B-24BA-8CA9C3938A63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5683C917-232A-183A-40E4-AE120A087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0514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9DA4E-D57D-878F-24A7-29CE48969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B75D33CD-9591-A607-8706-406DE3A9BA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A71C06-093A-EF01-D3B4-FBE1DD7BBD5B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B29432-6F47-7A8D-C9A2-8BA60C311C5A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4F703EE-BC68-A915-C136-F824D0D4D225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 income ? – difficult.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Certain areas we have no control over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Fees are falling that hits parishes as well as the diocese – the double hit.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Rental Income possible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Investment Income – need capital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November 23 set a target on capital sales. So far failed. Must make the most of our assets.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837454-F6F4-EAA2-DD5F-E734E7CF2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What can we do 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E504A6-A67E-CD54-49E6-42D831698D4C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D76AC1D-53B1-D296-ECFC-FC24C9BD5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0102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1793E-2880-3A0B-1E41-A0CA170A5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312E4934-0F98-B2D2-9885-666298B1E8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85B6AB-9126-67CB-3230-1BDE8E46297F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9A3E23-097C-FA03-5D15-CF012EAB79BA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53FCCA6-FA51-34ED-62FF-78962490307F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November 23 asked for a three-way effort.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National church, Diocese, Parishes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06C228-3BA8-FF66-33E9-6E3E606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Common Fund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C92CF6-5981-8BAC-A619-4FF9B5BD86A7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4A56975-BAE2-87F9-BCE0-6313A15C8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F2A0E5-5D60-A053-58EE-FD97399274E7}"/>
              </a:ext>
            </a:extLst>
          </p:cNvPr>
          <p:cNvGraphicFramePr>
            <a:graphicFrameLocks noGrp="1"/>
          </p:cNvGraphicFramePr>
          <p:nvPr/>
        </p:nvGraphicFramePr>
        <p:xfrm>
          <a:off x="2032001" y="2692400"/>
          <a:ext cx="7423497" cy="284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499">
                  <a:extLst>
                    <a:ext uri="{9D8B030D-6E8A-4147-A177-3AD203B41FA5}">
                      <a16:colId xmlns:a16="http://schemas.microsoft.com/office/drawing/2014/main" val="2975041392"/>
                    </a:ext>
                  </a:extLst>
                </a:gridCol>
                <a:gridCol w="2474499">
                  <a:extLst>
                    <a:ext uri="{9D8B030D-6E8A-4147-A177-3AD203B41FA5}">
                      <a16:colId xmlns:a16="http://schemas.microsoft.com/office/drawing/2014/main" val="3468709568"/>
                    </a:ext>
                  </a:extLst>
                </a:gridCol>
                <a:gridCol w="2474499">
                  <a:extLst>
                    <a:ext uri="{9D8B030D-6E8A-4147-A177-3AD203B41FA5}">
                      <a16:colId xmlns:a16="http://schemas.microsoft.com/office/drawing/2014/main" val="3176523314"/>
                    </a:ext>
                  </a:extLst>
                </a:gridCol>
              </a:tblGrid>
              <a:tr h="568960">
                <a:tc>
                  <a:txBody>
                    <a:bodyPr/>
                    <a:lstStyle/>
                    <a:p>
                      <a:r>
                        <a:rPr lang="en-GB" b="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Stipend Increase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Common Fund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474746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r>
                        <a:rPr lang="en-GB" dirty="0"/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002135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r>
                        <a:rPr lang="en-GB" dirty="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312198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r>
                        <a:rPr lang="en-GB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4.50%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879733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r>
                        <a:rPr lang="en-GB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11.11%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2995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454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3140968"/>
            <a:ext cx="9144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Presidential Address</a:t>
            </a:r>
            <a:endParaRPr kumimoji="0" lang="en-GB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algn="ctr" eaLnBrk="1" hangingPunct="1"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Bishop Michael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25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FB508-5BA5-9031-1E43-D69BE1412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382BAA53-015D-0C60-7D3E-47F2ECF507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7F9142-E330-92DF-E574-D350097D4098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CC4BEF-436E-9D01-54C5-A694C4CD13A5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3B39FD-E36A-F89E-28FC-AB0F5AE84765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CF9ECC4-0059-89A8-A4D1-ED40B4D64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Common Fund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83D961-832E-6D23-4881-4143636BB3FF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22309335-06EE-8B00-B1B7-3A53745E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8184311-C649-806E-73E2-816713ACF6C2}"/>
              </a:ext>
            </a:extLst>
          </p:cNvPr>
          <p:cNvGraphicFramePr/>
          <p:nvPr/>
        </p:nvGraphicFramePr>
        <p:xfrm>
          <a:off x="2032000" y="1052735"/>
          <a:ext cx="7879751" cy="4657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817915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29E5B-E013-5A20-E8C2-05CC713D3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868B22FC-87E9-13A1-DC67-7E50CE9820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908686"/>
            <a:ext cx="8229600" cy="4896579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9E3D27-2944-14F2-A9AA-3375A6EBCCA5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0E73F1-F4BB-590E-D997-6CE0D06D4519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BBC2E26-2B79-1ABB-5DB4-CA2CDD93C469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E89D4-E59A-4359-8D0C-1530C511D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Stats -Against this - Covid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84EF1A-F923-026A-FE2F-DF5B75F54CBE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04488EB-B466-1C97-AD75-D09B09079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97FECF-B1DC-18C8-CE0B-973BF46CE086}"/>
              </a:ext>
            </a:extLst>
          </p:cNvPr>
          <p:cNvGraphicFramePr/>
          <p:nvPr/>
        </p:nvGraphicFramePr>
        <p:xfrm>
          <a:off x="2032000" y="1137920"/>
          <a:ext cx="8229600" cy="4640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443952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E35A7-4237-B47B-140B-9A7B8F58A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F909D7C1-E7A0-FDFD-B57E-6B1635C63F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D0E5FE-761D-923E-20D0-4D8BEE25342F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3D6DBC-E6B6-7C39-8AE1-20F4C63EF803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DCB36C8-C0CC-C144-C318-A59997456CD8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Parishes facing the same issues and challenges.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can we help and work together.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Cornerstones – a real tool that helps parishes with generosity. Just over 80 have signed up.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Also help with grant funding, profile of donors and exercises can be fun as well as informative.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AB4CA2-DB57-7039-51E2-C34E9445D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Demands on Parishes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BD0CA8-E78D-9F74-0388-C25E17A59F17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6B65421-4AE9-3A69-0707-C57D66B5C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847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BC871-6C4D-6CFF-5975-1295B1922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5AA0A848-5DAD-D38F-0520-ECF64FC28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F7E1CA-6B11-C957-198F-388E745EFBB7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5850C4-909E-0402-D039-1D0BD92A2A73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C4815D0-4D91-2405-D5C5-468E19D0F67B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collect stats but how do we use them – Richard Barrett is a star.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Worshipping Communities figures are roughly 50% of USA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Regular Givers are about 66% of USA, so 35% of WC.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 numbers grow will the percentages stay the same, increase or decreases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2B6BC8-A45F-0D08-B913-58E7288D8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Just a thought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67EF8C-2A79-73AD-09F8-E9D9CDC4AD90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070C546-E040-316D-5BFE-0F67462D6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5658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CD533-E9D7-CBD5-385D-889277AC4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78002BFF-A720-C0BD-3224-486E7E1358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84420B-2596-A598-FE39-89CB18E8CEAA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043A4C-6080-56B3-67ED-A9E004941838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78A26F9-598D-99EB-6953-9006E687F4D7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Just to give a thought to:-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little can make a big difference.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Think about some average costs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Peroni - £5	          Newspaper	£4.55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Premier football ticket £74    Costa £5.45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Kidderminster Harriers £25   Meal Deal £3.80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Round of Golf – £25   Netflix £12.49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bouteille de vin £15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3F5D3A-3841-19D9-9DC8-89782D9BC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Just a thought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FAFE21-09C2-CB75-7AF4-2BA2AB2BD2EF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B62068E-F48C-FAB6-EB53-5547E02D6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3478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F97F6-8C49-79E1-C14F-DAC8277A2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B20E79DD-A368-DD4E-3260-4D0E14E42F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4E722A-8752-6AC7-DB99-F61FF29F84EB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6D987F-7EB5-D529-CB22-2BF786955C6D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84EBF5C-38F2-F6C4-04BF-06B30FEEA60C}"/>
              </a:ext>
            </a:extLst>
          </p:cNvPr>
          <p:cNvSpPr txBox="1">
            <a:spLocks/>
          </p:cNvSpPr>
          <p:nvPr/>
        </p:nvSpPr>
        <p:spPr>
          <a:xfrm>
            <a:off x="1981200" y="1340769"/>
            <a:ext cx="8229600" cy="4352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end - What if, a challenge or thought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if the following gave £1 per week extra?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BBD657E-21BB-D250-B98B-2B54A0F48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Just a thought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D50279-359C-6B47-5D1F-BCC23C4311C1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BA203482-2F9B-B93A-F286-CAC9FDCC1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A75B15-D488-2EFD-BAEC-506DE5937344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753360"/>
          <a:ext cx="8128000" cy="270924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23875535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78367278"/>
                    </a:ext>
                  </a:extLst>
                </a:gridCol>
              </a:tblGrid>
              <a:tr h="821222">
                <a:tc>
                  <a:txBody>
                    <a:bodyPr/>
                    <a:lstStyle/>
                    <a:p>
                      <a:r>
                        <a:rPr lang="en-GB" sz="3200" dirty="0"/>
                        <a:t>REGULAR GIVERS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693220"/>
                  </a:ext>
                </a:extLst>
              </a:tr>
              <a:tr h="821222">
                <a:tc>
                  <a:txBody>
                    <a:bodyPr/>
                    <a:lstStyle/>
                    <a:p>
                      <a:r>
                        <a:rPr lang="en-GB" sz="3200" dirty="0"/>
                        <a:t>USA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428502"/>
                  </a:ext>
                </a:extLst>
              </a:tr>
              <a:tr h="821222">
                <a:tc>
                  <a:txBody>
                    <a:bodyPr/>
                    <a:lstStyle/>
                    <a:p>
                      <a:r>
                        <a:rPr lang="en-GB" sz="3200" dirty="0"/>
                        <a:t>WORSHIP COMMUNITIES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637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1632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C3FAA-B689-1702-4991-CDA78CD61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EC0A0E5B-682D-60A9-B5FC-618B935225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019871"/>
            <a:ext cx="8229600" cy="4497360"/>
          </a:xfrm>
        </p:spPr>
        <p:txBody>
          <a:bodyPr numCol="1">
            <a:noAutofit/>
          </a:bodyPr>
          <a:lstStyle/>
          <a:p>
            <a:pPr>
              <a:defRPr/>
            </a:pPr>
            <a:endParaRPr lang="en-GB" altLang="en-US" dirty="0"/>
          </a:p>
          <a:p>
            <a:pPr marL="609600" indent="-609600"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32C40F-1880-6F03-A55A-63AAC3566EF9}"/>
              </a:ext>
            </a:extLst>
          </p:cNvPr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291DF3-7FE3-D0C2-7DA4-05F539E44E2C}"/>
              </a:ext>
            </a:extLst>
          </p:cNvPr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A68CDB5-7FC5-5332-9812-8D0BA48A161F}"/>
              </a:ext>
            </a:extLst>
          </p:cNvPr>
          <p:cNvSpPr txBox="1">
            <a:spLocks/>
          </p:cNvSpPr>
          <p:nvPr/>
        </p:nvSpPr>
        <p:spPr>
          <a:xfrm>
            <a:off x="1981200" y="873761"/>
            <a:ext cx="8229600" cy="4819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Why do charities ask for £3 per month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Easier to ask 1000 people to donate £3 per month than 3 people to donate £1000 per month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56D405-2BB5-4B6A-972D-FD55CC0B2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Just a thought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39B12C-D6CF-7981-12D3-4A221B394478}"/>
              </a:ext>
            </a:extLst>
          </p:cNvPr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3F6BC3A-6DB8-DA6E-0C37-8D750B065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31AD384-4380-DC23-72C4-419BBEC9CCED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2987040"/>
          <a:ext cx="8128000" cy="256757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23875535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78367278"/>
                    </a:ext>
                  </a:extLst>
                </a:gridCol>
              </a:tblGrid>
              <a:tr h="750389">
                <a:tc>
                  <a:txBody>
                    <a:bodyPr/>
                    <a:lstStyle/>
                    <a:p>
                      <a:r>
                        <a:rPr lang="en-GB" sz="3200" b="1" dirty="0"/>
                        <a:t>REGULAR GIVERS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£0.774M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693220"/>
                  </a:ext>
                </a:extLst>
              </a:tr>
              <a:tr h="750389">
                <a:tc>
                  <a:txBody>
                    <a:bodyPr/>
                    <a:lstStyle/>
                    <a:p>
                      <a:r>
                        <a:rPr lang="en-GB" sz="3200" b="1" dirty="0"/>
                        <a:t>USA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£1.135M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428502"/>
                  </a:ext>
                </a:extLst>
              </a:tr>
              <a:tr h="974785">
                <a:tc>
                  <a:txBody>
                    <a:bodyPr/>
                    <a:lstStyle/>
                    <a:p>
                      <a:r>
                        <a:rPr lang="en-GB" sz="3200" b="1" dirty="0"/>
                        <a:t>WORSHIP COMMUNITIES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200" b="1" dirty="0"/>
                        <a:t>£2.161M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637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98273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981200" y="731836"/>
            <a:ext cx="8229600" cy="4973809"/>
          </a:xfrm>
        </p:spPr>
        <p:txBody>
          <a:bodyPr numCol="1">
            <a:noAutofit/>
          </a:bodyPr>
          <a:lstStyle/>
          <a:p>
            <a:pPr marL="0" indent="0">
              <a:buNone/>
              <a:defRPr/>
            </a:pPr>
            <a:endParaRPr lang="en-GB" alt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5778000"/>
            <a:ext cx="12125739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2108" y="6133334"/>
            <a:ext cx="2996682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985521"/>
            <a:ext cx="8229600" cy="5140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massive thanks to Jess for the work on the Board and the subsidiaries as well as the day job during a challenging six months.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to the rest of the team behind the scenes.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 always, through this process we learn about areas that need to be improved.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Communication, meaningful and regular. Roadshows.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a massive from the heart, a genuine, thank you to the parishes and the many volunteers for whom we remain extremely grateful.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1268413"/>
          </a:xfrm>
        </p:spPr>
        <p:txBody>
          <a:bodyPr>
            <a:noAutofit/>
          </a:bodyPr>
          <a:lstStyle/>
          <a:p>
            <a:pPr algn="just"/>
            <a:r>
              <a:rPr lang="en-GB" sz="6000" dirty="0">
                <a:solidFill>
                  <a:srgbClr val="6C2565"/>
                </a:solidFill>
              </a:rPr>
              <a:t>Thanks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861" y="6133334"/>
            <a:ext cx="3962929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Synod June 26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F2CB13B-5769-436E-AF6E-D98AA4ACA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498" y="5954245"/>
            <a:ext cx="2579805" cy="75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2314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524000" y="961964"/>
            <a:ext cx="91440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1165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Financial Statements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11651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31 December 2025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All other text in “Segoe UI” font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23 February 2015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C0F9D11-6D91-482C-9A6A-EF31D5775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249" y="4341909"/>
            <a:ext cx="3338512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4212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B1594-13DA-C4C2-59FD-7CA554D5F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1489025-BFFC-BE98-B8E3-1CBA1287CCCD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0433F407-8B4A-1DF9-241A-7541725E0E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8C8EA809-CB2F-3809-997C-39CB7F8EA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E690F9B3-B0C7-13F7-B810-A97A5B52D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73FA91C-1E86-83B3-9E99-0E2A0B50C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556610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Summary Annual Report and Financial Statements of the</a:t>
                      </a:r>
                      <a:r>
                        <a:rPr lang="en-GB" sz="4800" i="0" spc="5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Diocesan</a:t>
                      </a:r>
                      <a:r>
                        <a:rPr lang="en-GB" sz="4800" i="0" spc="-1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Board</a:t>
                      </a:r>
                      <a:r>
                        <a:rPr lang="en-GB" sz="4800" i="0" spc="-1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of</a:t>
                      </a:r>
                      <a:r>
                        <a:rPr lang="en-GB" sz="4800" i="0" spc="-5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Finance</a:t>
                      </a:r>
                      <a:r>
                        <a:rPr lang="en-GB" sz="4800" i="0" spc="-5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</a:t>
                      </a:r>
                      <a:r>
                        <a:rPr lang="en-GB" sz="4800" i="0" spc="-1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n-GB" sz="4800" i="0" spc="-5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year</a:t>
                      </a:r>
                      <a:r>
                        <a:rPr lang="en-GB" sz="4800" i="0" spc="-5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ending 31</a:t>
                      </a:r>
                      <a:r>
                        <a:rPr lang="en-GB" sz="4800" i="0" baseline="300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December</a:t>
                      </a:r>
                      <a:r>
                        <a:rPr lang="en-GB" sz="4800" i="0" spc="-1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2025 be received.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DA6DC98B-DB53-E35B-4401-52B40ADB4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325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2304662"/>
            <a:ext cx="9087121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N </a:t>
            </a: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Affirmation of our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Companion Links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DS26/03/02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565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CD7DF4-5366-504E-D163-2CB2C50CA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235B1CE9-0952-5CF6-7BD2-8E7E7E4D2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B62B448B-7AE9-6BD9-93EC-D90E7FF20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Statutory Reports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99C65C1-A190-178F-B8D9-DC2C26F3FB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1901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B03EB9-9048-7DF5-7A21-AC2BB9962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E10FBD10-53FC-8A54-89B8-939CBBC7B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49068C42-78B2-9FA0-3C01-850EA8999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Safeguarding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	</a:t>
            </a: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eaLnBrk="1" hangingPunct="1">
              <a:defRPr/>
            </a:pP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DS26/06/04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Liz Jermy, Chair, LDSSP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C0FFA66A-0C5B-6F17-4422-94C3A1D5D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552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FF84C-C4CB-A57F-5E71-F8EC2D048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407B994-94D0-05C3-7F72-3877CF11398B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0D9C0B57-0162-B63C-D3AC-1DBFCBDB42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EDC592FF-37C5-80F6-FDD5-9815C67730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DA0B5936-D192-8C2B-EB0B-510E90633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2113F7A-AB55-6B31-226A-F459664E93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161356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This Synod receives the Annual Report of the Lichfield Diocesan Safeguarding Scrutiny Panel for the year ending 31</a:t>
                      </a:r>
                      <a:r>
                        <a:rPr lang="en-GB" sz="4800" i="0" baseline="300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December 2025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91A2EE13-B838-4CBD-F009-D8BFECEAC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5534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499E69-78D3-1ADA-7D85-DC4FF470A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8835CEDC-3D1E-D3CB-FE24-BF5A2ED19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D1DEAF49-77E7-FB89-207F-50DFF1355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Diocesan Advisory Committee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eaLnBrk="1" hangingPunct="1">
              <a:defRPr/>
            </a:pP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DS26/06/05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The Revd Phillip Johnson, Chair of the DAC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3632F87-89AA-8CED-89AD-D679D5D1D1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794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D5C1B-9D93-2984-639F-2965F9B88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056F6D-3219-E551-4D0D-B05F01AFBC4A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F6D1684-14AA-AC3C-05CD-BC88A74A0A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1A4D9391-AF24-4B65-6374-30DD9C3A6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EB48F705-AFE5-4338-4151-7CBCF8A64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EFF70D6-7425-689A-C060-A2867FD34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333464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This Synod receives the Annual Report of the Diocesan Advisory Committee for the year to June 2026. 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5E79FE26-1C59-1C13-410A-FFEF25AE4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5520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937663-8F84-1048-0ED9-560A64271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8346EDFD-4D1D-3FD9-BFE6-B649206FE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65FA4708-F56E-C936-098B-08DE51A94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Parsonages Board (Property Operations)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eaLnBrk="1" hangingPunct="1">
              <a:defRPr/>
            </a:pP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DS26/06/06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The Archdeacon </a:t>
            </a:r>
            <a:r>
              <a:rPr kumimoji="0" lang="en-GB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of Stoke-upon-Trent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4A8248E-517E-88D1-B010-6D30621EB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481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E9602-F7CD-27FE-1F7B-F5AC79C4E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84F2A44-A868-A95E-13B9-496309E2B710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684E33DA-42B3-403C-D5F3-1C7CF5DA49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A650A532-C89E-45B6-D837-581027C9C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116ED42B-3718-E069-12DA-E84892860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9DA8C89-EED0-7992-C13C-60CCA80BEB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61061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This Synod receives the Annual Report of the Parsonages Board (Property Operations) for the year to 31</a:t>
                      </a:r>
                      <a:r>
                        <a:rPr lang="en-GB" sz="4800" i="0" baseline="300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December 2025.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87928C4B-8C07-B7E2-8B70-78E8E98BB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76994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9D0CFD-1EC1-4BC5-DCCB-519222B78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EAA4014D-59AB-D50E-C2CB-061EC584A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0A3C1E45-BB9D-E941-F263-D30E2D853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DBE Committee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eaLnBrk="1" hangingPunct="1">
              <a:defRPr/>
            </a:pP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DS26/06/07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The Bishop of Stafford, Chair of the DBE Committee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7369BD57-D6EE-1628-B69D-416C470CC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618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678CF-35E3-55FD-33EA-0829C2EFC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FE3A93B-9776-5516-BC52-39BA7E6AB726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F11ECA29-BC3A-0253-4833-961B0D672C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E46F0BE2-D0E4-22B0-292B-929265726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256E84E-5A6F-4AF0-33D0-0C8BB4439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B506519-1FC3-D05A-4B3E-4665F704F8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680526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This Synod receives the Annual Report of the DBE Committee for the year to June 2026.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F8EFB993-7FBE-4F72-20D5-36AA28D44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27363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88B2C4-A0B7-5E38-5215-3FC2C1D60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B9E06E8F-771A-73CC-F6EA-534C16DA8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D687BAB5-6269-BC80-F687-FB6ED30FB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Diocesan Mission and Pastoral Committee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eaLnBrk="1" hangingPunct="1">
              <a:defRPr/>
            </a:pP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DS26/06/08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The Bishop of </a:t>
            </a:r>
            <a:r>
              <a:rPr lang="en-GB" altLang="en-US" sz="2400" dirty="0">
                <a:solidFill>
                  <a:prstClr val="white"/>
                </a:solidFill>
                <a:latin typeface="Segoe UI"/>
              </a:rPr>
              <a:t>Lichfield</a:t>
            </a:r>
            <a:r>
              <a:rPr kumimoji="0" lang="en-GB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, Chair of the DMPC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3B9429A-16B2-B199-7689-430AB91D4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51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1A997-4EBB-2149-8347-8BC325D09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698C38F-420A-193C-01AC-4E660C091F22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8DEEC394-A046-EC33-BFEA-D814C5177B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75" y="-79023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9529C42A-897B-2A4C-9942-74AECE6ADA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72121429-03F6-C9AE-BCE7-C31808E99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529F7FF-9AF3-F2F5-E4AA-8E182DA0A5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148660"/>
              </p:ext>
            </p:extLst>
          </p:nvPr>
        </p:nvGraphicFramePr>
        <p:xfrm>
          <a:off x="1075075" y="818984"/>
          <a:ext cx="10009043" cy="5441759"/>
        </p:xfrm>
        <a:graphic>
          <a:graphicData uri="http://schemas.openxmlformats.org/drawingml/2006/table">
            <a:tbl>
              <a:tblPr/>
              <a:tblGrid>
                <a:gridCol w="10009043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5441759">
                <a:tc>
                  <a:txBody>
                    <a:bodyPr/>
                    <a:lstStyle/>
                    <a:p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This Synod, recognising that the Diocese of Lichfield is part of the worldwide Anglican Communion:</a:t>
                      </a:r>
                    </a:p>
                    <a:p>
                      <a:pPr lvl="0"/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celebrates the many links of friendship, co-operation and prayer which our churches enjoy around the world;</a:t>
                      </a:r>
                    </a:p>
                    <a:p>
                      <a:pPr lvl="0"/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affirms in particular the companionship links we have formed with the Diocese of Qu’Appelle, the Diocese of </a:t>
                      </a:r>
                      <a:r>
                        <a:rPr lang="en-GB" sz="2800" i="0" kern="1200" dirty="0" err="1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Matlosane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, the </a:t>
                      </a:r>
                      <a:r>
                        <a:rPr lang="en-GB" sz="2800" i="0" kern="1200" dirty="0" err="1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Evangelisch-Lutherische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 Kirche in </a:t>
                      </a:r>
                      <a:r>
                        <a:rPr lang="en-GB" sz="2800" i="0" kern="1200" dirty="0" err="1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Norddeutschland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, the United Diocese of Cork, Cloyne &amp; Ross, and the Diocese of Hyderabad (Pakistan); and</a:t>
                      </a:r>
                    </a:p>
                    <a:p>
                      <a:pPr lvl="0"/>
                      <a:r>
                        <a:rPr lang="en-GB" sz="2800" i="0" kern="1200" dirty="0">
                          <a:solidFill>
                            <a:schemeClr val="tx1"/>
                          </a:solidFill>
                          <a:effectLst/>
                          <a:latin typeface="Selawik" panose="020B0502040204020203" pitchFamily="34" charset="0"/>
                          <a:ea typeface="+mn-ea"/>
                          <a:cs typeface="+mn-cs"/>
                        </a:rPr>
                        <a:t>commits to further exploration and development of the contributions which our links can make to the diocesan strategy ‘Seeking the Kingdom’.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160B2CC5-9669-6CBB-F73C-B63610F0D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29725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25626-26F2-1129-DAA2-3B8C8F5BE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CA1EBF-45C8-5065-88F5-ACC540F53C08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AF0E6064-970A-29CE-3D4F-037DDBAE7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GB" altLang="en-US" sz="4000" dirty="0"/>
              <a:t>Motion</a:t>
            </a: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08FBF0E0-C269-9DB7-E26E-8298D1F66C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79C821B4-A3B8-4245-BEC6-DE0C54E6D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8E5E10E-C0F0-4822-5429-1368A443E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94081"/>
              </p:ext>
            </p:extLst>
          </p:nvPr>
        </p:nvGraphicFramePr>
        <p:xfrm>
          <a:off x="1075075" y="1140104"/>
          <a:ext cx="10041848" cy="4441267"/>
        </p:xfrm>
        <a:graphic>
          <a:graphicData uri="http://schemas.openxmlformats.org/drawingml/2006/table">
            <a:tbl>
              <a:tblPr/>
              <a:tblGrid>
                <a:gridCol w="10041848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4441267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This Synod receives the Annual Report of the Diocesan Mission and Pastoral Committee for the year to 31</a:t>
                      </a:r>
                      <a:r>
                        <a:rPr lang="en-GB" sz="4800" i="0" baseline="300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December 2025.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79C9F289-294E-38F0-A643-F2A3E7A6E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522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14D873-F344-C8DD-2328-EC728636B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F11389C0-0DAD-0054-5DBB-FEEB86583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0056CE84-2D8F-F2C6-4553-51C61810C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Farewell to Bishop Michael</a:t>
            </a:r>
            <a:endParaRPr lang="en-GB" sz="4000" dirty="0">
              <a:solidFill>
                <a:prstClr val="white"/>
              </a:solidFill>
              <a:latin typeface="Arial Rounded MT Bold" panose="020F0704030504030204" pitchFamily="34" charset="0"/>
            </a:endParaRPr>
          </a:p>
          <a:p>
            <a:pPr algn="ctr" eaLnBrk="1" hangingPunct="1">
              <a:defRPr/>
            </a:pPr>
            <a:endParaRPr lang="en-GB" altLang="en-US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9DEC86-EDF8-B26B-6129-4B0F6DA5E9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432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3F0D6-06C0-0EAD-EDE7-04F30A48C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616231-A61C-38F6-31FD-05C841409513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433FFC4C-2D4B-FC8B-9126-4D7EB2D36D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endParaRPr lang="en-GB" altLang="en-US" sz="4000" dirty="0"/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2C5E4C30-2073-055C-6036-15FBE9B94D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A71F72C1-EAAF-3BA2-AB20-0D98BEA73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D8B99D7-934E-9562-7C5E-BC53E2B37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36970"/>
              </p:ext>
            </p:extLst>
          </p:nvPr>
        </p:nvGraphicFramePr>
        <p:xfrm>
          <a:off x="502508" y="428368"/>
          <a:ext cx="11079891" cy="5153003"/>
        </p:xfrm>
        <a:graphic>
          <a:graphicData uri="http://schemas.openxmlformats.org/drawingml/2006/table">
            <a:tbl>
              <a:tblPr/>
              <a:tblGrid>
                <a:gridCol w="11079891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5153003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endParaRPr lang="en-GB" sz="3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3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Lord, for the years your love has kept and guided,</a:t>
                      </a:r>
                    </a:p>
                    <a:p>
                      <a:r>
                        <a:rPr lang="en-GB" sz="3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urged and inspired us, cheered us on our way,</a:t>
                      </a:r>
                    </a:p>
                    <a:p>
                      <a:r>
                        <a:rPr lang="en-GB" sz="3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sought us and saved us, pardoned and provided,</a:t>
                      </a:r>
                    </a:p>
                    <a:p>
                      <a:r>
                        <a:rPr lang="en-GB" sz="3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Lord of the years, we bring our thanks today.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B6339DD5-8CB2-B669-083D-823FC1A04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78382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CD605-7AB0-AF41-6436-A100CBE0F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3F7DBC-0827-19B3-4B6B-D4291A605B2D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6DE1F61-6608-8D52-2613-EA930B5B52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endParaRPr lang="en-GB" altLang="en-US" sz="4000" dirty="0"/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2052285C-AC9A-B1BB-D1EE-3E2751E21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F9FA63FA-FEC6-8FE7-CD4E-071B48109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F869B53-4913-7CDD-7FE9-5B7280C4F5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920128"/>
              </p:ext>
            </p:extLst>
          </p:nvPr>
        </p:nvGraphicFramePr>
        <p:xfrm>
          <a:off x="502508" y="428368"/>
          <a:ext cx="11368216" cy="5153003"/>
        </p:xfrm>
        <a:graphic>
          <a:graphicData uri="http://schemas.openxmlformats.org/drawingml/2006/table">
            <a:tbl>
              <a:tblPr/>
              <a:tblGrid>
                <a:gridCol w="11368216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5153003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endParaRPr lang="en-GB" sz="3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Lord, for our world, when we disown and doubt him,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loveless in strength, and comfortless in pain;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hungry and helpless, lost indeed without him;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Lord of the world, we pray that Christ may reign.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82CF72FE-25CA-09C2-1E8A-3CF277877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32610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3A076-C2A7-63C9-333C-6299F45E2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42F07B-1E1E-3F03-3710-24EA5D55EBAC}"/>
              </a:ext>
            </a:extLst>
          </p:cNvPr>
          <p:cNvSpPr/>
          <p:nvPr/>
        </p:nvSpPr>
        <p:spPr>
          <a:xfrm>
            <a:off x="0" y="5949315"/>
            <a:ext cx="12191999" cy="938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73EAE4B-8184-1C5E-3D2F-A55B9CDF99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1424" y="274320"/>
            <a:ext cx="10441160" cy="1268731"/>
          </a:xfrm>
        </p:spPr>
        <p:txBody>
          <a:bodyPr>
            <a:normAutofit/>
          </a:bodyPr>
          <a:lstStyle/>
          <a:p>
            <a:pPr algn="l" eaLnBrk="1" hangingPunct="1"/>
            <a:endParaRPr lang="en-GB" altLang="en-US" sz="4000" dirty="0"/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4F690974-6249-C06D-01A1-2542F79C5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61" y="6133334"/>
            <a:ext cx="2411730" cy="712169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7D9D8E27-DFA1-8829-F75C-E3FC1A602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7258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1D0B522-22C1-880E-83B2-736453E946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021227"/>
              </p:ext>
            </p:extLst>
          </p:nvPr>
        </p:nvGraphicFramePr>
        <p:xfrm>
          <a:off x="502508" y="428368"/>
          <a:ext cx="11368216" cy="5153003"/>
        </p:xfrm>
        <a:graphic>
          <a:graphicData uri="http://schemas.openxmlformats.org/drawingml/2006/table">
            <a:tbl>
              <a:tblPr/>
              <a:tblGrid>
                <a:gridCol w="11368216">
                  <a:extLst>
                    <a:ext uri="{9D8B030D-6E8A-4147-A177-3AD203B41FA5}">
                      <a16:colId xmlns:a16="http://schemas.microsoft.com/office/drawing/2014/main" val="994960708"/>
                    </a:ext>
                  </a:extLst>
                </a:gridCol>
              </a:tblGrid>
              <a:tr h="5153003">
                <a:tc>
                  <a:txBody>
                    <a:bodyPr/>
                    <a:lstStyle/>
                    <a:p>
                      <a:endParaRPr lang="en-GB" sz="4400" i="0" kern="1200" dirty="0">
                        <a:solidFill>
                          <a:schemeClr val="tx2"/>
                        </a:solidFill>
                        <a:effectLst/>
                        <a:latin typeface="Selawik" panose="020B0502040204020203" pitchFamily="34" charset="77"/>
                        <a:ea typeface="+mn-ea"/>
                        <a:cs typeface="+mn-cs"/>
                      </a:endParaRPr>
                    </a:p>
                    <a:p>
                      <a:endParaRPr lang="en-GB" sz="3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Lord, for ourselves, in living power remake us-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self on the cross and Christ upon the throne,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past put behind us, for the future take us,</a:t>
                      </a:r>
                    </a:p>
                    <a:p>
                      <a:pPr>
                        <a:buNone/>
                      </a:pPr>
                      <a:r>
                        <a:rPr lang="en-GB" sz="4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Lord of our lives, to live for Christ alone.</a:t>
                      </a: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en-GB" sz="4800" i="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GB" sz="5400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3135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75F4603A-9EF6-A175-6103-396CC3502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9035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</a:b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9631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409818" y="2304662"/>
            <a:ext cx="9087121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rial Rounded MT Bold" panose="020F0704030504030204" pitchFamily="34" charset="0"/>
              </a:rPr>
              <a:t> Closing Prayer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	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750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6E37C-25E1-E38A-33AB-3A240F0E6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>
            <a:extLst>
              <a:ext uri="{FF2B5EF4-FFF2-40B4-BE49-F238E27FC236}">
                <a16:creationId xmlns:a16="http://schemas.microsoft.com/office/drawing/2014/main" id="{3532B02A-4869-DAE3-35A8-E28E3CE69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>
            <a:extLst>
              <a:ext uri="{FF2B5EF4-FFF2-40B4-BE49-F238E27FC236}">
                <a16:creationId xmlns:a16="http://schemas.microsoft.com/office/drawing/2014/main" id="{B04A7595-8462-4FFE-3D18-FBA541319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818" y="2304662"/>
            <a:ext cx="9087121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N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Question Time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67C9C2D-D2DE-FD2A-4EF2-483972934C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95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2366964" y="1401763"/>
            <a:ext cx="344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9966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1220036" y="2347794"/>
            <a:ext cx="9087121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9966FF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rgbClr val="9966FF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rgbClr val="9966FF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9966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The Diocesan Board of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Finance AGM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Introduction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9508AF-2AC9-4232-B450-E171C93E6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6537"/>
            <a:ext cx="5244244" cy="154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452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Lichfield_Diocese">
      <a:dk1>
        <a:sysClr val="windowText" lastClr="000000"/>
      </a:dk1>
      <a:lt1>
        <a:sysClr val="window" lastClr="FFFFFF"/>
      </a:lt1>
      <a:dk2>
        <a:srgbClr val="211651"/>
      </a:dk2>
      <a:lt2>
        <a:srgbClr val="FFC40A"/>
      </a:lt2>
      <a:accent1>
        <a:srgbClr val="F36F2B"/>
      </a:accent1>
      <a:accent2>
        <a:srgbClr val="003779"/>
      </a:accent2>
      <a:accent3>
        <a:srgbClr val="AB1B1F"/>
      </a:accent3>
      <a:accent4>
        <a:srgbClr val="6C2565"/>
      </a:accent4>
      <a:accent5>
        <a:srgbClr val="009CF4"/>
      </a:accent5>
      <a:accent6>
        <a:srgbClr val="509E3A"/>
      </a:accent6>
      <a:hlink>
        <a:srgbClr val="F36F2B"/>
      </a:hlink>
      <a:folHlink>
        <a:srgbClr val="ED1B23"/>
      </a:folHlink>
    </a:clrScheme>
    <a:fontScheme name="DoL">
      <a:majorFont>
        <a:latin typeface="Arial Rounded MT 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aft DioLich 2020 powerpoint template vith WinMediaPlayer video 16-9" id="{0977915B-CAD8-4953-8E66-DDBF4CAF8973}" vid="{7DB8D539-2943-45C3-9EE3-309DC5568B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9521c0-2ae4-4c7b-b822-6e3c0c0a80a2">
      <Terms xmlns="http://schemas.microsoft.com/office/infopath/2007/PartnerControls"/>
    </lcf76f155ced4ddcb4097134ff3c332f>
    <TaxCatchAll xmlns="14510e45-9fa2-48be-b1f1-b9c13d0f8e23" xsi:nil="true"/>
    <SharedWithUsers xmlns="14510e45-9fa2-48be-b1f1-b9c13d0f8e23">
      <UserInfo>
        <DisplayName>Jo Durber</DisplayName>
        <AccountId>29</AccountId>
        <AccountType/>
      </UserInfo>
      <UserInfo>
        <DisplayName>Matt Beer</DisplayName>
        <AccountId>206</AccountId>
        <AccountType/>
      </UserInfo>
      <UserInfo>
        <DisplayName>Jem Sheen</DisplayName>
        <AccountId>209</AccountId>
        <AccountType/>
      </UserInfo>
      <UserInfo>
        <DisplayName>Clare Beavon</DisplayName>
        <AccountId>22</AccountId>
        <AccountType/>
      </UserInfo>
      <UserInfo>
        <DisplayName>Harry Warrell</DisplayName>
        <AccountId>78</AccountId>
        <AccountType/>
      </UserInfo>
      <UserInfo>
        <DisplayName>Jess Dace</DisplayName>
        <AccountId>12</AccountId>
        <AccountType/>
      </UserInfo>
      <UserInfo>
        <DisplayName>Jonathan Hill</DisplayName>
        <AccountId>14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BD4F35D131224CBE53F2F54FD82084" ma:contentTypeVersion="16" ma:contentTypeDescription="Create a new document." ma:contentTypeScope="" ma:versionID="8618acbc43a56905690a102a55d1ffb1">
  <xsd:schema xmlns:xsd="http://www.w3.org/2001/XMLSchema" xmlns:xs="http://www.w3.org/2001/XMLSchema" xmlns:p="http://schemas.microsoft.com/office/2006/metadata/properties" xmlns:ns2="cd9521c0-2ae4-4c7b-b822-6e3c0c0a80a2" xmlns:ns3="14510e45-9fa2-48be-b1f1-b9c13d0f8e23" targetNamespace="http://schemas.microsoft.com/office/2006/metadata/properties" ma:root="true" ma:fieldsID="2f1eb6402e33f602f569b50696d7a282" ns2:_="" ns3:_="">
    <xsd:import namespace="cd9521c0-2ae4-4c7b-b822-6e3c0c0a80a2"/>
    <xsd:import namespace="14510e45-9fa2-48be-b1f1-b9c13d0f8e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9521c0-2ae4-4c7b-b822-6e3c0c0a80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9d3106f2-1f02-4a2a-8e0b-c91973a8c4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10e45-9fa2-48be-b1f1-b9c13d0f8e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6f7d9040-3b29-400a-b3f9-9114b33dc6d3}" ma:internalName="TaxCatchAll" ma:showField="CatchAllData" ma:web="14510e45-9fa2-48be-b1f1-b9c13d0f8e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74466C-9744-435F-B2E5-4839907115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E07FB9-68B4-43C4-92A7-12488C787666}">
  <ds:schemaRefs>
    <ds:schemaRef ds:uri="http://schemas.microsoft.com/office/2006/metadata/properties"/>
    <ds:schemaRef ds:uri="http://schemas.microsoft.com/office/infopath/2007/PartnerControls"/>
    <ds:schemaRef ds:uri="cd9521c0-2ae4-4c7b-b822-6e3c0c0a80a2"/>
    <ds:schemaRef ds:uri="14510e45-9fa2-48be-b1f1-b9c13d0f8e23"/>
  </ds:schemaRefs>
</ds:datastoreItem>
</file>

<file path=customXml/itemProps3.xml><?xml version="1.0" encoding="utf-8"?>
<ds:datastoreItem xmlns:ds="http://schemas.openxmlformats.org/officeDocument/2006/customXml" ds:itemID="{E5B623B8-76E2-4255-B0A2-39A2ACD1A5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9521c0-2ae4-4c7b-b822-6e3c0c0a80a2"/>
    <ds:schemaRef ds:uri="14510e45-9fa2-48be-b1f1-b9c13d0f8e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5906</Words>
  <Application>Microsoft Office PowerPoint</Application>
  <PresentationFormat>Widescreen</PresentationFormat>
  <Paragraphs>1056</Paragraphs>
  <Slides>75</Slides>
  <Notes>55</Notes>
  <HiddenSlides>1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87" baseType="lpstr">
      <vt:lpstr>Aptos</vt:lpstr>
      <vt:lpstr>Arial</vt:lpstr>
      <vt:lpstr>Arial Rounded MT Bold</vt:lpstr>
      <vt:lpstr>Calibri</vt:lpstr>
      <vt:lpstr>Calibri Light</vt:lpstr>
      <vt:lpstr>Helvetica</vt:lpstr>
      <vt:lpstr>Segoe UI</vt:lpstr>
      <vt:lpstr>Segoe UI Semibold</vt:lpstr>
      <vt:lpstr>Selawik</vt:lpstr>
      <vt:lpstr>Times New Roman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Overview</vt:lpstr>
      <vt:lpstr>Overview</vt:lpstr>
      <vt:lpstr>Overview</vt:lpstr>
      <vt:lpstr>Results (Page 25)</vt:lpstr>
      <vt:lpstr>Subsidiaries</vt:lpstr>
      <vt:lpstr>Fund Accounting (Pg 34)</vt:lpstr>
      <vt:lpstr>Fund Accounting (Pg 34)</vt:lpstr>
      <vt:lpstr>Net Movement</vt:lpstr>
      <vt:lpstr>Net Movement</vt:lpstr>
      <vt:lpstr>Endowment</vt:lpstr>
      <vt:lpstr>Why did we adopt TRA</vt:lpstr>
      <vt:lpstr>Endowment</vt:lpstr>
      <vt:lpstr>Endowment</vt:lpstr>
      <vt:lpstr>Endowment</vt:lpstr>
      <vt:lpstr>Net Movement</vt:lpstr>
      <vt:lpstr>Restricted Funds</vt:lpstr>
      <vt:lpstr>Restricted Funds</vt:lpstr>
      <vt:lpstr>Restricted Funds</vt:lpstr>
      <vt:lpstr>Net Movement</vt:lpstr>
      <vt:lpstr>Designated Funds</vt:lpstr>
      <vt:lpstr>Net Movement</vt:lpstr>
      <vt:lpstr>Unrestricted Funds</vt:lpstr>
      <vt:lpstr>Vacancy Rate</vt:lpstr>
      <vt:lpstr>Vacancy Rate</vt:lpstr>
      <vt:lpstr>Correlation</vt:lpstr>
      <vt:lpstr>Correlation end of Dec 25</vt:lpstr>
      <vt:lpstr>Correlation end of Jan 26</vt:lpstr>
      <vt:lpstr>Income 2025</vt:lpstr>
      <vt:lpstr>Costs 2025</vt:lpstr>
      <vt:lpstr>Costs 2025 (DVE Central)</vt:lpstr>
      <vt:lpstr>Deployment (£11.577M)</vt:lpstr>
      <vt:lpstr>Reality Check</vt:lpstr>
      <vt:lpstr>What can we do ?</vt:lpstr>
      <vt:lpstr>What can we do ?</vt:lpstr>
      <vt:lpstr>What can we do ?</vt:lpstr>
      <vt:lpstr>What can we do ?</vt:lpstr>
      <vt:lpstr>Common Fund</vt:lpstr>
      <vt:lpstr>Common Fund</vt:lpstr>
      <vt:lpstr>Stats -Against this - Covid</vt:lpstr>
      <vt:lpstr>Demands on Parishes</vt:lpstr>
      <vt:lpstr>Just a thought</vt:lpstr>
      <vt:lpstr>Just a thought</vt:lpstr>
      <vt:lpstr>Just a thought</vt:lpstr>
      <vt:lpstr>Just a thought</vt:lpstr>
      <vt:lpstr>Thanks</vt:lpstr>
      <vt:lpstr>PowerPoint Presentation</vt:lpstr>
      <vt:lpstr>Motion</vt:lpstr>
      <vt:lpstr>PowerPoint Presentation</vt:lpstr>
      <vt:lpstr>PowerPoint Presentation</vt:lpstr>
      <vt:lpstr>Motion</vt:lpstr>
      <vt:lpstr>PowerPoint Presentation</vt:lpstr>
      <vt:lpstr>Motion</vt:lpstr>
      <vt:lpstr>PowerPoint Presentation</vt:lpstr>
      <vt:lpstr>Motion</vt:lpstr>
      <vt:lpstr>PowerPoint Presentation</vt:lpstr>
      <vt:lpstr>Motion</vt:lpstr>
      <vt:lpstr>PowerPoint Presentation</vt:lpstr>
      <vt:lpstr>Motion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Durber</dc:creator>
  <cp:lastModifiedBy>Jo Durber</cp:lastModifiedBy>
  <cp:revision>10</cp:revision>
  <dcterms:created xsi:type="dcterms:W3CDTF">2023-11-16T10:27:21Z</dcterms:created>
  <dcterms:modified xsi:type="dcterms:W3CDTF">2026-06-30T15:42:57Z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0x010100D2BD4F35D131224CBE53F2F54FD82084</vt:lpwstr>
  </property>
  <property fmtid="{D5CDD505-2E9C-101B-9397-08002B2CF9AE}" pid="3" name="MediaServiceImageTags">
    <vt:lpwstr/>
  </property>
</Properties>
</file>