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257" r:id="rId5"/>
    <p:sldId id="400" r:id="rId6"/>
    <p:sldId id="410" r:id="rId7"/>
    <p:sldId id="259" r:id="rId8"/>
    <p:sldId id="406" r:id="rId9"/>
    <p:sldId id="407" r:id="rId10"/>
    <p:sldId id="408" r:id="rId11"/>
    <p:sldId id="389" r:id="rId12"/>
    <p:sldId id="401" r:id="rId13"/>
    <p:sldId id="402" r:id="rId14"/>
    <p:sldId id="403" r:id="rId15"/>
    <p:sldId id="404" r:id="rId16"/>
    <p:sldId id="405" r:id="rId17"/>
    <p:sldId id="411" r:id="rId18"/>
    <p:sldId id="412" r:id="rId19"/>
    <p:sldId id="395" r:id="rId20"/>
    <p:sldId id="396" r:id="rId21"/>
    <p:sldId id="414" r:id="rId22"/>
    <p:sldId id="413" r:id="rId2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F60C91-AA87-4F88-BACF-ACA6762E1ED3}" v="5" dt="2024-11-24T17:09:59.0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74" d="100"/>
          <a:sy n="74" d="100"/>
        </p:scale>
        <p:origin x="3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Hill" userId="c32d23af-cb9b-4b82-af5c-7e8f11caeeef" providerId="ADAL" clId="{3EF60C91-AA87-4F88-BACF-ACA6762E1ED3}"/>
    <pc:docChg chg="undo custSel addSld delSld modSld">
      <pc:chgData name="Jonathan Hill" userId="c32d23af-cb9b-4b82-af5c-7e8f11caeeef" providerId="ADAL" clId="{3EF60C91-AA87-4F88-BACF-ACA6762E1ED3}" dt="2024-11-24T17:13:27.833" v="1937" actId="20577"/>
      <pc:docMkLst>
        <pc:docMk/>
      </pc:docMkLst>
      <pc:sldChg chg="modSp mod">
        <pc:chgData name="Jonathan Hill" userId="c32d23af-cb9b-4b82-af5c-7e8f11caeeef" providerId="ADAL" clId="{3EF60C91-AA87-4F88-BACF-ACA6762E1ED3}" dt="2024-11-24T15:14:16.806" v="44" actId="20577"/>
        <pc:sldMkLst>
          <pc:docMk/>
          <pc:sldMk cId="924950077" sldId="257"/>
        </pc:sldMkLst>
        <pc:spChg chg="mod">
          <ac:chgData name="Jonathan Hill" userId="c32d23af-cb9b-4b82-af5c-7e8f11caeeef" providerId="ADAL" clId="{3EF60C91-AA87-4F88-BACF-ACA6762E1ED3}" dt="2024-11-24T15:14:16.806" v="44" actId="20577"/>
          <ac:spMkLst>
            <pc:docMk/>
            <pc:sldMk cId="924950077" sldId="257"/>
            <ac:spMk id="6151" creationId="{00000000-0000-0000-0000-000000000000}"/>
          </ac:spMkLst>
        </pc:spChg>
      </pc:sldChg>
      <pc:sldChg chg="modSp mod">
        <pc:chgData name="Jonathan Hill" userId="c32d23af-cb9b-4b82-af5c-7e8f11caeeef" providerId="ADAL" clId="{3EF60C91-AA87-4F88-BACF-ACA6762E1ED3}" dt="2024-11-24T16:27:10.856" v="532"/>
        <pc:sldMkLst>
          <pc:docMk/>
          <pc:sldMk cId="1951641999" sldId="259"/>
        </pc:sldMkLst>
        <pc:spChg chg="mod">
          <ac:chgData name="Jonathan Hill" userId="c32d23af-cb9b-4b82-af5c-7e8f11caeeef" providerId="ADAL" clId="{3EF60C91-AA87-4F88-BACF-ACA6762E1ED3}" dt="2024-11-24T16:27:10.856" v="532"/>
          <ac:spMkLst>
            <pc:docMk/>
            <pc:sldMk cId="1951641999" sldId="259"/>
            <ac:spMk id="9" creationId="{00000000-0000-0000-0000-000000000000}"/>
          </ac:spMkLst>
        </pc:spChg>
      </pc:sldChg>
      <pc:sldChg chg="modSp mod">
        <pc:chgData name="Jonathan Hill" userId="c32d23af-cb9b-4b82-af5c-7e8f11caeeef" providerId="ADAL" clId="{3EF60C91-AA87-4F88-BACF-ACA6762E1ED3}" dt="2024-11-24T16:36:36.785" v="606"/>
        <pc:sldMkLst>
          <pc:docMk/>
          <pc:sldMk cId="3287150922" sldId="389"/>
        </pc:sldMkLst>
        <pc:spChg chg="mod">
          <ac:chgData name="Jonathan Hill" userId="c32d23af-cb9b-4b82-af5c-7e8f11caeeef" providerId="ADAL" clId="{3EF60C91-AA87-4F88-BACF-ACA6762E1ED3}" dt="2024-11-24T16:35:41.762" v="605" actId="20577"/>
          <ac:spMkLst>
            <pc:docMk/>
            <pc:sldMk cId="3287150922" sldId="389"/>
            <ac:spMk id="7" creationId="{00000000-0000-0000-0000-000000000000}"/>
          </ac:spMkLst>
        </pc:spChg>
        <pc:spChg chg="mod">
          <ac:chgData name="Jonathan Hill" userId="c32d23af-cb9b-4b82-af5c-7e8f11caeeef" providerId="ADAL" clId="{3EF60C91-AA87-4F88-BACF-ACA6762E1ED3}" dt="2024-11-24T16:36:36.785" v="606"/>
          <ac:spMkLst>
            <pc:docMk/>
            <pc:sldMk cId="3287150922" sldId="389"/>
            <ac:spMk id="9" creationId="{00000000-0000-0000-0000-000000000000}"/>
          </ac:spMkLst>
        </pc:spChg>
        <pc:spChg chg="mod">
          <ac:chgData name="Jonathan Hill" userId="c32d23af-cb9b-4b82-af5c-7e8f11caeeef" providerId="ADAL" clId="{3EF60C91-AA87-4F88-BACF-ACA6762E1ED3}" dt="2024-11-24T16:34:52.304" v="544" actId="20577"/>
          <ac:spMkLst>
            <pc:docMk/>
            <pc:sldMk cId="3287150922" sldId="389"/>
            <ac:spMk id="27652" creationId="{00000000-0000-0000-0000-000000000000}"/>
          </ac:spMkLst>
        </pc:spChg>
      </pc:sldChg>
      <pc:sldChg chg="modSp mod">
        <pc:chgData name="Jonathan Hill" userId="c32d23af-cb9b-4b82-af5c-7e8f11caeeef" providerId="ADAL" clId="{3EF60C91-AA87-4F88-BACF-ACA6762E1ED3}" dt="2024-11-24T17:09:14.843" v="1572"/>
        <pc:sldMkLst>
          <pc:docMk/>
          <pc:sldMk cId="4096852028" sldId="395"/>
        </pc:sldMkLst>
        <pc:spChg chg="mod">
          <ac:chgData name="Jonathan Hill" userId="c32d23af-cb9b-4b82-af5c-7e8f11caeeef" providerId="ADAL" clId="{3EF60C91-AA87-4F88-BACF-ACA6762E1ED3}" dt="2024-11-24T17:09:14.843" v="1572"/>
          <ac:spMkLst>
            <pc:docMk/>
            <pc:sldMk cId="4096852028" sldId="395"/>
            <ac:spMk id="9" creationId="{00000000-0000-0000-0000-000000000000}"/>
          </ac:spMkLst>
        </pc:spChg>
      </pc:sldChg>
      <pc:sldChg chg="modSp mod">
        <pc:chgData name="Jonathan Hill" userId="c32d23af-cb9b-4b82-af5c-7e8f11caeeef" providerId="ADAL" clId="{3EF60C91-AA87-4F88-BACF-ACA6762E1ED3}" dt="2024-11-24T17:09:30.264" v="1573"/>
        <pc:sldMkLst>
          <pc:docMk/>
          <pc:sldMk cId="3035824760" sldId="396"/>
        </pc:sldMkLst>
        <pc:spChg chg="mod">
          <ac:chgData name="Jonathan Hill" userId="c32d23af-cb9b-4b82-af5c-7e8f11caeeef" providerId="ADAL" clId="{3EF60C91-AA87-4F88-BACF-ACA6762E1ED3}" dt="2024-11-24T17:09:30.264" v="1573"/>
          <ac:spMkLst>
            <pc:docMk/>
            <pc:sldMk cId="3035824760" sldId="396"/>
            <ac:spMk id="9" creationId="{00000000-0000-0000-0000-000000000000}"/>
          </ac:spMkLst>
        </pc:spChg>
      </pc:sldChg>
      <pc:sldChg chg="modSp mod">
        <pc:chgData name="Jonathan Hill" userId="c32d23af-cb9b-4b82-af5c-7e8f11caeeef" providerId="ADAL" clId="{3EF60C91-AA87-4F88-BACF-ACA6762E1ED3}" dt="2024-11-24T16:05:35.904" v="528" actId="313"/>
        <pc:sldMkLst>
          <pc:docMk/>
          <pc:sldMk cId="1022290793" sldId="400"/>
        </pc:sldMkLst>
        <pc:spChg chg="mod">
          <ac:chgData name="Jonathan Hill" userId="c32d23af-cb9b-4b82-af5c-7e8f11caeeef" providerId="ADAL" clId="{3EF60C91-AA87-4F88-BACF-ACA6762E1ED3}" dt="2024-11-24T16:05:35.904" v="528" actId="313"/>
          <ac:spMkLst>
            <pc:docMk/>
            <pc:sldMk cId="1022290793" sldId="400"/>
            <ac:spMk id="7" creationId="{00000000-0000-0000-0000-000000000000}"/>
          </ac:spMkLst>
        </pc:spChg>
        <pc:spChg chg="mod">
          <ac:chgData name="Jonathan Hill" userId="c32d23af-cb9b-4b82-af5c-7e8f11caeeef" providerId="ADAL" clId="{3EF60C91-AA87-4F88-BACF-ACA6762E1ED3}" dt="2024-11-24T15:51:10.503" v="50" actId="20577"/>
          <ac:spMkLst>
            <pc:docMk/>
            <pc:sldMk cId="1022290793" sldId="400"/>
            <ac:spMk id="9" creationId="{00000000-0000-0000-0000-000000000000}"/>
          </ac:spMkLst>
        </pc:spChg>
      </pc:sldChg>
      <pc:sldChg chg="modSp mod">
        <pc:chgData name="Jonathan Hill" userId="c32d23af-cb9b-4b82-af5c-7e8f11caeeef" providerId="ADAL" clId="{3EF60C91-AA87-4F88-BACF-ACA6762E1ED3}" dt="2024-11-24T16:37:21.734" v="607"/>
        <pc:sldMkLst>
          <pc:docMk/>
          <pc:sldMk cId="1669025566" sldId="401"/>
        </pc:sldMkLst>
        <pc:spChg chg="mod">
          <ac:chgData name="Jonathan Hill" userId="c32d23af-cb9b-4b82-af5c-7e8f11caeeef" providerId="ADAL" clId="{3EF60C91-AA87-4F88-BACF-ACA6762E1ED3}" dt="2024-11-24T16:37:21.734" v="607"/>
          <ac:spMkLst>
            <pc:docMk/>
            <pc:sldMk cId="1669025566" sldId="401"/>
            <ac:spMk id="9" creationId="{00000000-0000-0000-0000-000000000000}"/>
          </ac:spMkLst>
        </pc:spChg>
      </pc:sldChg>
      <pc:sldChg chg="modSp mod">
        <pc:chgData name="Jonathan Hill" userId="c32d23af-cb9b-4b82-af5c-7e8f11caeeef" providerId="ADAL" clId="{3EF60C91-AA87-4F88-BACF-ACA6762E1ED3}" dt="2024-11-24T16:37:33.240" v="608"/>
        <pc:sldMkLst>
          <pc:docMk/>
          <pc:sldMk cId="3314570295" sldId="402"/>
        </pc:sldMkLst>
        <pc:spChg chg="mod">
          <ac:chgData name="Jonathan Hill" userId="c32d23af-cb9b-4b82-af5c-7e8f11caeeef" providerId="ADAL" clId="{3EF60C91-AA87-4F88-BACF-ACA6762E1ED3}" dt="2024-11-24T16:37:33.240" v="608"/>
          <ac:spMkLst>
            <pc:docMk/>
            <pc:sldMk cId="3314570295" sldId="402"/>
            <ac:spMk id="9" creationId="{00000000-0000-0000-0000-000000000000}"/>
          </ac:spMkLst>
        </pc:spChg>
      </pc:sldChg>
      <pc:sldChg chg="modSp mod">
        <pc:chgData name="Jonathan Hill" userId="c32d23af-cb9b-4b82-af5c-7e8f11caeeef" providerId="ADAL" clId="{3EF60C91-AA87-4F88-BACF-ACA6762E1ED3}" dt="2024-11-24T16:39:20.774" v="609"/>
        <pc:sldMkLst>
          <pc:docMk/>
          <pc:sldMk cId="4112816513" sldId="403"/>
        </pc:sldMkLst>
        <pc:spChg chg="mod">
          <ac:chgData name="Jonathan Hill" userId="c32d23af-cb9b-4b82-af5c-7e8f11caeeef" providerId="ADAL" clId="{3EF60C91-AA87-4F88-BACF-ACA6762E1ED3}" dt="2024-11-24T16:39:20.774" v="609"/>
          <ac:spMkLst>
            <pc:docMk/>
            <pc:sldMk cId="4112816513" sldId="403"/>
            <ac:spMk id="9" creationId="{00000000-0000-0000-0000-000000000000}"/>
          </ac:spMkLst>
        </pc:spChg>
      </pc:sldChg>
      <pc:sldChg chg="modSp mod">
        <pc:chgData name="Jonathan Hill" userId="c32d23af-cb9b-4b82-af5c-7e8f11caeeef" providerId="ADAL" clId="{3EF60C91-AA87-4F88-BACF-ACA6762E1ED3}" dt="2024-11-24T16:45:20.558" v="688" actId="20577"/>
        <pc:sldMkLst>
          <pc:docMk/>
          <pc:sldMk cId="3821269817" sldId="404"/>
        </pc:sldMkLst>
        <pc:spChg chg="mod">
          <ac:chgData name="Jonathan Hill" userId="c32d23af-cb9b-4b82-af5c-7e8f11caeeef" providerId="ADAL" clId="{3EF60C91-AA87-4F88-BACF-ACA6762E1ED3}" dt="2024-11-24T16:45:20.558" v="688" actId="20577"/>
          <ac:spMkLst>
            <pc:docMk/>
            <pc:sldMk cId="3821269817" sldId="404"/>
            <ac:spMk id="7" creationId="{00000000-0000-0000-0000-000000000000}"/>
          </ac:spMkLst>
        </pc:spChg>
        <pc:spChg chg="mod">
          <ac:chgData name="Jonathan Hill" userId="c32d23af-cb9b-4b82-af5c-7e8f11caeeef" providerId="ADAL" clId="{3EF60C91-AA87-4F88-BACF-ACA6762E1ED3}" dt="2024-11-24T16:44:59.929" v="610"/>
          <ac:spMkLst>
            <pc:docMk/>
            <pc:sldMk cId="3821269817" sldId="404"/>
            <ac:spMk id="9" creationId="{00000000-0000-0000-0000-000000000000}"/>
          </ac:spMkLst>
        </pc:spChg>
      </pc:sldChg>
      <pc:sldChg chg="modSp mod">
        <pc:chgData name="Jonathan Hill" userId="c32d23af-cb9b-4b82-af5c-7e8f11caeeef" providerId="ADAL" clId="{3EF60C91-AA87-4F88-BACF-ACA6762E1ED3}" dt="2024-11-24T16:45:56.917" v="689"/>
        <pc:sldMkLst>
          <pc:docMk/>
          <pc:sldMk cId="1894668570" sldId="405"/>
        </pc:sldMkLst>
        <pc:spChg chg="mod">
          <ac:chgData name="Jonathan Hill" userId="c32d23af-cb9b-4b82-af5c-7e8f11caeeef" providerId="ADAL" clId="{3EF60C91-AA87-4F88-BACF-ACA6762E1ED3}" dt="2024-11-24T16:45:56.917" v="689"/>
          <ac:spMkLst>
            <pc:docMk/>
            <pc:sldMk cId="1894668570" sldId="405"/>
            <ac:spMk id="9" creationId="{00000000-0000-0000-0000-000000000000}"/>
          </ac:spMkLst>
        </pc:spChg>
      </pc:sldChg>
      <pc:sldChg chg="modSp mod">
        <pc:chgData name="Jonathan Hill" userId="c32d23af-cb9b-4b82-af5c-7e8f11caeeef" providerId="ADAL" clId="{3EF60C91-AA87-4F88-BACF-ACA6762E1ED3}" dt="2024-11-24T16:28:39.348" v="533"/>
        <pc:sldMkLst>
          <pc:docMk/>
          <pc:sldMk cId="4253531953" sldId="406"/>
        </pc:sldMkLst>
        <pc:spChg chg="mod">
          <ac:chgData name="Jonathan Hill" userId="c32d23af-cb9b-4b82-af5c-7e8f11caeeef" providerId="ADAL" clId="{3EF60C91-AA87-4F88-BACF-ACA6762E1ED3}" dt="2024-11-24T16:28:39.348" v="533"/>
          <ac:spMkLst>
            <pc:docMk/>
            <pc:sldMk cId="4253531953" sldId="406"/>
            <ac:spMk id="9" creationId="{00000000-0000-0000-0000-000000000000}"/>
          </ac:spMkLst>
        </pc:spChg>
      </pc:sldChg>
      <pc:sldChg chg="modSp mod">
        <pc:chgData name="Jonathan Hill" userId="c32d23af-cb9b-4b82-af5c-7e8f11caeeef" providerId="ADAL" clId="{3EF60C91-AA87-4F88-BACF-ACA6762E1ED3}" dt="2024-11-24T16:28:53.979" v="534"/>
        <pc:sldMkLst>
          <pc:docMk/>
          <pc:sldMk cId="3422786958" sldId="407"/>
        </pc:sldMkLst>
        <pc:spChg chg="mod">
          <ac:chgData name="Jonathan Hill" userId="c32d23af-cb9b-4b82-af5c-7e8f11caeeef" providerId="ADAL" clId="{3EF60C91-AA87-4F88-BACF-ACA6762E1ED3}" dt="2024-11-24T16:28:53.979" v="534"/>
          <ac:spMkLst>
            <pc:docMk/>
            <pc:sldMk cId="3422786958" sldId="407"/>
            <ac:spMk id="9" creationId="{00000000-0000-0000-0000-000000000000}"/>
          </ac:spMkLst>
        </pc:spChg>
      </pc:sldChg>
      <pc:sldChg chg="modSp mod">
        <pc:chgData name="Jonathan Hill" userId="c32d23af-cb9b-4b82-af5c-7e8f11caeeef" providerId="ADAL" clId="{3EF60C91-AA87-4F88-BACF-ACA6762E1ED3}" dt="2024-11-24T16:29:10.472" v="535"/>
        <pc:sldMkLst>
          <pc:docMk/>
          <pc:sldMk cId="720881990" sldId="408"/>
        </pc:sldMkLst>
        <pc:spChg chg="mod">
          <ac:chgData name="Jonathan Hill" userId="c32d23af-cb9b-4b82-af5c-7e8f11caeeef" providerId="ADAL" clId="{3EF60C91-AA87-4F88-BACF-ACA6762E1ED3}" dt="2024-11-24T16:29:10.472" v="535"/>
          <ac:spMkLst>
            <pc:docMk/>
            <pc:sldMk cId="720881990" sldId="408"/>
            <ac:spMk id="9" creationId="{00000000-0000-0000-0000-000000000000}"/>
          </ac:spMkLst>
        </pc:spChg>
      </pc:sldChg>
      <pc:sldChg chg="del">
        <pc:chgData name="Jonathan Hill" userId="c32d23af-cb9b-4b82-af5c-7e8f11caeeef" providerId="ADAL" clId="{3EF60C91-AA87-4F88-BACF-ACA6762E1ED3}" dt="2024-11-24T17:09:35.981" v="1574" actId="47"/>
        <pc:sldMkLst>
          <pc:docMk/>
          <pc:sldMk cId="3188917340" sldId="409"/>
        </pc:sldMkLst>
      </pc:sldChg>
      <pc:sldChg chg="modSp add mod">
        <pc:chgData name="Jonathan Hill" userId="c32d23af-cb9b-4b82-af5c-7e8f11caeeef" providerId="ADAL" clId="{3EF60C91-AA87-4F88-BACF-ACA6762E1ED3}" dt="2024-11-24T16:13:26.992" v="529"/>
        <pc:sldMkLst>
          <pc:docMk/>
          <pc:sldMk cId="2179940582" sldId="410"/>
        </pc:sldMkLst>
        <pc:spChg chg="mod">
          <ac:chgData name="Jonathan Hill" userId="c32d23af-cb9b-4b82-af5c-7e8f11caeeef" providerId="ADAL" clId="{3EF60C91-AA87-4F88-BACF-ACA6762E1ED3}" dt="2024-11-24T16:13:26.992" v="529"/>
          <ac:spMkLst>
            <pc:docMk/>
            <pc:sldMk cId="2179940582" sldId="410"/>
            <ac:spMk id="9" creationId="{00000000-0000-0000-0000-000000000000}"/>
          </ac:spMkLst>
        </pc:spChg>
      </pc:sldChg>
      <pc:sldChg chg="modSp add mod">
        <pc:chgData name="Jonathan Hill" userId="c32d23af-cb9b-4b82-af5c-7e8f11caeeef" providerId="ADAL" clId="{3EF60C91-AA87-4F88-BACF-ACA6762E1ED3}" dt="2024-11-24T16:50:30.618" v="1170" actId="20577"/>
        <pc:sldMkLst>
          <pc:docMk/>
          <pc:sldMk cId="118461740" sldId="411"/>
        </pc:sldMkLst>
        <pc:spChg chg="mod">
          <ac:chgData name="Jonathan Hill" userId="c32d23af-cb9b-4b82-af5c-7e8f11caeeef" providerId="ADAL" clId="{3EF60C91-AA87-4F88-BACF-ACA6762E1ED3}" dt="2024-11-24T16:50:30.618" v="1170" actId="20577"/>
          <ac:spMkLst>
            <pc:docMk/>
            <pc:sldMk cId="118461740" sldId="411"/>
            <ac:spMk id="7" creationId="{00000000-0000-0000-0000-000000000000}"/>
          </ac:spMkLst>
        </pc:spChg>
        <pc:spChg chg="mod">
          <ac:chgData name="Jonathan Hill" userId="c32d23af-cb9b-4b82-af5c-7e8f11caeeef" providerId="ADAL" clId="{3EF60C91-AA87-4F88-BACF-ACA6762E1ED3}" dt="2024-11-24T16:46:20.878" v="708" actId="20577"/>
          <ac:spMkLst>
            <pc:docMk/>
            <pc:sldMk cId="118461740" sldId="411"/>
            <ac:spMk id="8" creationId="{00000000-0000-0000-0000-000000000000}"/>
          </ac:spMkLst>
        </pc:spChg>
      </pc:sldChg>
      <pc:sldChg chg="modSp add mod">
        <pc:chgData name="Jonathan Hill" userId="c32d23af-cb9b-4b82-af5c-7e8f11caeeef" providerId="ADAL" clId="{3EF60C91-AA87-4F88-BACF-ACA6762E1ED3}" dt="2024-11-24T17:00:02.298" v="1571" actId="21"/>
        <pc:sldMkLst>
          <pc:docMk/>
          <pc:sldMk cId="865047633" sldId="412"/>
        </pc:sldMkLst>
        <pc:spChg chg="mod">
          <ac:chgData name="Jonathan Hill" userId="c32d23af-cb9b-4b82-af5c-7e8f11caeeef" providerId="ADAL" clId="{3EF60C91-AA87-4F88-BACF-ACA6762E1ED3}" dt="2024-11-24T17:00:02.298" v="1571" actId="21"/>
          <ac:spMkLst>
            <pc:docMk/>
            <pc:sldMk cId="865047633" sldId="412"/>
            <ac:spMk id="7" creationId="{00000000-0000-0000-0000-000000000000}"/>
          </ac:spMkLst>
        </pc:spChg>
        <pc:spChg chg="mod">
          <ac:chgData name="Jonathan Hill" userId="c32d23af-cb9b-4b82-af5c-7e8f11caeeef" providerId="ADAL" clId="{3EF60C91-AA87-4F88-BACF-ACA6762E1ED3}" dt="2024-11-24T16:51:32.075" v="1201" actId="20577"/>
          <ac:spMkLst>
            <pc:docMk/>
            <pc:sldMk cId="865047633" sldId="412"/>
            <ac:spMk id="8" creationId="{00000000-0000-0000-0000-000000000000}"/>
          </ac:spMkLst>
        </pc:spChg>
      </pc:sldChg>
      <pc:sldChg chg="add">
        <pc:chgData name="Jonathan Hill" userId="c32d23af-cb9b-4b82-af5c-7e8f11caeeef" providerId="ADAL" clId="{3EF60C91-AA87-4F88-BACF-ACA6762E1ED3}" dt="2024-11-24T17:09:48.663" v="1575"/>
        <pc:sldMkLst>
          <pc:docMk/>
          <pc:sldMk cId="765649685" sldId="413"/>
        </pc:sldMkLst>
      </pc:sldChg>
      <pc:sldChg chg="modSp add mod">
        <pc:chgData name="Jonathan Hill" userId="c32d23af-cb9b-4b82-af5c-7e8f11caeeef" providerId="ADAL" clId="{3EF60C91-AA87-4F88-BACF-ACA6762E1ED3}" dt="2024-11-24T17:13:27.833" v="1937" actId="20577"/>
        <pc:sldMkLst>
          <pc:docMk/>
          <pc:sldMk cId="3050156340" sldId="414"/>
        </pc:sldMkLst>
        <pc:spChg chg="mod">
          <ac:chgData name="Jonathan Hill" userId="c32d23af-cb9b-4b82-af5c-7e8f11caeeef" providerId="ADAL" clId="{3EF60C91-AA87-4F88-BACF-ACA6762E1ED3}" dt="2024-11-24T17:13:27.833" v="1937" actId="20577"/>
          <ac:spMkLst>
            <pc:docMk/>
            <pc:sldMk cId="3050156340" sldId="414"/>
            <ac:spMk id="7" creationId="{00000000-0000-0000-0000-000000000000}"/>
          </ac:spMkLst>
        </pc:spChg>
        <pc:spChg chg="mod">
          <ac:chgData name="Jonathan Hill" userId="c32d23af-cb9b-4b82-af5c-7e8f11caeeef" providerId="ADAL" clId="{3EF60C91-AA87-4F88-BACF-ACA6762E1ED3}" dt="2024-11-24T17:10:06.298" v="1587" actId="20577"/>
          <ac:spMkLst>
            <pc:docMk/>
            <pc:sldMk cId="3050156340" sldId="414"/>
            <ac:spMk id="8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ldbfsp.sharepoint.com/sites/FIN/Shared%20Documents/Finance%20Director/Jess/Jess%20F%20drive/Budget/2025/Budget%202025%20Working%20v2%2019082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lichfield.anglican.local\diocese\Finance%20Department\Jess\Jess%20F%20drive\Budget\2024\Budget%20Model%202024%2024082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ldbfsp.sharepoint.com/sites/FIN/Shared%20Documents/Finance%20Director/Jess/Jess%20F%20drive/Budget/2025/Budget%202025%20Working%20v2%20190824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667-4C28-83FC-9FEB0015B82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667-4C28-83FC-9FEB0015B82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667-4C28-83FC-9FEB0015B82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1667-4C28-83FC-9FEB0015B82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1667-4C28-83FC-9FEB0015B82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1667-4C28-83FC-9FEB0015B822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1667-4C28-83FC-9FEB0015B822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1667-4C28-83FC-9FEB0015B822}"/>
              </c:ext>
            </c:extLst>
          </c:dPt>
          <c:dLbls>
            <c:dLbl>
              <c:idx val="0"/>
              <c:layout>
                <c:manualLayout>
                  <c:x val="-2.9089703102084214E-2"/>
                  <c:y val="0.1118814565753296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667-4C28-83FC-9FEB0015B822}"/>
                </c:ext>
              </c:extLst>
            </c:dLbl>
            <c:dLbl>
              <c:idx val="7"/>
              <c:layout>
                <c:manualLayout>
                  <c:x val="4.2653871391076119E-2"/>
                  <c:y val="-9.7637795275590557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1667-4C28-83FC-9FEB0015B82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'[Budget 2025 Working v2 190824.xlsx]Budget 2025'!$J$6:$J$13</c:f>
              <c:strCache>
                <c:ptCount val="8"/>
                <c:pt idx="0">
                  <c:v>Common Fund</c:v>
                </c:pt>
                <c:pt idx="1">
                  <c:v>Fees</c:v>
                </c:pt>
                <c:pt idx="2">
                  <c:v>Grants</c:v>
                </c:pt>
                <c:pt idx="3">
                  <c:v>Investment</c:v>
                </c:pt>
                <c:pt idx="4">
                  <c:v>Rentals</c:v>
                </c:pt>
                <c:pt idx="5">
                  <c:v>TRA</c:v>
                </c:pt>
                <c:pt idx="6">
                  <c:v>Reserves</c:v>
                </c:pt>
                <c:pt idx="7">
                  <c:v>RTF</c:v>
                </c:pt>
              </c:strCache>
            </c:strRef>
          </c:cat>
          <c:val>
            <c:numRef>
              <c:f>'[Budget 2025 Working v2 190824.xlsx]Budget 2025'!$K$6:$K$13</c:f>
              <c:numCache>
                <c:formatCode>_-* #,##0_-;\-* #,##0_-;_-* "-"??_-;_-@_-</c:formatCode>
                <c:ptCount val="8"/>
                <c:pt idx="0">
                  <c:v>9442027.8755140007</c:v>
                </c:pt>
                <c:pt idx="1">
                  <c:v>802480</c:v>
                </c:pt>
                <c:pt idx="2">
                  <c:v>2174354</c:v>
                </c:pt>
                <c:pt idx="3">
                  <c:v>1495734.2424999999</c:v>
                </c:pt>
                <c:pt idx="4">
                  <c:v>859238.52562499978</c:v>
                </c:pt>
                <c:pt idx="5">
                  <c:v>650000</c:v>
                </c:pt>
                <c:pt idx="6">
                  <c:v>457927.8913451992</c:v>
                </c:pt>
                <c:pt idx="7" formatCode="#,##0;[Red]\(#,##0\)">
                  <c:v>564224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1667-4C28-83FC-9FEB0015B8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542-43C4-8765-29E28F8EE85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542-43C4-8765-29E28F8EE85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0542-43C4-8765-29E28F8EE85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0542-43C4-8765-29E28F8EE85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0542-43C4-8765-29E28F8EE85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0542-43C4-8765-29E28F8EE852}"/>
              </c:ext>
            </c:extLst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'[Budget 2025 Working v2 190824.xlsx]Budget 2025'!$M$25:$M$30</c:f>
              <c:strCache>
                <c:ptCount val="6"/>
                <c:pt idx="0">
                  <c:v>Parish</c:v>
                </c:pt>
                <c:pt idx="1">
                  <c:v>Curates</c:v>
                </c:pt>
                <c:pt idx="2">
                  <c:v>Property</c:v>
                </c:pt>
                <c:pt idx="3">
                  <c:v>Admin</c:v>
                </c:pt>
                <c:pt idx="4">
                  <c:v>Gen Synod</c:v>
                </c:pt>
                <c:pt idx="5">
                  <c:v>Other</c:v>
                </c:pt>
              </c:strCache>
            </c:strRef>
          </c:cat>
          <c:val>
            <c:numRef>
              <c:f>'[Budget 2025 Working v2 190824.xlsx]Budget 2025'!$N$25:$N$30</c:f>
              <c:numCache>
                <c:formatCode>_-* #,##0_-;\-* #,##0_-;_-* "-"??_-;_-@_-</c:formatCode>
                <c:ptCount val="6"/>
                <c:pt idx="0">
                  <c:v>9818772.3375093564</c:v>
                </c:pt>
                <c:pt idx="1">
                  <c:v>873823.68765530316</c:v>
                </c:pt>
                <c:pt idx="2">
                  <c:v>2648738.3747</c:v>
                </c:pt>
                <c:pt idx="3">
                  <c:v>1894804.1490924999</c:v>
                </c:pt>
                <c:pt idx="4">
                  <c:v>1095817</c:v>
                </c:pt>
                <c:pt idx="5">
                  <c:v>114030.98602704032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0542-43C4-8765-29E28F8EE8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95A55D-3092-4BD0-BD48-BDA033846434}" type="datetimeFigureOut">
              <a:rPr lang="en-GB" smtClean="0"/>
              <a:t>24/11/2024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0F27E-EE79-4AB7-9BC8-D1D53701C8B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8777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2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74053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11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11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726763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12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12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700537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13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13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901543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14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14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371814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15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15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06750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16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16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473427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17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17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113026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18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18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49894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3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71726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4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301174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5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35148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6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635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7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0309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8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06408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9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100885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4852" indent="-3018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7465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0451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3437" indent="-24149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6423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39410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2396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5382" indent="-24149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75DCB-A15C-4B60-BF04-A5A7CC075916}" type="slidenum">
              <a:rPr lang="en-GB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10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65731" y="10330062"/>
            <a:ext cx="2958677" cy="54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597" tIns="48299" rIns="96597" bIns="4829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42590-D55F-4BBA-BC77-37CD33151846}" type="slidenum">
              <a:rPr lang="en-GB" altLang="en-US">
                <a:solidFill>
                  <a:prstClr val="black"/>
                </a:solidFill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en-GB" altLang="en-US" dirty="0">
              <a:solidFill>
                <a:prstClr val="black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1138" y="814388"/>
            <a:ext cx="7250113" cy="4079875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Just</a:t>
            </a:r>
            <a:r>
              <a:rPr lang="en-GB" baseline="0" dirty="0"/>
              <a:t> to let you know who will speaking about the technicalities of our subjects the afternoon / evening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dirty="0"/>
              <a:t>Jonathan Hill, Finance Director                    Lichfield Diocesan Board of Finance</a:t>
            </a:r>
          </a:p>
          <a:p>
            <a:pPr marL="181120" indent="-181120">
              <a:buFont typeface="Arial" panose="020B0604020202020204" pitchFamily="34" charset="0"/>
              <a:buChar char="•"/>
            </a:pPr>
            <a:r>
              <a:rPr lang="en-GB" dirty="0"/>
              <a:t>Roger Chester, Finance Department        Volunteer </a:t>
            </a:r>
          </a:p>
          <a:p>
            <a:pPr marL="422613" lvl="1"/>
            <a:r>
              <a:rPr lang="en-GB" dirty="0"/>
              <a:t>Former FD for Lionheart, charity for RICS professionals</a:t>
            </a:r>
          </a:p>
          <a:p>
            <a:pPr marL="422613" lvl="1"/>
            <a:r>
              <a:rPr lang="en-GB" dirty="0"/>
              <a:t>Formerly a Trainer for ACAT  and also does training for for Data Developments  </a:t>
            </a:r>
          </a:p>
          <a:p>
            <a:pPr marL="241493" indent="-241493">
              <a:buFont typeface="Arial" panose="020B0604020202020204" pitchFamily="34" charset="0"/>
              <a:buChar char="•"/>
            </a:pPr>
            <a:endParaRPr lang="en-GB" baseline="0" dirty="0"/>
          </a:p>
          <a:p>
            <a:pPr marL="241493" indent="-241493">
              <a:buFont typeface="Arial" panose="020B0604020202020204" pitchFamily="34" charset="0"/>
              <a:buChar char="•"/>
            </a:pPr>
            <a:r>
              <a:rPr lang="en-GB" baseline="0" dirty="0"/>
              <a:t>But first of all I am going to ask Roger to open our Roadshow with a few words of prayer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65224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93710-569D-4991-9B88-BE9F2DB0C4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95C948-7133-4312-9BF0-838F5E8C4E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81400-AEA8-42A0-954B-BFCD99323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24/11/2024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AB94C-9BA4-42B1-81C6-147CB127A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7A082F-01EB-4227-88E5-CF90A3920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4251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F352F-F6B3-422A-919B-909ACB5D3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BE4917-D65E-4EBC-9D99-427BDFC4C5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02B38-66B2-434E-8AA0-4ABDC0B43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24/11/2024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F6439-3786-478B-B7C8-E2BDE904B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FBF63-3676-4076-BAB5-69EEFC5B8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2854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B2C83B-00E0-4C96-AD03-0EDACDF7AB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CD2B95-941C-4CC3-B90E-D4FF5AF681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67CFB-1E86-4BAC-9C2E-E374781D8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24/11/2024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01E71-FBD1-49B0-9F71-830EAA03B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A7DDD-F42E-45A2-A042-82C874B5E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951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E8B17-83BE-48C7-8832-45F6B7848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C9E99-7F2A-44BF-BD27-B73190907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6407D-D15A-4D48-A8A2-C95CB7CB3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24/11/2024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ADD20-493F-4E47-A517-A296450C9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982522-BA6D-485A-AAB0-C750DB77D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092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D98BB-8FEA-4CAC-83FB-18D55CE8C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A8CA7F-B5AD-4AB2-89B2-998426C249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1AF15-0B27-43DF-AD4B-D3B289669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24/11/2024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B1BF6-2B5F-4CD7-A91A-088DF4C80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584249-84E7-4F57-81B1-AEA943275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693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0235F-9D13-402F-9980-4CBB1336B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A11A90-D3EE-4D72-8A0C-F91145E959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FC153B-2B81-4EDB-8B1C-9C7AB3EA89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52389C-D20A-4C45-A1AB-EBEF64AAB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24/11/2024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3C57CF-7357-456E-8509-7286916CA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9948A7-530A-4FEA-8F6E-FB7ED20B3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1756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1DD56-E7E6-41C5-8AE2-0B06F8996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C26BC9-8B35-46F1-8887-EEB3F18767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E14CB2-9755-4B39-988D-89F1AD6B66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07A798-A7B1-4903-9A5A-1216E9DA04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BB7829-7C86-44BA-9B37-4445207EA4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E121C4-BAE7-4C90-95BF-F314F5CD1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24/11/2024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F4E485-2E39-4D9B-B71F-5F7FB06D7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A1D80D-9070-4449-B3C7-5CCB5F837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994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CD14B-99EE-430D-AF1E-2A7904817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9849E1-C969-49C9-9133-021DEEB40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24/11/2024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AC8E35-B717-423A-B9D9-E3393FC66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6267E4-2CC3-4D90-A358-95A54305C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995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0C8D0E-6220-44BF-AC4A-5D4F615CB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24/11/2024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DCF3B9-2D12-4177-AC94-9BE4704A7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52F30F-8650-4672-8C7A-D3D68FA81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3173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EEE57-BA8C-483F-AEF6-352A272EA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267721-B38F-41D1-9005-47E1302A6D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042F6-419E-4281-9CAE-DB1A064262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49501-956F-45A3-87FC-CF15D8C75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24/11/2024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CD44A8-1497-4064-BCB5-09F42B1E5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F1A7CA-AC7E-4D25-B661-9EBD464D1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395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3BF32-FAA0-4FEF-9762-B0E9D49AE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C64166-6E9A-4767-B097-78F4234928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BE839E-0E51-4776-8370-4DD0E53A7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3BD504-E8FD-48C5-AA73-E75918A13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38D2F-CA57-4325-8A15-5A310F76A6F6}" type="datetimeFigureOut">
              <a:rPr lang="en-GB" smtClean="0"/>
              <a:t>24/11/2024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C711A8-1128-4F01-9B23-E86C8DECB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B375EC-3E89-494C-B34B-8254C981C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7100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2B88B0-78EF-4431-9057-DDF721E40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30353B-C108-4836-9BB3-F963058C97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68554-7D47-4F13-9B24-382D0956C9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38D2F-CA57-4325-8A15-5A310F76A6F6}" type="datetimeFigureOut">
              <a:rPr lang="en-GB" smtClean="0"/>
              <a:t>24/11/2024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CB42-71DF-431C-965D-ABE1060203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08A8A-B17A-4DFB-AF3C-AF223DCF72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399DD-46AD-47D6-BFCF-72514055328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2434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2366964" y="1401763"/>
            <a:ext cx="3444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9966FF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9966FF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dirty="0"/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1524000" y="961964"/>
            <a:ext cx="914400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9966FF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9966FF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9pPr>
          </a:lstStyle>
          <a:p>
            <a:pPr algn="ctr" eaLnBrk="1" hangingPunct="1"/>
            <a:endParaRPr lang="en-GB" altLang="en-US" sz="4400" dirty="0">
              <a:solidFill>
                <a:prstClr val="white"/>
              </a:solidFill>
            </a:endParaRPr>
          </a:p>
          <a:p>
            <a:pPr algn="ctr" eaLnBrk="1" hangingPunct="1"/>
            <a:r>
              <a:rPr lang="en-GB" altLang="en-US" sz="4000" dirty="0">
                <a:solidFill>
                  <a:srgbClr val="211651"/>
                </a:solidFill>
                <a:latin typeface="Arial Rounded MT Bold" panose="020F0704030504030204" pitchFamily="34" charset="0"/>
              </a:rPr>
              <a:t>Diocesan Synod</a:t>
            </a:r>
          </a:p>
          <a:p>
            <a:pPr algn="ctr" eaLnBrk="1" hangingPunct="1"/>
            <a:r>
              <a:rPr lang="en-GB" altLang="en-US" sz="4000" dirty="0">
                <a:solidFill>
                  <a:srgbClr val="211651"/>
                </a:solidFill>
                <a:latin typeface="Arial Rounded MT Bold" panose="020F0704030504030204" pitchFamily="34" charset="0"/>
              </a:rPr>
              <a:t>30 November 2024</a:t>
            </a:r>
          </a:p>
          <a:p>
            <a:pPr algn="ctr" eaLnBrk="1" hangingPunct="1"/>
            <a:r>
              <a:rPr lang="en-GB" altLang="en-US" sz="4000" dirty="0">
                <a:solidFill>
                  <a:srgbClr val="211651"/>
                </a:solidFill>
                <a:latin typeface="Arial Rounded MT Bold" panose="020F0704030504030204" pitchFamily="34" charset="0"/>
              </a:rPr>
              <a:t>Budget 2025</a:t>
            </a:r>
          </a:p>
          <a:p>
            <a:pPr algn="ctr" eaLnBrk="1" hangingPunct="1"/>
            <a:endParaRPr lang="en-GB" altLang="en-US" sz="2400" dirty="0">
              <a:solidFill>
                <a:prstClr val="white"/>
              </a:solidFill>
              <a:latin typeface="Segoe UI"/>
            </a:endParaRPr>
          </a:p>
          <a:p>
            <a:pPr algn="ctr" eaLnBrk="1" hangingPunct="1"/>
            <a:endParaRPr lang="en-GB" altLang="en-US" sz="2400" dirty="0">
              <a:solidFill>
                <a:prstClr val="white"/>
              </a:solidFill>
              <a:latin typeface="Segoe UI"/>
            </a:endParaRPr>
          </a:p>
          <a:p>
            <a:pPr algn="ctr" eaLnBrk="1" hangingPunct="1"/>
            <a:r>
              <a:rPr lang="en-GB" altLang="en-US" sz="2400" b="1" dirty="0">
                <a:solidFill>
                  <a:prstClr val="white"/>
                </a:solidFill>
                <a:latin typeface="Segoe UI"/>
              </a:rPr>
              <a:t>All other text in “Segoe UI” font</a:t>
            </a:r>
            <a:endParaRPr lang="en-GB" altLang="en-US" sz="2400" dirty="0">
              <a:solidFill>
                <a:prstClr val="white"/>
              </a:solidFill>
              <a:latin typeface="Segoe UI"/>
            </a:endParaRPr>
          </a:p>
          <a:p>
            <a:pPr algn="ctr" eaLnBrk="1" hangingPunct="1"/>
            <a:r>
              <a:rPr lang="en-GB" altLang="en-US" sz="2400" dirty="0">
                <a:solidFill>
                  <a:prstClr val="white"/>
                </a:solidFill>
                <a:latin typeface="Segoe UI"/>
              </a:rPr>
              <a:t>23 February 2015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C0F9D11-6D91-482C-9A6A-EF31D5775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249" y="4341909"/>
            <a:ext cx="3338512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4950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138687"/>
            <a:ext cx="8229600" cy="49874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Common Fund formula has a vacancy factor built in – what do we mean.</a:t>
            </a:r>
          </a:p>
          <a:p>
            <a:r>
              <a:rPr lang="en-GB" dirty="0">
                <a:solidFill>
                  <a:prstClr val="black"/>
                </a:solidFill>
              </a:rPr>
              <a:t>The formula figure is a subsidised Cost of Deployment – not Cost of a Minister.</a:t>
            </a:r>
          </a:p>
          <a:p>
            <a:r>
              <a:rPr lang="en-GB" dirty="0">
                <a:solidFill>
                  <a:prstClr val="black"/>
                </a:solidFill>
              </a:rPr>
              <a:t>The formula or apportionment is worked out on the required amount divided by the number of posts allocated across the Diocese – 216.79 – however the costs in the amount is based on 184 posts being filled.</a:t>
            </a: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1268413"/>
          </a:xfrm>
        </p:spPr>
        <p:txBody>
          <a:bodyPr>
            <a:no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Vacancy Factor – Part 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12166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Budget 25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CD28C2-592F-1E5C-86EE-23FAA27ED3CD}"/>
              </a:ext>
            </a:extLst>
          </p:cNvPr>
          <p:cNvSpPr txBox="1"/>
          <p:nvPr/>
        </p:nvSpPr>
        <p:spPr>
          <a:xfrm>
            <a:off x="3047281" y="3192575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Council Budget 25</a:t>
            </a:r>
          </a:p>
        </p:txBody>
      </p:sp>
    </p:spTree>
    <p:extLst>
      <p:ext uri="{BB962C8B-B14F-4D97-AF65-F5344CB8AC3E}">
        <p14:creationId xmlns:p14="http://schemas.microsoft.com/office/powerpoint/2010/main" val="3314570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138687"/>
            <a:ext cx="8229600" cy="498747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There are a few factors that remain behind the budget.</a:t>
            </a:r>
          </a:p>
          <a:p>
            <a:r>
              <a:rPr lang="en-GB" dirty="0">
                <a:solidFill>
                  <a:prstClr val="black"/>
                </a:solidFill>
              </a:rPr>
              <a:t>Cashflow</a:t>
            </a:r>
          </a:p>
          <a:p>
            <a:r>
              <a:rPr lang="en-GB" dirty="0">
                <a:solidFill>
                  <a:prstClr val="black"/>
                </a:solidFill>
              </a:rPr>
              <a:t>Energy cost increase/Council Tax changes</a:t>
            </a:r>
          </a:p>
          <a:p>
            <a:r>
              <a:rPr lang="en-GB" dirty="0">
                <a:solidFill>
                  <a:prstClr val="black"/>
                </a:solidFill>
              </a:rPr>
              <a:t>Changes in rental rules</a:t>
            </a:r>
          </a:p>
          <a:p>
            <a:r>
              <a:rPr lang="en-GB" dirty="0">
                <a:solidFill>
                  <a:prstClr val="black"/>
                </a:solidFill>
              </a:rPr>
              <a:t>Sustainability/Closed Churches</a:t>
            </a:r>
          </a:p>
          <a:p>
            <a:r>
              <a:rPr lang="en-GB" dirty="0">
                <a:solidFill>
                  <a:prstClr val="black"/>
                </a:solidFill>
              </a:rPr>
              <a:t>LPWG</a:t>
            </a:r>
          </a:p>
          <a:p>
            <a:r>
              <a:rPr lang="en-GB" dirty="0">
                <a:solidFill>
                  <a:prstClr val="black"/>
                </a:solidFill>
              </a:rPr>
              <a:t>Volunteers</a:t>
            </a:r>
          </a:p>
          <a:p>
            <a:r>
              <a:rPr lang="en-GB" dirty="0">
                <a:solidFill>
                  <a:prstClr val="black"/>
                </a:solidFill>
              </a:rPr>
              <a:t>Changes in legislation </a:t>
            </a: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1268413"/>
          </a:xfrm>
        </p:spPr>
        <p:txBody>
          <a:bodyPr>
            <a:no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What keep us awake 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12166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Budget 25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2816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138687"/>
            <a:ext cx="8229600" cy="49874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Some of those concerns we can do things about. – Start the day with the Serenity Prayer</a:t>
            </a:r>
          </a:p>
          <a:p>
            <a:r>
              <a:rPr lang="en-GB" dirty="0">
                <a:solidFill>
                  <a:prstClr val="black"/>
                </a:solidFill>
              </a:rPr>
              <a:t>As said last year, making better use of our assets, be it sale of surplus houses or better use of Glebe Land</a:t>
            </a:r>
          </a:p>
          <a:p>
            <a:r>
              <a:rPr lang="en-GB" dirty="0">
                <a:solidFill>
                  <a:prstClr val="black"/>
                </a:solidFill>
              </a:rPr>
              <a:t>Outside the Budget there is funding for certain posts from the National Church</a:t>
            </a:r>
          </a:p>
          <a:p>
            <a:r>
              <a:rPr lang="en-GB" dirty="0">
                <a:solidFill>
                  <a:prstClr val="black"/>
                </a:solidFill>
              </a:rPr>
              <a:t>Water Meter programme </a:t>
            </a:r>
          </a:p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1268413"/>
          </a:xfrm>
        </p:spPr>
        <p:txBody>
          <a:bodyPr>
            <a:no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Outside the Budget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12166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Budget 25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CD28C2-592F-1E5C-86EE-23FAA27ED3CD}"/>
              </a:ext>
            </a:extLst>
          </p:cNvPr>
          <p:cNvSpPr txBox="1"/>
          <p:nvPr/>
        </p:nvSpPr>
        <p:spPr>
          <a:xfrm>
            <a:off x="3047281" y="3192575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Council Budget 25</a:t>
            </a:r>
          </a:p>
        </p:txBody>
      </p:sp>
    </p:spTree>
    <p:extLst>
      <p:ext uri="{BB962C8B-B14F-4D97-AF65-F5344CB8AC3E}">
        <p14:creationId xmlns:p14="http://schemas.microsoft.com/office/powerpoint/2010/main" val="3821269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052735"/>
            <a:ext cx="8229600" cy="5073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Changing the approach on Property priorities.</a:t>
            </a:r>
          </a:p>
          <a:p>
            <a:r>
              <a:rPr lang="en-GB" dirty="0">
                <a:solidFill>
                  <a:prstClr val="black"/>
                </a:solidFill>
              </a:rPr>
              <a:t>Already working on ensuring loft insulation is improved</a:t>
            </a:r>
          </a:p>
          <a:p>
            <a:r>
              <a:rPr lang="en-GB" dirty="0">
                <a:solidFill>
                  <a:prstClr val="black"/>
                </a:solidFill>
              </a:rPr>
              <a:t>Working on ensuring all houses have Cavity Wall insulation</a:t>
            </a:r>
          </a:p>
          <a:p>
            <a:r>
              <a:rPr lang="en-GB" dirty="0">
                <a:solidFill>
                  <a:prstClr val="black"/>
                </a:solidFill>
              </a:rPr>
              <a:t>Looking at the possibility of Solar Panels on vicarages</a:t>
            </a:r>
          </a:p>
          <a:p>
            <a:r>
              <a:rPr lang="en-GB" dirty="0">
                <a:solidFill>
                  <a:prstClr val="black"/>
                </a:solidFill>
              </a:rPr>
              <a:t>To take a different approach on our Glebe Assets</a:t>
            </a:r>
          </a:p>
          <a:p>
            <a:endParaRPr lang="en-GB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1268413"/>
          </a:xfrm>
        </p:spPr>
        <p:txBody>
          <a:bodyPr>
            <a:no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Work in progress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12166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Budget 25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CD28C2-592F-1E5C-86EE-23FAA27ED3CD}"/>
              </a:ext>
            </a:extLst>
          </p:cNvPr>
          <p:cNvSpPr txBox="1"/>
          <p:nvPr/>
        </p:nvSpPr>
        <p:spPr>
          <a:xfrm>
            <a:off x="3047281" y="3192575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Council Budget 25</a:t>
            </a:r>
          </a:p>
        </p:txBody>
      </p:sp>
    </p:spTree>
    <p:extLst>
      <p:ext uri="{BB962C8B-B14F-4D97-AF65-F5344CB8AC3E}">
        <p14:creationId xmlns:p14="http://schemas.microsoft.com/office/powerpoint/2010/main" val="1894668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052735"/>
            <a:ext cx="8229600" cy="5073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These are challenging times.</a:t>
            </a:r>
          </a:p>
          <a:p>
            <a:r>
              <a:rPr lang="en-GB" dirty="0">
                <a:solidFill>
                  <a:prstClr val="black"/>
                </a:solidFill>
              </a:rPr>
              <a:t>Do we maximise the resources that we have, digital giving for example</a:t>
            </a:r>
          </a:p>
          <a:p>
            <a:r>
              <a:rPr lang="en-GB" dirty="0">
                <a:solidFill>
                  <a:prstClr val="black"/>
                </a:solidFill>
              </a:rPr>
              <a:t>Fastest growing is Giving Direct – inflation increases and monthly Gift Aid</a:t>
            </a:r>
          </a:p>
          <a:p>
            <a:r>
              <a:rPr lang="en-GB" dirty="0">
                <a:solidFill>
                  <a:prstClr val="black"/>
                </a:solidFill>
              </a:rPr>
              <a:t>Priority in our department is to maximise resources that we have at our disposal and schemes that are on offer.</a:t>
            </a:r>
          </a:p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1268413"/>
          </a:xfrm>
        </p:spPr>
        <p:txBody>
          <a:bodyPr>
            <a:no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Generosity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12166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Budget 25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CD28C2-592F-1E5C-86EE-23FAA27ED3CD}"/>
              </a:ext>
            </a:extLst>
          </p:cNvPr>
          <p:cNvSpPr txBox="1"/>
          <p:nvPr/>
        </p:nvSpPr>
        <p:spPr>
          <a:xfrm>
            <a:off x="3047281" y="3192575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Council Budget 25</a:t>
            </a:r>
          </a:p>
        </p:txBody>
      </p:sp>
    </p:spTree>
    <p:extLst>
      <p:ext uri="{BB962C8B-B14F-4D97-AF65-F5344CB8AC3E}">
        <p14:creationId xmlns:p14="http://schemas.microsoft.com/office/powerpoint/2010/main" val="118461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052735"/>
            <a:ext cx="8229600" cy="5073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When we talk about Generosity often, we talk Tithing, but everyone starts somewhere.</a:t>
            </a:r>
          </a:p>
          <a:p>
            <a:r>
              <a:rPr lang="en-GB" dirty="0">
                <a:solidFill>
                  <a:prstClr val="black"/>
                </a:solidFill>
              </a:rPr>
              <a:t>Last year I gave up my Costa on a Monday.</a:t>
            </a:r>
          </a:p>
          <a:p>
            <a:r>
              <a:rPr lang="en-GB" dirty="0">
                <a:solidFill>
                  <a:prstClr val="black"/>
                </a:solidFill>
              </a:rPr>
              <a:t>But what about a simple £1 per week for new people. </a:t>
            </a:r>
          </a:p>
          <a:p>
            <a:r>
              <a:rPr lang="en-GB" dirty="0">
                <a:solidFill>
                  <a:prstClr val="black"/>
                </a:solidFill>
              </a:rPr>
              <a:t>If every person on the Electoral Roll what do you think the income would be in one year ?</a:t>
            </a:r>
          </a:p>
          <a:p>
            <a:r>
              <a:rPr lang="en-GB" dirty="0">
                <a:solidFill>
                  <a:prstClr val="black"/>
                </a:solidFill>
              </a:rPr>
              <a:t>What about £1 for every person counted as Worshipping Community ?</a:t>
            </a:r>
          </a:p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1268413"/>
          </a:xfrm>
        </p:spPr>
        <p:txBody>
          <a:bodyPr>
            <a:no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Small and Simple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12166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Budget 25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CD28C2-592F-1E5C-86EE-23FAA27ED3CD}"/>
              </a:ext>
            </a:extLst>
          </p:cNvPr>
          <p:cNvSpPr txBox="1"/>
          <p:nvPr/>
        </p:nvSpPr>
        <p:spPr>
          <a:xfrm>
            <a:off x="3047281" y="3192575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Council Budget 25</a:t>
            </a:r>
          </a:p>
        </p:txBody>
      </p:sp>
    </p:spTree>
    <p:extLst>
      <p:ext uri="{BB962C8B-B14F-4D97-AF65-F5344CB8AC3E}">
        <p14:creationId xmlns:p14="http://schemas.microsoft.com/office/powerpoint/2010/main" val="8650476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9238090" cy="1268413"/>
          </a:xfrm>
        </p:spPr>
        <p:txBody>
          <a:bodyPr>
            <a:noAutofit/>
          </a:bodyPr>
          <a:lstStyle/>
          <a:p>
            <a:pPr algn="just"/>
            <a:r>
              <a:rPr lang="en-GB" sz="5400" dirty="0">
                <a:solidFill>
                  <a:srgbClr val="6C2565"/>
                </a:solidFill>
              </a:rPr>
              <a:t>Budget 2025 – Income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12166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Budget 25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6CEF255-CE70-C651-537A-1B0994C59C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876339"/>
              </p:ext>
            </p:extLst>
          </p:nvPr>
        </p:nvGraphicFramePr>
        <p:xfrm>
          <a:off x="1406106" y="1052735"/>
          <a:ext cx="8962845" cy="4418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968520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9238090" cy="1268413"/>
          </a:xfrm>
        </p:spPr>
        <p:txBody>
          <a:bodyPr>
            <a:noAutofit/>
          </a:bodyPr>
          <a:lstStyle/>
          <a:p>
            <a:pPr algn="just"/>
            <a:r>
              <a:rPr lang="en-GB" sz="5400" dirty="0">
                <a:solidFill>
                  <a:srgbClr val="6C2565"/>
                </a:solidFill>
              </a:rPr>
              <a:t>Budget 2025 – Costs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12166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Budget 25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366704CA-8BB2-D9FE-61B8-32F01EFC34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0543715"/>
              </p:ext>
            </p:extLst>
          </p:nvPr>
        </p:nvGraphicFramePr>
        <p:xfrm>
          <a:off x="1642107" y="908686"/>
          <a:ext cx="8980835" cy="4826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58266240-DAEF-C6C1-5637-EDC54B07A6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0880689"/>
              </p:ext>
            </p:extLst>
          </p:nvPr>
        </p:nvGraphicFramePr>
        <p:xfrm>
          <a:off x="1045759" y="1310751"/>
          <a:ext cx="9305939" cy="4288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0358247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052735"/>
            <a:ext cx="8229600" cy="5073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It is important not to confuse challenging times with negativity.</a:t>
            </a:r>
          </a:p>
          <a:p>
            <a:r>
              <a:rPr lang="en-GB" dirty="0">
                <a:solidFill>
                  <a:prstClr val="black"/>
                </a:solidFill>
              </a:rPr>
              <a:t>We have so much to remain grateful for</a:t>
            </a:r>
          </a:p>
          <a:p>
            <a:r>
              <a:rPr lang="en-GB" dirty="0">
                <a:solidFill>
                  <a:prstClr val="black"/>
                </a:solidFill>
              </a:rPr>
              <a:t>We all still have so much to give in different ways, even if at times it does not feel it.</a:t>
            </a:r>
          </a:p>
          <a:p>
            <a:r>
              <a:rPr lang="en-GB" dirty="0">
                <a:solidFill>
                  <a:prstClr val="black"/>
                </a:solidFill>
              </a:rPr>
              <a:t>As proved with the late changes, we are still very much in control, we still have discussions and options</a:t>
            </a:r>
          </a:p>
          <a:p>
            <a:r>
              <a:rPr lang="en-GB" dirty="0">
                <a:solidFill>
                  <a:prstClr val="black"/>
                </a:solidFill>
              </a:rPr>
              <a:t>Lets keep </a:t>
            </a:r>
            <a:r>
              <a:rPr lang="en-GB">
                <a:solidFill>
                  <a:prstClr val="black"/>
                </a:solidFill>
              </a:rPr>
              <a:t>working together </a:t>
            </a:r>
            <a:endParaRPr lang="en-GB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1268413"/>
          </a:xfrm>
        </p:spPr>
        <p:txBody>
          <a:bodyPr>
            <a:no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Final Words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12166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Budget 25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CD28C2-592F-1E5C-86EE-23FAA27ED3CD}"/>
              </a:ext>
            </a:extLst>
          </p:cNvPr>
          <p:cNvSpPr txBox="1"/>
          <p:nvPr/>
        </p:nvSpPr>
        <p:spPr>
          <a:xfrm>
            <a:off x="3047281" y="3192575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Council Budget 25</a:t>
            </a:r>
          </a:p>
        </p:txBody>
      </p:sp>
    </p:spTree>
    <p:extLst>
      <p:ext uri="{BB962C8B-B14F-4D97-AF65-F5344CB8AC3E}">
        <p14:creationId xmlns:p14="http://schemas.microsoft.com/office/powerpoint/2010/main" val="30501563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2366964" y="1401763"/>
            <a:ext cx="3444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9966FF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9966FF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dirty="0"/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1524000" y="961964"/>
            <a:ext cx="914400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9966FF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9966FF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9966FF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9966FF"/>
                </a:solidFill>
                <a:latin typeface="Arial" charset="0"/>
              </a:defRPr>
            </a:lvl9pPr>
          </a:lstStyle>
          <a:p>
            <a:pPr algn="ctr" eaLnBrk="1" hangingPunct="1"/>
            <a:endParaRPr lang="en-GB" altLang="en-US" sz="4400" dirty="0">
              <a:solidFill>
                <a:prstClr val="white"/>
              </a:solidFill>
            </a:endParaRPr>
          </a:p>
          <a:p>
            <a:pPr algn="ctr" eaLnBrk="1" hangingPunct="1"/>
            <a:r>
              <a:rPr lang="en-GB" altLang="en-US" sz="4000" dirty="0">
                <a:solidFill>
                  <a:srgbClr val="211651"/>
                </a:solidFill>
                <a:latin typeface="Arial Rounded MT Bold" panose="020F0704030504030204" pitchFamily="34" charset="0"/>
              </a:rPr>
              <a:t>Diocesan Synod</a:t>
            </a:r>
          </a:p>
          <a:p>
            <a:pPr algn="ctr" eaLnBrk="1" hangingPunct="1"/>
            <a:r>
              <a:rPr lang="en-GB" altLang="en-US" sz="4000" dirty="0">
                <a:solidFill>
                  <a:srgbClr val="211651"/>
                </a:solidFill>
                <a:latin typeface="Arial Rounded MT Bold" panose="020F0704030504030204" pitchFamily="34" charset="0"/>
              </a:rPr>
              <a:t>30 November 2024</a:t>
            </a:r>
          </a:p>
          <a:p>
            <a:pPr algn="ctr" eaLnBrk="1" hangingPunct="1"/>
            <a:r>
              <a:rPr lang="en-GB" altLang="en-US" sz="4000" dirty="0">
                <a:solidFill>
                  <a:srgbClr val="211651"/>
                </a:solidFill>
                <a:latin typeface="Arial Rounded MT Bold" panose="020F0704030504030204" pitchFamily="34" charset="0"/>
              </a:rPr>
              <a:t>Budget 2025</a:t>
            </a:r>
          </a:p>
          <a:p>
            <a:pPr algn="ctr" eaLnBrk="1" hangingPunct="1"/>
            <a:endParaRPr lang="en-GB" altLang="en-US" sz="2400" dirty="0">
              <a:solidFill>
                <a:prstClr val="white"/>
              </a:solidFill>
              <a:latin typeface="Segoe UI"/>
            </a:endParaRPr>
          </a:p>
          <a:p>
            <a:pPr algn="ctr" eaLnBrk="1" hangingPunct="1"/>
            <a:endParaRPr lang="en-GB" altLang="en-US" sz="2400" dirty="0">
              <a:solidFill>
                <a:prstClr val="white"/>
              </a:solidFill>
              <a:latin typeface="Segoe UI"/>
            </a:endParaRPr>
          </a:p>
          <a:p>
            <a:pPr algn="ctr" eaLnBrk="1" hangingPunct="1"/>
            <a:r>
              <a:rPr lang="en-GB" altLang="en-US" sz="2400" b="1" dirty="0">
                <a:solidFill>
                  <a:prstClr val="white"/>
                </a:solidFill>
                <a:latin typeface="Segoe UI"/>
              </a:rPr>
              <a:t>All other text in “Segoe UI” font</a:t>
            </a:r>
            <a:endParaRPr lang="en-GB" altLang="en-US" sz="2400" dirty="0">
              <a:solidFill>
                <a:prstClr val="white"/>
              </a:solidFill>
              <a:latin typeface="Segoe UI"/>
            </a:endParaRPr>
          </a:p>
          <a:p>
            <a:pPr algn="ctr" eaLnBrk="1" hangingPunct="1"/>
            <a:r>
              <a:rPr lang="en-GB" altLang="en-US" sz="2400" dirty="0">
                <a:solidFill>
                  <a:prstClr val="white"/>
                </a:solidFill>
                <a:latin typeface="Segoe UI"/>
              </a:rPr>
              <a:t>23 February 2015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C0F9D11-6D91-482C-9A6A-EF31D5775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249" y="4341909"/>
            <a:ext cx="3338512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649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Ers NI Impact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The increase from 13.8% to 15% possibly could have been covered within the initial budget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The change in threshold from £9,100 to £5,000 by far had the largest impact – Annualised cost of £293,000 – this is after the Employers Allowance 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Challenge was add the cost and work out financing it OR remove the additional costs to assist with future years budgets.</a:t>
            </a: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1268413"/>
          </a:xfrm>
        </p:spPr>
        <p:txBody>
          <a:bodyPr>
            <a:no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Budget 2025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33334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Budget 25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2290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Funds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Unrestricted – general donations and general payments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Restricted funds- some are included in that investment income specific for stipends or housing are included in the Investment income – and the transfer from Resourcing The Future.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Endowments – the Historical growth is included.</a:t>
            </a: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1268413"/>
          </a:xfrm>
        </p:spPr>
        <p:txBody>
          <a:bodyPr>
            <a:no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Budget 2025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33334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Budget 25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9940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The Board is using up to £1.672M of reserves to finance the Budget.</a:t>
            </a:r>
          </a:p>
          <a:p>
            <a:r>
              <a:rPr lang="en-GB" dirty="0">
                <a:solidFill>
                  <a:prstClr val="black"/>
                </a:solidFill>
              </a:rPr>
              <a:t>Total Return income increase to £650,000</a:t>
            </a:r>
          </a:p>
          <a:p>
            <a:r>
              <a:rPr lang="en-GB" dirty="0">
                <a:solidFill>
                  <a:prstClr val="black"/>
                </a:solidFill>
              </a:rPr>
              <a:t>Resourcing The Future is transitional, and the aim is to reduce over the next five years but increased in 2025 to £564,000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Increase in Common Fund Receipts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Decrease in Parish costs</a:t>
            </a:r>
          </a:p>
          <a:p>
            <a:r>
              <a:rPr lang="en-GB" dirty="0">
                <a:solidFill>
                  <a:prstClr val="black"/>
                </a:solidFill>
              </a:rPr>
              <a:t>General reserves £458,000 (budget deficit)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1268413"/>
          </a:xfrm>
        </p:spPr>
        <p:txBody>
          <a:bodyPr>
            <a:no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Budget 2025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33334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Budget 25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1641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Agreed at Synod in June 2023.</a:t>
            </a:r>
          </a:p>
          <a:p>
            <a:r>
              <a:rPr lang="en-GB" dirty="0">
                <a:solidFill>
                  <a:prstClr val="black"/>
                </a:solidFill>
              </a:rPr>
              <a:t>Power of Total return allows the Board to use some of the historical growth from permanent Endowments to utilise as income.</a:t>
            </a:r>
          </a:p>
          <a:p>
            <a:r>
              <a:rPr lang="en-GB" dirty="0">
                <a:solidFill>
                  <a:prstClr val="black"/>
                </a:solidFill>
              </a:rPr>
              <a:t>Diocesan Stipends Fund (including Glebe)</a:t>
            </a:r>
          </a:p>
          <a:p>
            <a:r>
              <a:rPr lang="en-GB" dirty="0">
                <a:solidFill>
                  <a:prstClr val="black"/>
                </a:solidFill>
              </a:rPr>
              <a:t>Land/Houses and investments.</a:t>
            </a:r>
          </a:p>
          <a:p>
            <a:r>
              <a:rPr lang="en-GB" dirty="0">
                <a:solidFill>
                  <a:prstClr val="black"/>
                </a:solidFill>
              </a:rPr>
              <a:t>Need to realise to utilise</a:t>
            </a:r>
          </a:p>
          <a:p>
            <a:r>
              <a:rPr lang="en-GB" dirty="0">
                <a:solidFill>
                  <a:prstClr val="black"/>
                </a:solidFill>
              </a:rPr>
              <a:t>End of 2023 UTR of £26.219M</a:t>
            </a: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1268413"/>
          </a:xfrm>
        </p:spPr>
        <p:txBody>
          <a:bodyPr>
            <a:no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Historical resources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12166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Budget 25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CD28C2-592F-1E5C-86EE-23FAA27ED3CD}"/>
              </a:ext>
            </a:extLst>
          </p:cNvPr>
          <p:cNvSpPr txBox="1"/>
          <p:nvPr/>
        </p:nvSpPr>
        <p:spPr>
          <a:xfrm>
            <a:off x="3047281" y="3192575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Council Budget 25</a:t>
            </a:r>
          </a:p>
        </p:txBody>
      </p:sp>
    </p:spTree>
    <p:extLst>
      <p:ext uri="{BB962C8B-B14F-4D97-AF65-F5344CB8AC3E}">
        <p14:creationId xmlns:p14="http://schemas.microsoft.com/office/powerpoint/2010/main" val="4253531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Fund set up around 2015 where funds were invested in accumulated shares to enable capital growth on certain sales of </a:t>
            </a:r>
            <a:r>
              <a:rPr lang="en-GB" dirty="0" err="1">
                <a:solidFill>
                  <a:prstClr val="black"/>
                </a:solidFill>
              </a:rPr>
              <a:t>hosues</a:t>
            </a:r>
            <a:r>
              <a:rPr lang="en-GB" dirty="0">
                <a:solidFill>
                  <a:prstClr val="black"/>
                </a:solidFill>
              </a:rPr>
              <a:t>.</a:t>
            </a:r>
          </a:p>
          <a:p>
            <a:r>
              <a:rPr lang="en-GB" dirty="0">
                <a:solidFill>
                  <a:prstClr val="black"/>
                </a:solidFill>
              </a:rPr>
              <a:t>The fund started to be released in 2022 with the introduction of Common Fund and help with the Covid impact.</a:t>
            </a:r>
          </a:p>
          <a:p>
            <a:r>
              <a:rPr lang="en-GB" dirty="0">
                <a:solidFill>
                  <a:prstClr val="black"/>
                </a:solidFill>
              </a:rPr>
              <a:t>End of 2023 valued at £4.2M. The fund is currently spending around £600k per annum.</a:t>
            </a: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1268413"/>
          </a:xfrm>
        </p:spPr>
        <p:txBody>
          <a:bodyPr>
            <a:no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Resourcing The Future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12166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Budget 25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CD28C2-592F-1E5C-86EE-23FAA27ED3CD}"/>
              </a:ext>
            </a:extLst>
          </p:cNvPr>
          <p:cNvSpPr txBox="1"/>
          <p:nvPr/>
        </p:nvSpPr>
        <p:spPr>
          <a:xfrm>
            <a:off x="3015588" y="-7816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Council Budget 25</a:t>
            </a:r>
          </a:p>
        </p:txBody>
      </p:sp>
    </p:spTree>
    <p:extLst>
      <p:ext uri="{BB962C8B-B14F-4D97-AF65-F5344CB8AC3E}">
        <p14:creationId xmlns:p14="http://schemas.microsoft.com/office/powerpoint/2010/main" val="3422786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Although just over £4M at the end of 2023</a:t>
            </a:r>
          </a:p>
          <a:p>
            <a:r>
              <a:rPr lang="en-GB" dirty="0">
                <a:solidFill>
                  <a:prstClr val="black"/>
                </a:solidFill>
              </a:rPr>
              <a:t>Free reserves were around £3.2M – this excludes working Fixed Assets.</a:t>
            </a:r>
          </a:p>
          <a:p>
            <a:r>
              <a:rPr lang="en-GB" dirty="0">
                <a:solidFill>
                  <a:prstClr val="black"/>
                </a:solidFill>
              </a:rPr>
              <a:t>This equates to 2.41 months of costs, target is three months</a:t>
            </a:r>
          </a:p>
          <a:p>
            <a:r>
              <a:rPr lang="en-GB" dirty="0">
                <a:solidFill>
                  <a:prstClr val="black"/>
                </a:solidFill>
              </a:rPr>
              <a:t>The Board does have £11M in designated funds – DBF houses, which include Archdeacons and Diocesan offices.</a:t>
            </a: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1268413"/>
          </a:xfrm>
        </p:spPr>
        <p:txBody>
          <a:bodyPr>
            <a:no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General reserves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12166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Budget 25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CD28C2-592F-1E5C-86EE-23FAA27ED3CD}"/>
              </a:ext>
            </a:extLst>
          </p:cNvPr>
          <p:cNvSpPr txBox="1"/>
          <p:nvPr/>
        </p:nvSpPr>
        <p:spPr>
          <a:xfrm>
            <a:off x="3513108" y="-40616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Council Budget 25</a:t>
            </a:r>
          </a:p>
        </p:txBody>
      </p:sp>
    </p:spTree>
    <p:extLst>
      <p:ext uri="{BB962C8B-B14F-4D97-AF65-F5344CB8AC3E}">
        <p14:creationId xmlns:p14="http://schemas.microsoft.com/office/powerpoint/2010/main" val="720881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Common Fund formula to increase by 2%</a:t>
            </a:r>
          </a:p>
          <a:p>
            <a:r>
              <a:rPr lang="en-GB" dirty="0">
                <a:solidFill>
                  <a:prstClr val="black"/>
                </a:solidFill>
              </a:rPr>
              <a:t>Subsidised Cost of Deployment £58,770</a:t>
            </a:r>
          </a:p>
          <a:p>
            <a:r>
              <a:rPr lang="en-GB" dirty="0">
                <a:solidFill>
                  <a:prstClr val="black"/>
                </a:solidFill>
              </a:rPr>
              <a:t>Real Cost increased to £66,484 (£63,484 inc TRA)</a:t>
            </a:r>
          </a:p>
          <a:p>
            <a:r>
              <a:rPr lang="en-GB" dirty="0">
                <a:solidFill>
                  <a:prstClr val="black"/>
                </a:solidFill>
              </a:rPr>
              <a:t>Stipend Increase 4.50%, Pensions Rate down 1% to 24% from April 2025 - Salary increases 4%</a:t>
            </a:r>
          </a:p>
          <a:p>
            <a:r>
              <a:rPr lang="en-GB" dirty="0">
                <a:solidFill>
                  <a:prstClr val="black"/>
                </a:solidFill>
              </a:rPr>
              <a:t>Inflation ranges 3 -7%</a:t>
            </a:r>
          </a:p>
          <a:p>
            <a:r>
              <a:rPr lang="en-GB" dirty="0">
                <a:solidFill>
                  <a:prstClr val="black"/>
                </a:solidFill>
              </a:rPr>
              <a:t>Vacancy Factor increased to 15% from 14%</a:t>
            </a:r>
          </a:p>
          <a:p>
            <a:r>
              <a:rPr lang="en-GB" dirty="0">
                <a:solidFill>
                  <a:prstClr val="black"/>
                </a:solidFill>
              </a:rPr>
              <a:t>Overall Expenditure increase 2.22%</a:t>
            </a: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1268413"/>
          </a:xfrm>
        </p:spPr>
        <p:txBody>
          <a:bodyPr>
            <a:no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Budget 2025 - Highlights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12166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Budget 25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CD28C2-592F-1E5C-86EE-23FAA27ED3CD}"/>
              </a:ext>
            </a:extLst>
          </p:cNvPr>
          <p:cNvSpPr txBox="1"/>
          <p:nvPr/>
        </p:nvSpPr>
        <p:spPr>
          <a:xfrm>
            <a:off x="3047281" y="3192575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Council Budget 25</a:t>
            </a:r>
          </a:p>
        </p:txBody>
      </p:sp>
    </p:spTree>
    <p:extLst>
      <p:ext uri="{BB962C8B-B14F-4D97-AF65-F5344CB8AC3E}">
        <p14:creationId xmlns:p14="http://schemas.microsoft.com/office/powerpoint/2010/main" val="3287150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908686"/>
            <a:ext cx="8229600" cy="4896579"/>
          </a:xfrm>
        </p:spPr>
        <p:txBody>
          <a:bodyPr numCol="1">
            <a:noAutofit/>
          </a:bodyPr>
          <a:lstStyle/>
          <a:p>
            <a:pPr>
              <a:defRPr/>
            </a:pPr>
            <a:endParaRPr lang="en-GB" altLang="en-US" dirty="0"/>
          </a:p>
          <a:p>
            <a:pPr marL="609600" indent="-609600">
              <a:defRPr/>
            </a:pPr>
            <a:endParaRPr lang="en-GB" altLang="en-US" sz="1800" dirty="0"/>
          </a:p>
          <a:p>
            <a:pPr marL="0" indent="0">
              <a:buNone/>
              <a:defRPr/>
            </a:pPr>
            <a:endParaRPr lang="en-GB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5778000"/>
            <a:ext cx="12125739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108" y="6133334"/>
            <a:ext cx="2996682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altLang="en-US" dirty="0">
              <a:solidFill>
                <a:prstClr val="white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1340769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prstClr val="black"/>
                </a:solidFill>
              </a:rPr>
              <a:t>Whilst the current vacancy rate is much higher at present it is neither intentional nor aspirational. </a:t>
            </a:r>
          </a:p>
          <a:p>
            <a:r>
              <a:rPr lang="en-GB" dirty="0">
                <a:solidFill>
                  <a:prstClr val="black"/>
                </a:solidFill>
              </a:rPr>
              <a:t>15% may actually be the natural figure when you compare demand and supply of stipendiary clergy – although deployment in the budget can be used for alternative forms of ministry.</a:t>
            </a: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1268413"/>
          </a:xfrm>
        </p:spPr>
        <p:txBody>
          <a:bodyPr>
            <a:noAutofit/>
          </a:bodyPr>
          <a:lstStyle/>
          <a:p>
            <a:pPr algn="just"/>
            <a:r>
              <a:rPr lang="en-GB" sz="6000" dirty="0">
                <a:solidFill>
                  <a:srgbClr val="6C2565"/>
                </a:solidFill>
              </a:rPr>
              <a:t>Vacancy Factor – Part 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861" y="6112166"/>
            <a:ext cx="3962929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en-US" dirty="0">
                <a:solidFill>
                  <a:prstClr val="white"/>
                </a:solidFill>
                <a:latin typeface="Arial Rounded MT Bold" panose="020F0704030504030204" pitchFamily="34" charset="0"/>
              </a:rPr>
              <a:t>Synod Budget 25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F2CB13B-5769-436E-AF6E-D98AA4AC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498" y="5954245"/>
            <a:ext cx="2579805" cy="7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CD28C2-592F-1E5C-86EE-23FAA27ED3CD}"/>
              </a:ext>
            </a:extLst>
          </p:cNvPr>
          <p:cNvSpPr txBox="1"/>
          <p:nvPr/>
        </p:nvSpPr>
        <p:spPr>
          <a:xfrm>
            <a:off x="3047281" y="3192575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Council Budget 25</a:t>
            </a:r>
          </a:p>
        </p:txBody>
      </p:sp>
    </p:spTree>
    <p:extLst>
      <p:ext uri="{BB962C8B-B14F-4D97-AF65-F5344CB8AC3E}">
        <p14:creationId xmlns:p14="http://schemas.microsoft.com/office/powerpoint/2010/main" val="1669025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9521c0-2ae4-4c7b-b822-6e3c0c0a80a2">
      <Terms xmlns="http://schemas.microsoft.com/office/infopath/2007/PartnerControls"/>
    </lcf76f155ced4ddcb4097134ff3c332f>
    <TaxCatchAll xmlns="14510e45-9fa2-48be-b1f1-b9c13d0f8e2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BD4F35D131224CBE53F2F54FD82084" ma:contentTypeVersion="15" ma:contentTypeDescription="Create a new document." ma:contentTypeScope="" ma:versionID="06fac2912518b1e07444061482b663b8">
  <xsd:schema xmlns:xsd="http://www.w3.org/2001/XMLSchema" xmlns:xs="http://www.w3.org/2001/XMLSchema" xmlns:p="http://schemas.microsoft.com/office/2006/metadata/properties" xmlns:ns2="cd9521c0-2ae4-4c7b-b822-6e3c0c0a80a2" xmlns:ns3="14510e45-9fa2-48be-b1f1-b9c13d0f8e23" targetNamespace="http://schemas.microsoft.com/office/2006/metadata/properties" ma:root="true" ma:fieldsID="0b09faa2233e5c2f9dbfe3ce1e2dc29b" ns2:_="" ns3:_="">
    <xsd:import namespace="cd9521c0-2ae4-4c7b-b822-6e3c0c0a80a2"/>
    <xsd:import namespace="14510e45-9fa2-48be-b1f1-b9c13d0f8e2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9521c0-2ae4-4c7b-b822-6e3c0c0a80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9d3106f2-1f02-4a2a-8e0b-c91973a8c4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8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10e45-9fa2-48be-b1f1-b9c13d0f8e23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6f7d9040-3b29-400a-b3f9-9114b33dc6d3}" ma:internalName="TaxCatchAll" ma:showField="CatchAllData" ma:web="14510e45-9fa2-48be-b1f1-b9c13d0f8e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E01F3E-EBC4-4294-8EFD-CA9C86D816F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1DA4CB7-3B55-4B00-9A3B-670CC3C7ED6C}">
  <ds:schemaRefs>
    <ds:schemaRef ds:uri="http://purl.org/dc/terms/"/>
    <ds:schemaRef ds:uri="http://schemas.microsoft.com/office/2006/metadata/properties"/>
    <ds:schemaRef ds:uri="http://purl.org/dc/elements/1.1/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14510e45-9fa2-48be-b1f1-b9c13d0f8e23"/>
    <ds:schemaRef ds:uri="cd9521c0-2ae4-4c7b-b822-6e3c0c0a80a2"/>
  </ds:schemaRefs>
</ds:datastoreItem>
</file>

<file path=customXml/itemProps3.xml><?xml version="1.0" encoding="utf-8"?>
<ds:datastoreItem xmlns:ds="http://schemas.openxmlformats.org/officeDocument/2006/customXml" ds:itemID="{D9088BE9-EE5D-43F0-B1BC-A705AF1E4FD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2381</TotalTime>
  <Words>2361</Words>
  <Application>Microsoft Office PowerPoint</Application>
  <PresentationFormat>Widescreen</PresentationFormat>
  <Paragraphs>315</Paragraphs>
  <Slides>19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Arial Rounded MT Bold</vt:lpstr>
      <vt:lpstr>Calibri</vt:lpstr>
      <vt:lpstr>Calibri Light</vt:lpstr>
      <vt:lpstr>Segoe UI</vt:lpstr>
      <vt:lpstr>Office Theme</vt:lpstr>
      <vt:lpstr>PowerPoint Presentation</vt:lpstr>
      <vt:lpstr>Budget 2025</vt:lpstr>
      <vt:lpstr>Budget 2025</vt:lpstr>
      <vt:lpstr>Budget 2025</vt:lpstr>
      <vt:lpstr>Historical resources</vt:lpstr>
      <vt:lpstr>Resourcing The Future</vt:lpstr>
      <vt:lpstr>General reserves</vt:lpstr>
      <vt:lpstr>Budget 2025 - Highlights</vt:lpstr>
      <vt:lpstr>Vacancy Factor – Part 1</vt:lpstr>
      <vt:lpstr>Vacancy Factor – Part 2</vt:lpstr>
      <vt:lpstr>What keep us awake ?</vt:lpstr>
      <vt:lpstr>Outside the Budget</vt:lpstr>
      <vt:lpstr>Work in progress</vt:lpstr>
      <vt:lpstr>Generosity</vt:lpstr>
      <vt:lpstr>Small and Simple</vt:lpstr>
      <vt:lpstr>Budget 2025 – Income </vt:lpstr>
      <vt:lpstr>Budget 2025 – Costs </vt:lpstr>
      <vt:lpstr>Final Words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Hill</dc:creator>
  <cp:lastModifiedBy>Jonathan Hill</cp:lastModifiedBy>
  <cp:revision>36</cp:revision>
  <cp:lastPrinted>2023-05-25T08:56:40Z</cp:lastPrinted>
  <dcterms:created xsi:type="dcterms:W3CDTF">2021-05-26T09:08:27Z</dcterms:created>
  <dcterms:modified xsi:type="dcterms:W3CDTF">2024-11-24T17:13:33Z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0x010100D2BD4F35D131224CBE53F2F54FD82084</vt:lpwstr>
  </property>
  <property fmtid="{D5CDD505-2E9C-101B-9397-08002B2CF9AE}" pid="3" name="Order">
    <vt:r8>3734000</vt:r8>
  </property>
  <property fmtid="{D5CDD505-2E9C-101B-9397-08002B2CF9AE}" pid="4" name="MediaServiceImageTags">
    <vt:lpwstr/>
  </property>
</Properties>
</file>