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361" r:id="rId5"/>
    <p:sldId id="362" r:id="rId6"/>
    <p:sldId id="384" r:id="rId7"/>
    <p:sldId id="396" r:id="rId8"/>
    <p:sldId id="397" r:id="rId9"/>
    <p:sldId id="398" r:id="rId10"/>
    <p:sldId id="399" r:id="rId11"/>
    <p:sldId id="400" r:id="rId12"/>
    <p:sldId id="371" r:id="rId13"/>
    <p:sldId id="401" r:id="rId14"/>
    <p:sldId id="403" r:id="rId15"/>
    <p:sldId id="394" r:id="rId16"/>
    <p:sldId id="404" r:id="rId17"/>
    <p:sldId id="387" r:id="rId18"/>
    <p:sldId id="271" r:id="rId19"/>
    <p:sldId id="272" r:id="rId20"/>
    <p:sldId id="391" r:id="rId21"/>
    <p:sldId id="405" r:id="rId22"/>
    <p:sldId id="402" r:id="rId23"/>
    <p:sldId id="382" r:id="rId24"/>
  </p:sldIdLst>
  <p:sldSz cx="9144000" cy="6858000" type="screen4x3"/>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Hewitt-Dyer" initials="CH" lastIdx="1" clrIdx="0">
    <p:extLst>
      <p:ext uri="{19B8F6BF-5375-455C-9EA6-DF929625EA0E}">
        <p15:presenceInfo xmlns:p15="http://schemas.microsoft.com/office/powerpoint/2012/main" userId="S::christine.hewittdyer@churchofengland.org::1b0a6f93-0bb7-42e0-9d31-a3343aa8d9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E74"/>
    <a:srgbClr val="32A19A"/>
    <a:srgbClr val="E67647"/>
    <a:srgbClr val="9772BC"/>
    <a:srgbClr val="38B2AB"/>
    <a:srgbClr val="E05829"/>
    <a:srgbClr val="765792"/>
    <a:srgbClr val="175A4E"/>
    <a:srgbClr val="38B2AA"/>
    <a:srgbClr val="EEAE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48" autoAdjust="0"/>
    <p:restoredTop sz="91008" autoAdjust="0"/>
  </p:normalViewPr>
  <p:slideViewPr>
    <p:cSldViewPr snapToGrid="0">
      <p:cViewPr varScale="1">
        <p:scale>
          <a:sx n="50" d="100"/>
          <a:sy n="50" d="100"/>
        </p:scale>
        <p:origin x="168" y="7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FBE2B48B-C2DB-4936-B3DB-9C4919127EF9}" type="datetimeFigureOut">
              <a:rPr lang="en-GB" smtClean="0"/>
              <a:t>10/06/2021</a:t>
            </a:fld>
            <a:endParaRPr lang="en-GB" dirty="0"/>
          </a:p>
        </p:txBody>
      </p:sp>
      <p:sp>
        <p:nvSpPr>
          <p:cNvPr id="4" name="Slide Image Placeholder 3"/>
          <p:cNvSpPr>
            <a:spLocks noGrp="1" noRot="1" noChangeAspect="1"/>
          </p:cNvSpPr>
          <p:nvPr>
            <p:ph type="sldImg" idx="2"/>
          </p:nvPr>
        </p:nvSpPr>
        <p:spPr>
          <a:xfrm>
            <a:off x="1165225" y="1243013"/>
            <a:ext cx="4475163" cy="33559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D9387D1D-398F-471B-B45E-BA8DCA7B1BC1}" type="slidenum">
              <a:rPr lang="en-GB" smtClean="0"/>
              <a:t>‹#›</a:t>
            </a:fld>
            <a:endParaRPr lang="en-GB" dirty="0"/>
          </a:p>
        </p:txBody>
      </p:sp>
    </p:spTree>
    <p:extLst>
      <p:ext uri="{BB962C8B-B14F-4D97-AF65-F5344CB8AC3E}">
        <p14:creationId xmlns:p14="http://schemas.microsoft.com/office/powerpoint/2010/main" val="2253880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Structure of presentation: why LLF? What are the resources? How will people engage? When will all this happen?</a:t>
            </a:r>
          </a:p>
        </p:txBody>
      </p:sp>
      <p:sp>
        <p:nvSpPr>
          <p:cNvPr id="4" name="Slide Number Placeholder 3"/>
          <p:cNvSpPr>
            <a:spLocks noGrp="1"/>
          </p:cNvSpPr>
          <p:nvPr>
            <p:ph type="sldNum" sz="quarter" idx="5"/>
          </p:nvPr>
        </p:nvSpPr>
        <p:spPr/>
        <p:txBody>
          <a:bodyPr/>
          <a:lstStyle/>
          <a:p>
            <a:fld id="{D9387D1D-398F-471B-B45E-BA8DCA7B1BC1}" type="slidenum">
              <a:rPr lang="en-GB" smtClean="0"/>
              <a:t>2</a:t>
            </a:fld>
            <a:endParaRPr lang="en-GB" dirty="0"/>
          </a:p>
        </p:txBody>
      </p:sp>
    </p:spTree>
    <p:extLst>
      <p:ext uri="{BB962C8B-B14F-4D97-AF65-F5344CB8AC3E}">
        <p14:creationId xmlns:p14="http://schemas.microsoft.com/office/powerpoint/2010/main" val="459851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3013"/>
            <a:ext cx="4475163" cy="3355975"/>
          </a:xfrm>
        </p:spPr>
      </p:sp>
      <p:sp>
        <p:nvSpPr>
          <p:cNvPr id="3" name="Notes Placeholder 2"/>
          <p:cNvSpPr>
            <a:spLocks noGrp="1"/>
          </p:cNvSpPr>
          <p:nvPr>
            <p:ph type="body" idx="1"/>
          </p:nvPr>
        </p:nvSpPr>
        <p:spPr/>
        <p:txBody>
          <a:bodyPr/>
          <a:lstStyle/>
          <a:p>
            <a:r>
              <a:rPr lang="en-GB" dirty="0"/>
              <a:t>So… LLF is inviting people to learning together about complex matters and different perspectives – to deepen our understanding of who God is and who we are. But doing so is not easy! It can be painful and we can easily offend one another and fool ourselves. So we need the pastoral principles as a way of examining ourselves as individuals and as a church – so that we can truly learn, listen to each other and listen to God. It’s about learning in ways that are braver and safer…</a:t>
            </a:r>
          </a:p>
        </p:txBody>
      </p:sp>
      <p:sp>
        <p:nvSpPr>
          <p:cNvPr id="4" name="Slide Number Placeholder 3"/>
          <p:cNvSpPr>
            <a:spLocks noGrp="1"/>
          </p:cNvSpPr>
          <p:nvPr>
            <p:ph type="sldNum" sz="quarter" idx="5"/>
          </p:nvPr>
        </p:nvSpPr>
        <p:spPr/>
        <p:txBody>
          <a:bodyPr/>
          <a:lstStyle/>
          <a:p>
            <a:fld id="{D9387D1D-398F-471B-B45E-BA8DCA7B1BC1}" type="slidenum">
              <a:rPr lang="en-GB" smtClean="0"/>
              <a:t>12</a:t>
            </a:fld>
            <a:endParaRPr lang="en-GB" dirty="0"/>
          </a:p>
        </p:txBody>
      </p:sp>
    </p:spTree>
    <p:extLst>
      <p:ext uri="{BB962C8B-B14F-4D97-AF65-F5344CB8AC3E}">
        <p14:creationId xmlns:p14="http://schemas.microsoft.com/office/powerpoint/2010/main" val="3109201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3013"/>
            <a:ext cx="4475163" cy="3355975"/>
          </a:xfrm>
        </p:spPr>
      </p:sp>
      <p:sp>
        <p:nvSpPr>
          <p:cNvPr id="3" name="Notes Placeholder 2"/>
          <p:cNvSpPr>
            <a:spLocks noGrp="1"/>
          </p:cNvSpPr>
          <p:nvPr>
            <p:ph type="body" idx="1"/>
          </p:nvPr>
        </p:nvSpPr>
        <p:spPr/>
        <p:txBody>
          <a:bodyPr/>
          <a:lstStyle/>
          <a:p>
            <a:r>
              <a:rPr lang="en-GB" dirty="0"/>
              <a:t>This is our goal! To hear what God is saying to the church today.</a:t>
            </a:r>
          </a:p>
        </p:txBody>
      </p:sp>
      <p:sp>
        <p:nvSpPr>
          <p:cNvPr id="4" name="Slide Number Placeholder 3"/>
          <p:cNvSpPr>
            <a:spLocks noGrp="1"/>
          </p:cNvSpPr>
          <p:nvPr>
            <p:ph type="sldNum" sz="quarter" idx="5"/>
          </p:nvPr>
        </p:nvSpPr>
        <p:spPr/>
        <p:txBody>
          <a:bodyPr/>
          <a:lstStyle/>
          <a:p>
            <a:fld id="{D9387D1D-398F-471B-B45E-BA8DCA7B1BC1}" type="slidenum">
              <a:rPr lang="en-GB" smtClean="0"/>
              <a:t>13</a:t>
            </a:fld>
            <a:endParaRPr lang="en-GB" dirty="0"/>
          </a:p>
        </p:txBody>
      </p:sp>
    </p:spTree>
    <p:extLst>
      <p:ext uri="{BB962C8B-B14F-4D97-AF65-F5344CB8AC3E}">
        <p14:creationId xmlns:p14="http://schemas.microsoft.com/office/powerpoint/2010/main" val="1966680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will all this happen? There is a clear timeframe.</a:t>
            </a:r>
          </a:p>
        </p:txBody>
      </p:sp>
      <p:sp>
        <p:nvSpPr>
          <p:cNvPr id="4" name="Slide Number Placeholder 3"/>
          <p:cNvSpPr>
            <a:spLocks noGrp="1"/>
          </p:cNvSpPr>
          <p:nvPr>
            <p:ph type="sldNum" sz="quarter" idx="5"/>
          </p:nvPr>
        </p:nvSpPr>
        <p:spPr/>
        <p:txBody>
          <a:bodyPr/>
          <a:lstStyle/>
          <a:p>
            <a:fld id="{D9387D1D-398F-471B-B45E-BA8DCA7B1BC1}" type="slidenum">
              <a:rPr lang="en-GB" smtClean="0"/>
              <a:t>14</a:t>
            </a:fld>
            <a:endParaRPr lang="en-GB" dirty="0"/>
          </a:p>
        </p:txBody>
      </p:sp>
    </p:spTree>
    <p:extLst>
      <p:ext uri="{BB962C8B-B14F-4D97-AF65-F5344CB8AC3E}">
        <p14:creationId xmlns:p14="http://schemas.microsoft.com/office/powerpoint/2010/main" val="2465875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3013"/>
            <a:ext cx="4475163" cy="3355975"/>
          </a:xfrm>
        </p:spPr>
      </p:sp>
      <p:sp>
        <p:nvSpPr>
          <p:cNvPr id="3" name="Notes Placeholder 2"/>
          <p:cNvSpPr>
            <a:spLocks noGrp="1"/>
          </p:cNvSpPr>
          <p:nvPr>
            <p:ph type="body" idx="1"/>
          </p:nvPr>
        </p:nvSpPr>
        <p:spPr/>
        <p:txBody>
          <a:bodyPr/>
          <a:lstStyle/>
          <a:p>
            <a:r>
              <a:rPr lang="en-GB" dirty="0"/>
              <a:t>What next now that the materials have been published? An LLF Next Steps Group has been formed.</a:t>
            </a:r>
          </a:p>
        </p:txBody>
      </p:sp>
      <p:sp>
        <p:nvSpPr>
          <p:cNvPr id="4" name="Slide Number Placeholder 3"/>
          <p:cNvSpPr>
            <a:spLocks noGrp="1"/>
          </p:cNvSpPr>
          <p:nvPr>
            <p:ph type="sldNum" sz="quarter" idx="5"/>
          </p:nvPr>
        </p:nvSpPr>
        <p:spPr/>
        <p:txBody>
          <a:bodyPr/>
          <a:lstStyle/>
          <a:p>
            <a:fld id="{D9387D1D-398F-471B-B45E-BA8DCA7B1BC1}" type="slidenum">
              <a:rPr lang="en-GB" smtClean="0"/>
              <a:t>15</a:t>
            </a:fld>
            <a:endParaRPr lang="en-GB" dirty="0"/>
          </a:p>
        </p:txBody>
      </p:sp>
    </p:spTree>
    <p:extLst>
      <p:ext uri="{BB962C8B-B14F-4D97-AF65-F5344CB8AC3E}">
        <p14:creationId xmlns:p14="http://schemas.microsoft.com/office/powerpoint/2010/main" val="1234458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3013"/>
            <a:ext cx="4475163" cy="3355975"/>
          </a:xfrm>
        </p:spPr>
      </p:sp>
      <p:sp>
        <p:nvSpPr>
          <p:cNvPr id="3" name="Notes Placeholder 2"/>
          <p:cNvSpPr>
            <a:spLocks noGrp="1"/>
          </p:cNvSpPr>
          <p:nvPr>
            <p:ph type="body" idx="1"/>
          </p:nvPr>
        </p:nvSpPr>
        <p:spPr/>
        <p:txBody>
          <a:bodyPr/>
          <a:lstStyle/>
          <a:p>
            <a:r>
              <a:rPr lang="en-GB" dirty="0"/>
              <a:t>New group led by Bishop of London, Sarah </a:t>
            </a:r>
            <a:r>
              <a:rPr lang="en-GB" dirty="0" err="1"/>
              <a:t>Mullally</a:t>
            </a:r>
            <a:r>
              <a:rPr lang="en-GB" dirty="0"/>
              <a:t>. Its tasks are 1. to encourage participation in learning together in and across churches everywhere 2. to listen attentively to one another – and especially for bishops to keep their ear to the ground, listen and reflect on what is emerging from churches’ engagement 3. listen also to what we are learning about what it means to be church with our diversity and difference 4. towards the end of the time, to move towards planning for whatever decisions may be needful for the church.   </a:t>
            </a:r>
          </a:p>
          <a:p>
            <a:r>
              <a:rPr lang="en-GB" dirty="0"/>
              <a:t>Timeframe: 2021 for engagement; 2022 for discernment and decision-making (bishops and General Synod)</a:t>
            </a:r>
          </a:p>
          <a:p>
            <a:r>
              <a:rPr lang="en-GB" dirty="0"/>
              <a:t>LLF Next Steps Group is not representative! So LLF advocates will be appointed in every diocese to encourage participation and listening; a Reference Group of grassroots people who are active in their local church communities – very diverse: age, ethnicity, church (rural, urban, different traditions), sexuality. This group will help with creative and appropriate ways to help churches engage and to be a sounding board for the Next Steps Group.</a:t>
            </a:r>
          </a:p>
        </p:txBody>
      </p:sp>
      <p:sp>
        <p:nvSpPr>
          <p:cNvPr id="4" name="Slide Number Placeholder 3"/>
          <p:cNvSpPr>
            <a:spLocks noGrp="1"/>
          </p:cNvSpPr>
          <p:nvPr>
            <p:ph type="sldNum" sz="quarter" idx="5"/>
          </p:nvPr>
        </p:nvSpPr>
        <p:spPr/>
        <p:txBody>
          <a:bodyPr/>
          <a:lstStyle/>
          <a:p>
            <a:fld id="{D9387D1D-398F-471B-B45E-BA8DCA7B1BC1}" type="slidenum">
              <a:rPr lang="en-GB" smtClean="0"/>
              <a:t>16</a:t>
            </a:fld>
            <a:endParaRPr lang="en-GB" dirty="0"/>
          </a:p>
        </p:txBody>
      </p:sp>
    </p:spTree>
    <p:extLst>
      <p:ext uri="{BB962C8B-B14F-4D97-AF65-F5344CB8AC3E}">
        <p14:creationId xmlns:p14="http://schemas.microsoft.com/office/powerpoint/2010/main" val="3053769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3013"/>
            <a:ext cx="4475163" cy="3355975"/>
          </a:xfrm>
        </p:spPr>
      </p:sp>
      <p:sp>
        <p:nvSpPr>
          <p:cNvPr id="3" name="Notes Placeholder 2"/>
          <p:cNvSpPr>
            <a:spLocks noGrp="1"/>
          </p:cNvSpPr>
          <p:nvPr>
            <p:ph type="body" idx="1"/>
          </p:nvPr>
        </p:nvSpPr>
        <p:spPr/>
        <p:txBody>
          <a:bodyPr/>
          <a:lstStyle/>
          <a:p>
            <a:r>
              <a:rPr lang="en-GB" dirty="0"/>
              <a:t>New group led by Bishop of London, Sarah </a:t>
            </a:r>
            <a:r>
              <a:rPr lang="en-GB" dirty="0" err="1"/>
              <a:t>Mullally</a:t>
            </a:r>
            <a:r>
              <a:rPr lang="en-GB" dirty="0"/>
              <a:t>. Its tasks are 1. to encourage participation in learning together in and across churches everywhere 2. to listen attentively to one another – and especially for bishops to keep their ear to the ground, listen and reflect on what is emerging from churches’ engagement 3. listen also to what we are learning about what it means to be church with our diversity and difference 4. towards the end of the time, to move towards planning for whatever decisions may be needful for the church.   </a:t>
            </a:r>
          </a:p>
          <a:p>
            <a:r>
              <a:rPr lang="en-GB" dirty="0"/>
              <a:t>Timeframe: 2021 for engagement; 2022 for discernment and decision-making (bishops and General Synod)</a:t>
            </a:r>
          </a:p>
          <a:p>
            <a:r>
              <a:rPr lang="en-GB" dirty="0"/>
              <a:t>LLF Next Steps Group is not representative! So LLF advocates will be appointed in every diocese to encourage participation and listening; a Reference Group of grassroots people who are active in their local church communities – very diverse: age, ethnicity, church (rural, urban, different traditions), sexuality. This group will help with creative and appropriate ways to help churches engage and to be a sounding board for the Next Steps Group.</a:t>
            </a:r>
          </a:p>
        </p:txBody>
      </p:sp>
      <p:sp>
        <p:nvSpPr>
          <p:cNvPr id="4" name="Slide Number Placeholder 3"/>
          <p:cNvSpPr>
            <a:spLocks noGrp="1"/>
          </p:cNvSpPr>
          <p:nvPr>
            <p:ph type="sldNum" sz="quarter" idx="5"/>
          </p:nvPr>
        </p:nvSpPr>
        <p:spPr/>
        <p:txBody>
          <a:bodyPr/>
          <a:lstStyle/>
          <a:p>
            <a:fld id="{D9387D1D-398F-471B-B45E-BA8DCA7B1BC1}" type="slidenum">
              <a:rPr lang="en-GB" smtClean="0"/>
              <a:t>17</a:t>
            </a:fld>
            <a:endParaRPr lang="en-GB" dirty="0"/>
          </a:p>
        </p:txBody>
      </p:sp>
    </p:spTree>
    <p:extLst>
      <p:ext uri="{BB962C8B-B14F-4D97-AF65-F5344CB8AC3E}">
        <p14:creationId xmlns:p14="http://schemas.microsoft.com/office/powerpoint/2010/main" val="2756022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3013"/>
            <a:ext cx="4475163" cy="3355975"/>
          </a:xfrm>
        </p:spPr>
      </p:sp>
      <p:sp>
        <p:nvSpPr>
          <p:cNvPr id="3" name="Notes Placeholder 2"/>
          <p:cNvSpPr>
            <a:spLocks noGrp="1"/>
          </p:cNvSpPr>
          <p:nvPr>
            <p:ph type="body" idx="1"/>
          </p:nvPr>
        </p:nvSpPr>
        <p:spPr/>
        <p:txBody>
          <a:bodyPr/>
          <a:lstStyle/>
          <a:p>
            <a:r>
              <a:rPr lang="en-GB" dirty="0"/>
              <a:t>New group led by Bishop of London, Sarah </a:t>
            </a:r>
            <a:r>
              <a:rPr lang="en-GB" dirty="0" err="1"/>
              <a:t>Mullally</a:t>
            </a:r>
            <a:r>
              <a:rPr lang="en-GB" dirty="0"/>
              <a:t>. Its tasks are 1. to encourage participation in learning together in and across churches everywhere 2. to listen attentively to one another – and especially for bishops to keep their ear to the ground, listen and reflect on what is emerging from churches’ engagement 3. listen also to what we are learning about what it means to be church with our diversity and difference 4. towards the end of the time, to move towards planning for whatever decisions may be needful for the church.   </a:t>
            </a:r>
          </a:p>
          <a:p>
            <a:r>
              <a:rPr lang="en-GB" dirty="0"/>
              <a:t>Timeframe: 2021 for engagement; 2022 for discernment and decision-making (bishops and General Synod)</a:t>
            </a:r>
          </a:p>
          <a:p>
            <a:r>
              <a:rPr lang="en-GB" dirty="0"/>
              <a:t>LLF Next Steps Group is not representative! So LLF advocates will be appointed in every diocese to encourage participation and listening; a Reference Group of grassroots people who are active in their local church communities – very diverse: age, ethnicity, church (rural, urban, different traditions), sexuality. This group will help with creative and appropriate ways to help churches engage and to be a sounding board for the Next Steps Group.</a:t>
            </a:r>
          </a:p>
        </p:txBody>
      </p:sp>
      <p:sp>
        <p:nvSpPr>
          <p:cNvPr id="4" name="Slide Number Placeholder 3"/>
          <p:cNvSpPr>
            <a:spLocks noGrp="1"/>
          </p:cNvSpPr>
          <p:nvPr>
            <p:ph type="sldNum" sz="quarter" idx="5"/>
          </p:nvPr>
        </p:nvSpPr>
        <p:spPr/>
        <p:txBody>
          <a:bodyPr/>
          <a:lstStyle/>
          <a:p>
            <a:fld id="{D9387D1D-398F-471B-B45E-BA8DCA7B1BC1}" type="slidenum">
              <a:rPr lang="en-GB" smtClean="0"/>
              <a:t>18</a:t>
            </a:fld>
            <a:endParaRPr lang="en-GB" dirty="0"/>
          </a:p>
        </p:txBody>
      </p:sp>
    </p:spTree>
    <p:extLst>
      <p:ext uri="{BB962C8B-B14F-4D97-AF65-F5344CB8AC3E}">
        <p14:creationId xmlns:p14="http://schemas.microsoft.com/office/powerpoint/2010/main" val="716904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3013"/>
            <a:ext cx="4475163" cy="3355975"/>
          </a:xfrm>
        </p:spPr>
      </p:sp>
      <p:sp>
        <p:nvSpPr>
          <p:cNvPr id="3" name="Notes Placeholder 2"/>
          <p:cNvSpPr>
            <a:spLocks noGrp="1"/>
          </p:cNvSpPr>
          <p:nvPr>
            <p:ph type="body" idx="1"/>
          </p:nvPr>
        </p:nvSpPr>
        <p:spPr/>
        <p:txBody>
          <a:bodyPr/>
          <a:lstStyle/>
          <a:p>
            <a:r>
              <a:rPr lang="en-GB" dirty="0"/>
              <a:t>This is our goal! To hear what God is saying to the church today.</a:t>
            </a:r>
          </a:p>
        </p:txBody>
      </p:sp>
      <p:sp>
        <p:nvSpPr>
          <p:cNvPr id="4" name="Slide Number Placeholder 3"/>
          <p:cNvSpPr>
            <a:spLocks noGrp="1"/>
          </p:cNvSpPr>
          <p:nvPr>
            <p:ph type="sldNum" sz="quarter" idx="5"/>
          </p:nvPr>
        </p:nvSpPr>
        <p:spPr/>
        <p:txBody>
          <a:bodyPr/>
          <a:lstStyle/>
          <a:p>
            <a:fld id="{D9387D1D-398F-471B-B45E-BA8DCA7B1BC1}" type="slidenum">
              <a:rPr lang="en-GB" smtClean="0"/>
              <a:t>19</a:t>
            </a:fld>
            <a:endParaRPr lang="en-GB" dirty="0"/>
          </a:p>
        </p:txBody>
      </p:sp>
    </p:spTree>
    <p:extLst>
      <p:ext uri="{BB962C8B-B14F-4D97-AF65-F5344CB8AC3E}">
        <p14:creationId xmlns:p14="http://schemas.microsoft.com/office/powerpoint/2010/main" val="2851278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ways in which LLF is a new approach: 1. the bigger framework of the Christian understanding of ‘being human’ 2. it’s about learning together – acknowledging complexity and understanding different perspectives better 3. engaging the whole church in learning that feeds into discernment, decision-making – quite radical for the </a:t>
            </a:r>
            <a:r>
              <a:rPr lang="en-US" dirty="0" err="1"/>
              <a:t>CofE</a:t>
            </a:r>
            <a:r>
              <a:rPr lang="en-US" dirty="0"/>
              <a:t>!</a:t>
            </a:r>
          </a:p>
        </p:txBody>
      </p:sp>
      <p:sp>
        <p:nvSpPr>
          <p:cNvPr id="4" name="Slide Number Placeholder 3"/>
          <p:cNvSpPr>
            <a:spLocks noGrp="1"/>
          </p:cNvSpPr>
          <p:nvPr>
            <p:ph type="sldNum" sz="quarter" idx="5"/>
          </p:nvPr>
        </p:nvSpPr>
        <p:spPr/>
        <p:txBody>
          <a:bodyPr/>
          <a:lstStyle/>
          <a:p>
            <a:fld id="{D9387D1D-398F-471B-B45E-BA8DCA7B1BC1}" type="slidenum">
              <a:rPr lang="en-GB" smtClean="0"/>
              <a:t>4</a:t>
            </a:fld>
            <a:endParaRPr lang="en-GB" dirty="0"/>
          </a:p>
        </p:txBody>
      </p:sp>
    </p:spTree>
    <p:extLst>
      <p:ext uri="{BB962C8B-B14F-4D97-AF65-F5344CB8AC3E}">
        <p14:creationId xmlns:p14="http://schemas.microsoft.com/office/powerpoint/2010/main" val="3137968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3013"/>
            <a:ext cx="4475163" cy="3355975"/>
          </a:xfrm>
        </p:spPr>
      </p:sp>
      <p:sp>
        <p:nvSpPr>
          <p:cNvPr id="3" name="Notes Placeholder 2"/>
          <p:cNvSpPr>
            <a:spLocks noGrp="1"/>
          </p:cNvSpPr>
          <p:nvPr>
            <p:ph type="body" idx="1"/>
          </p:nvPr>
        </p:nvSpPr>
        <p:spPr/>
        <p:txBody>
          <a:bodyPr/>
          <a:lstStyle/>
          <a:p>
            <a:r>
              <a:rPr lang="en-GB" dirty="0"/>
              <a:t>So how have these distinctive aspects of LLF shaped the resources? 1. Pedagogically shaped (learning journey) so inviting learning, not a statement; 2.The Bible has a lot to say about what it means to be human, but so do other disciplines _ therefore a multidisciplinary approach (Bible, theology but also sociology, biological sciences, history) which enriches our understanding; 3. always against the backdrop of real life stories to remind us these matters affect people profoundly; 4. presenting different perspectives as faithfully and as positively as possible – may not have succeeded, but this was/is the intention of the diverse group who contributed</a:t>
            </a:r>
          </a:p>
        </p:txBody>
      </p:sp>
      <p:sp>
        <p:nvSpPr>
          <p:cNvPr id="4" name="Slide Number Placeholder 3"/>
          <p:cNvSpPr>
            <a:spLocks noGrp="1"/>
          </p:cNvSpPr>
          <p:nvPr>
            <p:ph type="sldNum" sz="quarter" idx="5"/>
          </p:nvPr>
        </p:nvSpPr>
        <p:spPr/>
        <p:txBody>
          <a:bodyPr/>
          <a:lstStyle/>
          <a:p>
            <a:fld id="{D9387D1D-398F-471B-B45E-BA8DCA7B1BC1}" type="slidenum">
              <a:rPr lang="en-GB" smtClean="0"/>
              <a:t>5</a:t>
            </a:fld>
            <a:endParaRPr lang="en-GB" dirty="0"/>
          </a:p>
        </p:txBody>
      </p:sp>
    </p:spTree>
    <p:extLst>
      <p:ext uri="{BB962C8B-B14F-4D97-AF65-F5344CB8AC3E}">
        <p14:creationId xmlns:p14="http://schemas.microsoft.com/office/powerpoint/2010/main" val="1912104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in this suite of resources?</a:t>
            </a:r>
          </a:p>
        </p:txBody>
      </p:sp>
      <p:sp>
        <p:nvSpPr>
          <p:cNvPr id="4" name="Slide Number Placeholder 3"/>
          <p:cNvSpPr>
            <a:spLocks noGrp="1"/>
          </p:cNvSpPr>
          <p:nvPr>
            <p:ph type="sldNum" sz="quarter" idx="5"/>
          </p:nvPr>
        </p:nvSpPr>
        <p:spPr/>
        <p:txBody>
          <a:bodyPr/>
          <a:lstStyle/>
          <a:p>
            <a:fld id="{D9387D1D-398F-471B-B45E-BA8DCA7B1BC1}" type="slidenum">
              <a:rPr lang="en-GB" smtClean="0"/>
              <a:t>6</a:t>
            </a:fld>
            <a:endParaRPr lang="en-GB" dirty="0"/>
          </a:p>
        </p:txBody>
      </p:sp>
    </p:spTree>
    <p:extLst>
      <p:ext uri="{BB962C8B-B14F-4D97-AF65-F5344CB8AC3E}">
        <p14:creationId xmlns:p14="http://schemas.microsoft.com/office/powerpoint/2010/main" val="1401659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3013"/>
            <a:ext cx="4475163" cy="3355975"/>
          </a:xfrm>
        </p:spPr>
      </p:sp>
      <p:sp>
        <p:nvSpPr>
          <p:cNvPr id="3" name="Notes Placeholder 2"/>
          <p:cNvSpPr>
            <a:spLocks noGrp="1"/>
          </p:cNvSpPr>
          <p:nvPr>
            <p:ph type="body" idx="1"/>
          </p:nvPr>
        </p:nvSpPr>
        <p:spPr/>
        <p:txBody>
          <a:bodyPr/>
          <a:lstStyle/>
          <a:p>
            <a:r>
              <a:rPr lang="en-GB" dirty="0"/>
              <a:t>The suite of resources, starting with the book &amp; podcasts by contributors; the course as an accessible form for groups; films – the importance of learning in the company of people we may otherwise not have met; a library of 300+ resources  for those wating to go deeper – different disciplines, topics, perspectives, including 50+ essays written by LLF team members, in different disciplines, different perspectives</a:t>
            </a:r>
          </a:p>
        </p:txBody>
      </p:sp>
      <p:sp>
        <p:nvSpPr>
          <p:cNvPr id="4" name="Slide Number Placeholder 3"/>
          <p:cNvSpPr>
            <a:spLocks noGrp="1"/>
          </p:cNvSpPr>
          <p:nvPr>
            <p:ph type="sldNum" sz="quarter" idx="5"/>
          </p:nvPr>
        </p:nvSpPr>
        <p:spPr/>
        <p:txBody>
          <a:bodyPr/>
          <a:lstStyle/>
          <a:p>
            <a:fld id="{D9387D1D-398F-471B-B45E-BA8DCA7B1BC1}" type="slidenum">
              <a:rPr lang="en-GB" smtClean="0"/>
              <a:t>7</a:t>
            </a:fld>
            <a:endParaRPr lang="en-GB" dirty="0"/>
          </a:p>
        </p:txBody>
      </p:sp>
    </p:spTree>
    <p:extLst>
      <p:ext uri="{BB962C8B-B14F-4D97-AF65-F5344CB8AC3E}">
        <p14:creationId xmlns:p14="http://schemas.microsoft.com/office/powerpoint/2010/main" val="170687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BOOK: Begins and ends with bishops’ invitation and appeal; go through the parts (1. looking “in”; 2. looking “out”; 3. making connections to understand how we in 21</a:t>
            </a:r>
            <a:r>
              <a:rPr lang="en-US" baseline="30000" dirty="0"/>
              <a:t>st</a:t>
            </a:r>
            <a:r>
              <a:rPr lang="en-US" dirty="0"/>
              <a:t> century England in relation to these matters are part of God’s story; 4. how is it that we come to different conclusions?; 5. model discussions using the material in the book) in between each part are vignettes of people’s stories – accompanying/disrupting our journey through the book.</a:t>
            </a:r>
          </a:p>
        </p:txBody>
      </p:sp>
      <p:sp>
        <p:nvSpPr>
          <p:cNvPr id="4" name="Slide Number Placeholder 3"/>
          <p:cNvSpPr>
            <a:spLocks noGrp="1"/>
          </p:cNvSpPr>
          <p:nvPr>
            <p:ph type="sldNum" sz="quarter" idx="5"/>
          </p:nvPr>
        </p:nvSpPr>
        <p:spPr/>
        <p:txBody>
          <a:bodyPr/>
          <a:lstStyle/>
          <a:p>
            <a:fld id="{D9387D1D-398F-471B-B45E-BA8DCA7B1BC1}" type="slidenum">
              <a:rPr lang="en-GB" smtClean="0"/>
              <a:t>8</a:t>
            </a:fld>
            <a:endParaRPr lang="en-GB" dirty="0"/>
          </a:p>
        </p:txBody>
      </p:sp>
    </p:spTree>
    <p:extLst>
      <p:ext uri="{BB962C8B-B14F-4D97-AF65-F5344CB8AC3E}">
        <p14:creationId xmlns:p14="http://schemas.microsoft.com/office/powerpoint/2010/main" val="1005898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COURSE designed for learning together in groups;  – different, more thematic structure. Each session has 4 components plus story films embedded in each one.</a:t>
            </a:r>
          </a:p>
        </p:txBody>
      </p:sp>
      <p:sp>
        <p:nvSpPr>
          <p:cNvPr id="4" name="Slide Number Placeholder 3"/>
          <p:cNvSpPr>
            <a:spLocks noGrp="1"/>
          </p:cNvSpPr>
          <p:nvPr>
            <p:ph type="sldNum" sz="quarter" idx="5"/>
          </p:nvPr>
        </p:nvSpPr>
        <p:spPr/>
        <p:txBody>
          <a:bodyPr/>
          <a:lstStyle/>
          <a:p>
            <a:fld id="{D9387D1D-398F-471B-B45E-BA8DCA7B1BC1}" type="slidenum">
              <a:rPr lang="en-GB" smtClean="0"/>
              <a:t>9</a:t>
            </a:fld>
            <a:endParaRPr lang="en-GB" dirty="0"/>
          </a:p>
        </p:txBody>
      </p:sp>
    </p:spTree>
    <p:extLst>
      <p:ext uri="{BB962C8B-B14F-4D97-AF65-F5344CB8AC3E}">
        <p14:creationId xmlns:p14="http://schemas.microsoft.com/office/powerpoint/2010/main" val="2590591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hope people across the church will engage with the resources?</a:t>
            </a:r>
          </a:p>
        </p:txBody>
      </p:sp>
      <p:sp>
        <p:nvSpPr>
          <p:cNvPr id="4" name="Slide Number Placeholder 3"/>
          <p:cNvSpPr>
            <a:spLocks noGrp="1"/>
          </p:cNvSpPr>
          <p:nvPr>
            <p:ph type="sldNum" sz="quarter" idx="5"/>
          </p:nvPr>
        </p:nvSpPr>
        <p:spPr/>
        <p:txBody>
          <a:bodyPr/>
          <a:lstStyle/>
          <a:p>
            <a:fld id="{D9387D1D-398F-471B-B45E-BA8DCA7B1BC1}" type="slidenum">
              <a:rPr lang="en-GB" smtClean="0"/>
              <a:t>10</a:t>
            </a:fld>
            <a:endParaRPr lang="en-GB" dirty="0"/>
          </a:p>
        </p:txBody>
      </p:sp>
    </p:spTree>
    <p:extLst>
      <p:ext uri="{BB962C8B-B14F-4D97-AF65-F5344CB8AC3E}">
        <p14:creationId xmlns:p14="http://schemas.microsoft.com/office/powerpoint/2010/main" val="1068524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Mostly, people will be starting with the COURSE (which also points to ‘going deeper’ resources in the book, podcasts </a:t>
            </a:r>
            <a:r>
              <a:rPr lang="en-US" dirty="0" err="1"/>
              <a:t>etc</a:t>
            </a:r>
            <a:r>
              <a:rPr lang="en-US" dirty="0"/>
              <a:t>). Given how deeply personal and sensitive these questions are we need to engage with great care, grace and love. That’s why the Pastoral Principles embedded in each session to recognize the potential roadblocks we put in the way of learning together well. This is about helping all of us to create braver, safer spaces for learning well together. We need to be brave enough to learn new things, encounter different perspectives and experiences, but feel so safe enough that we can explore honestly and openly without hurting or being hurt.</a:t>
            </a:r>
          </a:p>
        </p:txBody>
      </p:sp>
      <p:sp>
        <p:nvSpPr>
          <p:cNvPr id="4" name="Slide Number Placeholder 3"/>
          <p:cNvSpPr>
            <a:spLocks noGrp="1"/>
          </p:cNvSpPr>
          <p:nvPr>
            <p:ph type="sldNum" sz="quarter" idx="5"/>
          </p:nvPr>
        </p:nvSpPr>
        <p:spPr/>
        <p:txBody>
          <a:bodyPr/>
          <a:lstStyle/>
          <a:p>
            <a:fld id="{D9387D1D-398F-471B-B45E-BA8DCA7B1BC1}" type="slidenum">
              <a:rPr lang="en-GB" smtClean="0"/>
              <a:t>11</a:t>
            </a:fld>
            <a:endParaRPr lang="en-GB" dirty="0"/>
          </a:p>
        </p:txBody>
      </p:sp>
    </p:spTree>
    <p:extLst>
      <p:ext uri="{BB962C8B-B14F-4D97-AF65-F5344CB8AC3E}">
        <p14:creationId xmlns:p14="http://schemas.microsoft.com/office/powerpoint/2010/main" val="2878097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B451FD9-DDE7-4685-91EE-DCC362F61369}" type="datetimeFigureOut">
              <a:rPr lang="en-GB" smtClean="0"/>
              <a:t>10/06/2021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9A1975-12E4-450F-967E-A09EEB6AE644}" type="slidenum">
              <a:rPr lang="en-GB" smtClean="0"/>
              <a:t>‹#›</a:t>
            </a:fld>
            <a:endParaRPr lang="en-GB" dirty="0"/>
          </a:p>
        </p:txBody>
      </p:sp>
    </p:spTree>
    <p:extLst>
      <p:ext uri="{BB962C8B-B14F-4D97-AF65-F5344CB8AC3E}">
        <p14:creationId xmlns:p14="http://schemas.microsoft.com/office/powerpoint/2010/main" val="1375386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B451FD9-DDE7-4685-91EE-DCC362F61369}" type="datetimeFigureOut">
              <a:rPr lang="en-GB" smtClean="0"/>
              <a:t>10/06/2021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9A1975-12E4-450F-967E-A09EEB6AE644}" type="slidenum">
              <a:rPr lang="en-GB" smtClean="0"/>
              <a:t>‹#›</a:t>
            </a:fld>
            <a:endParaRPr lang="en-GB" dirty="0"/>
          </a:p>
        </p:txBody>
      </p:sp>
    </p:spTree>
    <p:extLst>
      <p:ext uri="{BB962C8B-B14F-4D97-AF65-F5344CB8AC3E}">
        <p14:creationId xmlns:p14="http://schemas.microsoft.com/office/powerpoint/2010/main" val="3426735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B451FD9-DDE7-4685-91EE-DCC362F61369}" type="datetimeFigureOut">
              <a:rPr lang="en-GB" smtClean="0"/>
              <a:t>10/06/2021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9A1975-12E4-450F-967E-A09EEB6AE644}" type="slidenum">
              <a:rPr lang="en-GB" smtClean="0"/>
              <a:t>‹#›</a:t>
            </a:fld>
            <a:endParaRPr lang="en-GB" dirty="0"/>
          </a:p>
        </p:txBody>
      </p:sp>
    </p:spTree>
    <p:extLst>
      <p:ext uri="{BB962C8B-B14F-4D97-AF65-F5344CB8AC3E}">
        <p14:creationId xmlns:p14="http://schemas.microsoft.com/office/powerpoint/2010/main" val="3123227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B451FD9-DDE7-4685-91EE-DCC362F61369}" type="datetimeFigureOut">
              <a:rPr lang="en-GB" smtClean="0"/>
              <a:t>10/06/2021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9A1975-12E4-450F-967E-A09EEB6AE644}" type="slidenum">
              <a:rPr lang="en-GB" smtClean="0"/>
              <a:t>‹#›</a:t>
            </a:fld>
            <a:endParaRPr lang="en-GB" dirty="0"/>
          </a:p>
        </p:txBody>
      </p:sp>
    </p:spTree>
    <p:extLst>
      <p:ext uri="{BB962C8B-B14F-4D97-AF65-F5344CB8AC3E}">
        <p14:creationId xmlns:p14="http://schemas.microsoft.com/office/powerpoint/2010/main" val="163220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B451FD9-DDE7-4685-91EE-DCC362F61369}" type="datetimeFigureOut">
              <a:rPr lang="en-GB" smtClean="0"/>
              <a:t>10/06/2021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9A1975-12E4-450F-967E-A09EEB6AE644}" type="slidenum">
              <a:rPr lang="en-GB" smtClean="0"/>
              <a:t>‹#›</a:t>
            </a:fld>
            <a:endParaRPr lang="en-GB" dirty="0"/>
          </a:p>
        </p:txBody>
      </p:sp>
    </p:spTree>
    <p:extLst>
      <p:ext uri="{BB962C8B-B14F-4D97-AF65-F5344CB8AC3E}">
        <p14:creationId xmlns:p14="http://schemas.microsoft.com/office/powerpoint/2010/main" val="4211711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B451FD9-DDE7-4685-91EE-DCC362F61369}" type="datetimeFigureOut">
              <a:rPr lang="en-GB" smtClean="0"/>
              <a:t>10/06/2021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E9A1975-12E4-450F-967E-A09EEB6AE644}" type="slidenum">
              <a:rPr lang="en-GB" smtClean="0"/>
              <a:t>‹#›</a:t>
            </a:fld>
            <a:endParaRPr lang="en-GB" dirty="0"/>
          </a:p>
        </p:txBody>
      </p:sp>
    </p:spTree>
    <p:extLst>
      <p:ext uri="{BB962C8B-B14F-4D97-AF65-F5344CB8AC3E}">
        <p14:creationId xmlns:p14="http://schemas.microsoft.com/office/powerpoint/2010/main" val="210939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B451FD9-DDE7-4685-91EE-DCC362F61369}" type="datetimeFigureOut">
              <a:rPr lang="en-GB" smtClean="0"/>
              <a:t>10/06/2021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E9A1975-12E4-450F-967E-A09EEB6AE644}" type="slidenum">
              <a:rPr lang="en-GB" smtClean="0"/>
              <a:t>‹#›</a:t>
            </a:fld>
            <a:endParaRPr lang="en-GB" dirty="0"/>
          </a:p>
        </p:txBody>
      </p:sp>
    </p:spTree>
    <p:extLst>
      <p:ext uri="{BB962C8B-B14F-4D97-AF65-F5344CB8AC3E}">
        <p14:creationId xmlns:p14="http://schemas.microsoft.com/office/powerpoint/2010/main" val="3880885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B451FD9-DDE7-4685-91EE-DCC362F61369}" type="datetimeFigureOut">
              <a:rPr lang="en-GB" smtClean="0"/>
              <a:t>10/06/2021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E9A1975-12E4-450F-967E-A09EEB6AE644}" type="slidenum">
              <a:rPr lang="en-GB" smtClean="0"/>
              <a:t>‹#›</a:t>
            </a:fld>
            <a:endParaRPr lang="en-GB" dirty="0"/>
          </a:p>
        </p:txBody>
      </p:sp>
    </p:spTree>
    <p:extLst>
      <p:ext uri="{BB962C8B-B14F-4D97-AF65-F5344CB8AC3E}">
        <p14:creationId xmlns:p14="http://schemas.microsoft.com/office/powerpoint/2010/main" val="550489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51FD9-DDE7-4685-91EE-DCC362F61369}" type="datetimeFigureOut">
              <a:rPr lang="en-GB" smtClean="0"/>
              <a:t>10/06/2021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E9A1975-12E4-450F-967E-A09EEB6AE644}" type="slidenum">
              <a:rPr lang="en-GB" smtClean="0"/>
              <a:t>‹#›</a:t>
            </a:fld>
            <a:endParaRPr lang="en-GB" dirty="0"/>
          </a:p>
        </p:txBody>
      </p:sp>
    </p:spTree>
    <p:extLst>
      <p:ext uri="{BB962C8B-B14F-4D97-AF65-F5344CB8AC3E}">
        <p14:creationId xmlns:p14="http://schemas.microsoft.com/office/powerpoint/2010/main" val="3150389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B451FD9-DDE7-4685-91EE-DCC362F61369}" type="datetimeFigureOut">
              <a:rPr lang="en-GB" smtClean="0"/>
              <a:t>10/06/2021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E9A1975-12E4-450F-967E-A09EEB6AE644}" type="slidenum">
              <a:rPr lang="en-GB" smtClean="0"/>
              <a:t>‹#›</a:t>
            </a:fld>
            <a:endParaRPr lang="en-GB" dirty="0"/>
          </a:p>
        </p:txBody>
      </p:sp>
    </p:spTree>
    <p:extLst>
      <p:ext uri="{BB962C8B-B14F-4D97-AF65-F5344CB8AC3E}">
        <p14:creationId xmlns:p14="http://schemas.microsoft.com/office/powerpoint/2010/main" val="493389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B451FD9-DDE7-4685-91EE-DCC362F61369}" type="datetimeFigureOut">
              <a:rPr lang="en-GB" smtClean="0"/>
              <a:t>10/06/2021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E9A1975-12E4-450F-967E-A09EEB6AE644}" type="slidenum">
              <a:rPr lang="en-GB" smtClean="0"/>
              <a:t>‹#›</a:t>
            </a:fld>
            <a:endParaRPr lang="en-GB" dirty="0"/>
          </a:p>
        </p:txBody>
      </p:sp>
    </p:spTree>
    <p:extLst>
      <p:ext uri="{BB962C8B-B14F-4D97-AF65-F5344CB8AC3E}">
        <p14:creationId xmlns:p14="http://schemas.microsoft.com/office/powerpoint/2010/main" val="2610799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51FD9-DDE7-4685-91EE-DCC362F61369}" type="datetimeFigureOut">
              <a:rPr lang="en-GB" smtClean="0"/>
              <a:t>10/06/2021</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A1975-12E4-450F-967E-A09EEB6AE644}" type="slidenum">
              <a:rPr lang="en-GB" smtClean="0"/>
              <a:t>‹#›</a:t>
            </a:fld>
            <a:endParaRPr lang="en-GB" dirty="0"/>
          </a:p>
        </p:txBody>
      </p:sp>
    </p:spTree>
    <p:extLst>
      <p:ext uri="{BB962C8B-B14F-4D97-AF65-F5344CB8AC3E}">
        <p14:creationId xmlns:p14="http://schemas.microsoft.com/office/powerpoint/2010/main" val="2668391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6579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3187F5-A3DA-B147-84C7-7228F7EE4B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344" y="1944286"/>
            <a:ext cx="6739311" cy="2969428"/>
          </a:xfrm>
          <a:prstGeom prst="rect">
            <a:avLst/>
          </a:prstGeom>
        </p:spPr>
      </p:pic>
    </p:spTree>
    <p:extLst>
      <p:ext uri="{BB962C8B-B14F-4D97-AF65-F5344CB8AC3E}">
        <p14:creationId xmlns:p14="http://schemas.microsoft.com/office/powerpoint/2010/main" val="1578899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973F53-E091-CC49-AD10-4CF2E571DBF6}"/>
              </a:ext>
            </a:extLst>
          </p:cNvPr>
          <p:cNvSpPr/>
          <p:nvPr/>
        </p:nvSpPr>
        <p:spPr>
          <a:xfrm>
            <a:off x="2171700" y="2111375"/>
            <a:ext cx="2743200" cy="2089150"/>
          </a:xfrm>
          <a:prstGeom prst="rect">
            <a:avLst/>
          </a:prstGeom>
          <a:solidFill>
            <a:srgbClr val="38B2AA">
              <a:alpha val="45000"/>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6000" dirty="0">
                <a:latin typeface="Avenir Book" panose="02000503020000020003" pitchFamily="2" charset="0"/>
              </a:rPr>
              <a:t>why?</a:t>
            </a:r>
          </a:p>
        </p:txBody>
      </p:sp>
      <p:sp>
        <p:nvSpPr>
          <p:cNvPr id="8" name="Rectangle 7">
            <a:extLst>
              <a:ext uri="{FF2B5EF4-FFF2-40B4-BE49-F238E27FC236}">
                <a16:creationId xmlns:a16="http://schemas.microsoft.com/office/drawing/2014/main" id="{A65D0334-A055-3C4F-9524-23BE62BC96FA}"/>
              </a:ext>
            </a:extLst>
          </p:cNvPr>
          <p:cNvSpPr/>
          <p:nvPr/>
        </p:nvSpPr>
        <p:spPr>
          <a:xfrm>
            <a:off x="5308600" y="2111375"/>
            <a:ext cx="2743200" cy="2089150"/>
          </a:xfrm>
          <a:prstGeom prst="rect">
            <a:avLst/>
          </a:prstGeom>
          <a:solidFill>
            <a:srgbClr val="194E74">
              <a:alpha val="45000"/>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6000" dirty="0">
                <a:latin typeface="Avenir Book" panose="02000503020000020003" pitchFamily="2" charset="0"/>
              </a:rPr>
              <a:t>what?</a:t>
            </a:r>
          </a:p>
        </p:txBody>
      </p:sp>
      <p:sp>
        <p:nvSpPr>
          <p:cNvPr id="9" name="Rectangle 8">
            <a:extLst>
              <a:ext uri="{FF2B5EF4-FFF2-40B4-BE49-F238E27FC236}">
                <a16:creationId xmlns:a16="http://schemas.microsoft.com/office/drawing/2014/main" id="{FC474A6D-4A7E-694A-B071-00D33447A1B6}"/>
              </a:ext>
            </a:extLst>
          </p:cNvPr>
          <p:cNvSpPr/>
          <p:nvPr/>
        </p:nvSpPr>
        <p:spPr>
          <a:xfrm>
            <a:off x="2171700" y="4533900"/>
            <a:ext cx="2743200" cy="2089150"/>
          </a:xfrm>
          <a:prstGeom prst="rect">
            <a:avLst/>
          </a:prstGeom>
          <a:solidFill>
            <a:srgbClr val="E0582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6000" dirty="0"/>
              <a:t>how?</a:t>
            </a:r>
            <a:endParaRPr lang="en-US" sz="6000"/>
          </a:p>
        </p:txBody>
      </p:sp>
      <p:pic>
        <p:nvPicPr>
          <p:cNvPr id="13" name="Picture 12">
            <a:extLst>
              <a:ext uri="{FF2B5EF4-FFF2-40B4-BE49-F238E27FC236}">
                <a16:creationId xmlns:a16="http://schemas.microsoft.com/office/drawing/2014/main" id="{91E14411-EB85-7B48-86BA-A9DE13422D53}"/>
              </a:ext>
            </a:extLst>
          </p:cNvPr>
          <p:cNvPicPr>
            <a:picLocks noChangeAspect="1"/>
          </p:cNvPicPr>
          <p:nvPr/>
        </p:nvPicPr>
        <p:blipFill>
          <a:blip r:embed="rId3"/>
          <a:stretch>
            <a:fillRect/>
          </a:stretch>
        </p:blipFill>
        <p:spPr>
          <a:xfrm>
            <a:off x="377045" y="234950"/>
            <a:ext cx="2175655" cy="2903205"/>
          </a:xfrm>
          <a:prstGeom prst="rect">
            <a:avLst/>
          </a:prstGeom>
        </p:spPr>
      </p:pic>
      <p:sp>
        <p:nvSpPr>
          <p:cNvPr id="14" name="TextBox 13">
            <a:extLst>
              <a:ext uri="{FF2B5EF4-FFF2-40B4-BE49-F238E27FC236}">
                <a16:creationId xmlns:a16="http://schemas.microsoft.com/office/drawing/2014/main" id="{100FB5BC-7274-AD4F-80D5-BAD20A862C0E}"/>
              </a:ext>
            </a:extLst>
          </p:cNvPr>
          <p:cNvSpPr txBox="1"/>
          <p:nvPr/>
        </p:nvSpPr>
        <p:spPr>
          <a:xfrm>
            <a:off x="3124200" y="234950"/>
            <a:ext cx="4927600" cy="1938992"/>
          </a:xfrm>
          <a:prstGeom prst="rect">
            <a:avLst/>
          </a:prstGeom>
          <a:noFill/>
        </p:spPr>
        <p:txBody>
          <a:bodyPr wrap="square" rtlCol="0">
            <a:spAutoFit/>
          </a:bodyPr>
          <a:lstStyle/>
          <a:p>
            <a:pPr algn="r"/>
            <a:r>
              <a:rPr lang="en-US" sz="12000" b="1" dirty="0">
                <a:solidFill>
                  <a:srgbClr val="9772BC"/>
                </a:solidFill>
                <a:latin typeface="Avenir Black" panose="02000503020000020003" pitchFamily="2" charset="0"/>
              </a:rPr>
              <a:t>AIMS</a:t>
            </a:r>
          </a:p>
        </p:txBody>
      </p:sp>
      <p:sp>
        <p:nvSpPr>
          <p:cNvPr id="11" name="Rectangle 10">
            <a:extLst>
              <a:ext uri="{FF2B5EF4-FFF2-40B4-BE49-F238E27FC236}">
                <a16:creationId xmlns:a16="http://schemas.microsoft.com/office/drawing/2014/main" id="{0656B81F-10B0-D141-BA29-9FB37F966833}"/>
              </a:ext>
            </a:extLst>
          </p:cNvPr>
          <p:cNvSpPr/>
          <p:nvPr/>
        </p:nvSpPr>
        <p:spPr>
          <a:xfrm>
            <a:off x="5308600" y="4533900"/>
            <a:ext cx="2743200" cy="2089150"/>
          </a:xfrm>
          <a:prstGeom prst="rect">
            <a:avLst/>
          </a:prstGeom>
          <a:solidFill>
            <a:srgbClr val="EEAE3E">
              <a:alpha val="67843"/>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when?</a:t>
            </a:r>
            <a:endParaRPr lang="en-US" sz="16000" b="1" dirty="0">
              <a:latin typeface="American Typewriter" panose="02090604020004020304" pitchFamily="18" charset="77"/>
            </a:endParaRPr>
          </a:p>
        </p:txBody>
      </p:sp>
    </p:spTree>
    <p:extLst>
      <p:ext uri="{BB962C8B-B14F-4D97-AF65-F5344CB8AC3E}">
        <p14:creationId xmlns:p14="http://schemas.microsoft.com/office/powerpoint/2010/main" val="669688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94EBBD-E811-F641-BD94-ADE5FC79E293}"/>
              </a:ext>
            </a:extLst>
          </p:cNvPr>
          <p:cNvGrpSpPr/>
          <p:nvPr/>
        </p:nvGrpSpPr>
        <p:grpSpPr>
          <a:xfrm>
            <a:off x="6847107" y="2040867"/>
            <a:ext cx="1839157" cy="4446591"/>
            <a:chOff x="6847108" y="2204303"/>
            <a:chExt cx="1839157" cy="4446591"/>
          </a:xfrm>
        </p:grpSpPr>
        <p:pic>
          <p:nvPicPr>
            <p:cNvPr id="9" name="Picture 8">
              <a:extLst>
                <a:ext uri="{FF2B5EF4-FFF2-40B4-BE49-F238E27FC236}">
                  <a16:creationId xmlns:a16="http://schemas.microsoft.com/office/drawing/2014/main" id="{31C21FDD-9C00-E14E-A4AC-48A86F189DFF}"/>
                </a:ext>
              </a:extLst>
            </p:cNvPr>
            <p:cNvPicPr>
              <a:picLocks noChangeAspect="1"/>
            </p:cNvPicPr>
            <p:nvPr/>
          </p:nvPicPr>
          <p:blipFill>
            <a:blip r:embed="rId3"/>
            <a:stretch>
              <a:fillRect/>
            </a:stretch>
          </p:blipFill>
          <p:spPr>
            <a:xfrm>
              <a:off x="6847108" y="2204303"/>
              <a:ext cx="1823497" cy="1288273"/>
            </a:xfrm>
            <a:prstGeom prst="rect">
              <a:avLst/>
            </a:prstGeom>
          </p:spPr>
        </p:pic>
        <p:pic>
          <p:nvPicPr>
            <p:cNvPr id="11" name="Picture 10">
              <a:extLst>
                <a:ext uri="{FF2B5EF4-FFF2-40B4-BE49-F238E27FC236}">
                  <a16:creationId xmlns:a16="http://schemas.microsoft.com/office/drawing/2014/main" id="{4F509B17-37B7-664C-9684-DA1199AF7834}"/>
                </a:ext>
              </a:extLst>
            </p:cNvPr>
            <p:cNvPicPr>
              <a:picLocks noChangeAspect="1"/>
            </p:cNvPicPr>
            <p:nvPr/>
          </p:nvPicPr>
          <p:blipFill>
            <a:blip r:embed="rId4"/>
            <a:stretch>
              <a:fillRect/>
            </a:stretch>
          </p:blipFill>
          <p:spPr>
            <a:xfrm>
              <a:off x="6862768" y="2837808"/>
              <a:ext cx="1823497" cy="1282437"/>
            </a:xfrm>
            <a:prstGeom prst="rect">
              <a:avLst/>
            </a:prstGeom>
          </p:spPr>
        </p:pic>
        <p:pic>
          <p:nvPicPr>
            <p:cNvPr id="13" name="Picture 12">
              <a:extLst>
                <a:ext uri="{FF2B5EF4-FFF2-40B4-BE49-F238E27FC236}">
                  <a16:creationId xmlns:a16="http://schemas.microsoft.com/office/drawing/2014/main" id="{CFE1251B-B30A-F644-A316-C94FA81348D3}"/>
                </a:ext>
              </a:extLst>
            </p:cNvPr>
            <p:cNvPicPr>
              <a:picLocks noChangeAspect="1"/>
            </p:cNvPicPr>
            <p:nvPr/>
          </p:nvPicPr>
          <p:blipFill>
            <a:blip r:embed="rId5"/>
            <a:stretch>
              <a:fillRect/>
            </a:stretch>
          </p:blipFill>
          <p:spPr>
            <a:xfrm>
              <a:off x="6847108" y="3459338"/>
              <a:ext cx="1832118" cy="1288273"/>
            </a:xfrm>
            <a:prstGeom prst="rect">
              <a:avLst/>
            </a:prstGeom>
          </p:spPr>
        </p:pic>
        <p:pic>
          <p:nvPicPr>
            <p:cNvPr id="14" name="Picture 13">
              <a:extLst>
                <a:ext uri="{FF2B5EF4-FFF2-40B4-BE49-F238E27FC236}">
                  <a16:creationId xmlns:a16="http://schemas.microsoft.com/office/drawing/2014/main" id="{58725E0B-8258-004D-8AAE-DFACBAA8DE3B}"/>
                </a:ext>
              </a:extLst>
            </p:cNvPr>
            <p:cNvPicPr>
              <a:picLocks noChangeAspect="1"/>
            </p:cNvPicPr>
            <p:nvPr/>
          </p:nvPicPr>
          <p:blipFill>
            <a:blip r:embed="rId6"/>
            <a:stretch>
              <a:fillRect/>
            </a:stretch>
          </p:blipFill>
          <p:spPr>
            <a:xfrm>
              <a:off x="6860710" y="4126081"/>
              <a:ext cx="1825555" cy="1282211"/>
            </a:xfrm>
            <a:prstGeom prst="rect">
              <a:avLst/>
            </a:prstGeom>
          </p:spPr>
        </p:pic>
        <p:pic>
          <p:nvPicPr>
            <p:cNvPr id="15" name="Picture 14">
              <a:extLst>
                <a:ext uri="{FF2B5EF4-FFF2-40B4-BE49-F238E27FC236}">
                  <a16:creationId xmlns:a16="http://schemas.microsoft.com/office/drawing/2014/main" id="{38FA4FA9-528F-1741-ADBC-994AB4D856D5}"/>
                </a:ext>
              </a:extLst>
            </p:cNvPr>
            <p:cNvPicPr>
              <a:picLocks noChangeAspect="1"/>
            </p:cNvPicPr>
            <p:nvPr/>
          </p:nvPicPr>
          <p:blipFill>
            <a:blip r:embed="rId7"/>
            <a:stretch>
              <a:fillRect/>
            </a:stretch>
          </p:blipFill>
          <p:spPr>
            <a:xfrm>
              <a:off x="6847108" y="4750054"/>
              <a:ext cx="1823497" cy="1279539"/>
            </a:xfrm>
            <a:prstGeom prst="rect">
              <a:avLst/>
            </a:prstGeom>
          </p:spPr>
        </p:pic>
        <p:pic>
          <p:nvPicPr>
            <p:cNvPr id="16" name="Picture 15">
              <a:extLst>
                <a:ext uri="{FF2B5EF4-FFF2-40B4-BE49-F238E27FC236}">
                  <a16:creationId xmlns:a16="http://schemas.microsoft.com/office/drawing/2014/main" id="{317F9459-494D-FC4C-99DF-C8A86B685F34}"/>
                </a:ext>
              </a:extLst>
            </p:cNvPr>
            <p:cNvPicPr>
              <a:picLocks noChangeAspect="1"/>
            </p:cNvPicPr>
            <p:nvPr/>
          </p:nvPicPr>
          <p:blipFill>
            <a:blip r:embed="rId8"/>
            <a:stretch>
              <a:fillRect/>
            </a:stretch>
          </p:blipFill>
          <p:spPr>
            <a:xfrm>
              <a:off x="6851417" y="5371354"/>
              <a:ext cx="1823498" cy="1279540"/>
            </a:xfrm>
            <a:prstGeom prst="rect">
              <a:avLst/>
            </a:prstGeom>
          </p:spPr>
        </p:pic>
      </p:grpSp>
      <p:sp>
        <p:nvSpPr>
          <p:cNvPr id="12" name="TextBox 11">
            <a:extLst>
              <a:ext uri="{FF2B5EF4-FFF2-40B4-BE49-F238E27FC236}">
                <a16:creationId xmlns:a16="http://schemas.microsoft.com/office/drawing/2014/main" id="{45619A2E-B333-4A4E-A0B9-BF94CF449AB2}"/>
              </a:ext>
            </a:extLst>
          </p:cNvPr>
          <p:cNvSpPr txBox="1"/>
          <p:nvPr/>
        </p:nvSpPr>
        <p:spPr>
          <a:xfrm>
            <a:off x="344719" y="2088502"/>
            <a:ext cx="1823497" cy="4517249"/>
          </a:xfrm>
          <a:prstGeom prst="rect">
            <a:avLst/>
          </a:prstGeom>
          <a:solidFill>
            <a:srgbClr val="E67647"/>
          </a:solidFill>
          <a:effectLst>
            <a:outerShdw blurRad="63500" sx="102000" sy="102000" algn="ctr" rotWithShape="0">
              <a:prstClr val="black">
                <a:alpha val="40000"/>
              </a:prstClr>
            </a:outerShdw>
          </a:effectLst>
        </p:spPr>
        <p:txBody>
          <a:bodyPr wrap="square" lIns="0" tIns="360000" rIns="72000" bIns="360000" rtlCol="0" anchor="ctr">
            <a:noAutofit/>
          </a:bodyPr>
          <a:lstStyle/>
          <a:p>
            <a:pPr algn="ctr">
              <a:lnSpc>
                <a:spcPct val="80000"/>
              </a:lnSpc>
              <a:spcAft>
                <a:spcPts val="1800"/>
              </a:spcAft>
            </a:pPr>
            <a:r>
              <a:rPr lang="en-US" sz="4400" b="1" i="1" dirty="0">
                <a:solidFill>
                  <a:schemeClr val="bg1"/>
                </a:solidFill>
                <a:latin typeface="Avenir Book" panose="02000503020000020003" pitchFamily="2" charset="0"/>
              </a:rPr>
              <a:t>braver</a:t>
            </a:r>
          </a:p>
          <a:p>
            <a:pPr algn="ctr">
              <a:lnSpc>
                <a:spcPct val="80000"/>
              </a:lnSpc>
              <a:spcAft>
                <a:spcPts val="1800"/>
              </a:spcAft>
            </a:pPr>
            <a:r>
              <a:rPr lang="en-US" sz="4400" b="1" i="1" dirty="0">
                <a:solidFill>
                  <a:schemeClr val="bg1"/>
                </a:solidFill>
                <a:latin typeface="Avenir Book" panose="02000503020000020003" pitchFamily="2" charset="0"/>
              </a:rPr>
              <a:t>&amp;</a:t>
            </a:r>
          </a:p>
          <a:p>
            <a:pPr algn="ctr">
              <a:lnSpc>
                <a:spcPct val="80000"/>
              </a:lnSpc>
              <a:spcAft>
                <a:spcPts val="1800"/>
              </a:spcAft>
            </a:pPr>
            <a:r>
              <a:rPr lang="en-US" sz="4400" b="1" i="1" dirty="0">
                <a:solidFill>
                  <a:schemeClr val="bg1"/>
                </a:solidFill>
                <a:latin typeface="Avenir Book" panose="02000503020000020003" pitchFamily="2" charset="0"/>
              </a:rPr>
              <a:t>safer</a:t>
            </a:r>
          </a:p>
        </p:txBody>
      </p:sp>
      <p:sp>
        <p:nvSpPr>
          <p:cNvPr id="18" name="Rectangle 17">
            <a:extLst>
              <a:ext uri="{FF2B5EF4-FFF2-40B4-BE49-F238E27FC236}">
                <a16:creationId xmlns:a16="http://schemas.microsoft.com/office/drawing/2014/main" id="{F5DE72A5-A05C-754D-A6D6-0F81B9586FB9}"/>
              </a:ext>
            </a:extLst>
          </p:cNvPr>
          <p:cNvSpPr/>
          <p:nvPr/>
        </p:nvSpPr>
        <p:spPr>
          <a:xfrm>
            <a:off x="344719" y="448847"/>
            <a:ext cx="8447872" cy="1476634"/>
          </a:xfrm>
          <a:prstGeom prst="rect">
            <a:avLst/>
          </a:prstGeom>
          <a:solidFill>
            <a:srgbClr val="194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atin typeface="Avenir Book" panose="02000503020000020003" pitchFamily="2" charset="0"/>
              </a:rPr>
              <a:t>Creating spaces for</a:t>
            </a:r>
          </a:p>
          <a:p>
            <a:r>
              <a:rPr lang="en-US" sz="3600" dirty="0">
                <a:latin typeface="Avenir Book" panose="02000503020000020003" pitchFamily="2" charset="0"/>
              </a:rPr>
              <a:t>learning together well </a:t>
            </a:r>
          </a:p>
        </p:txBody>
      </p:sp>
      <p:pic>
        <p:nvPicPr>
          <p:cNvPr id="19" name="Picture 18">
            <a:extLst>
              <a:ext uri="{FF2B5EF4-FFF2-40B4-BE49-F238E27FC236}">
                <a16:creationId xmlns:a16="http://schemas.microsoft.com/office/drawing/2014/main" id="{6AB3C5C9-9AE5-464B-B1B6-DC11FA4F04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36394" y="661696"/>
            <a:ext cx="2385165" cy="1050935"/>
          </a:xfrm>
          <a:prstGeom prst="rect">
            <a:avLst/>
          </a:prstGeom>
        </p:spPr>
      </p:pic>
      <p:sp>
        <p:nvSpPr>
          <p:cNvPr id="23" name="Rectangle 22">
            <a:extLst>
              <a:ext uri="{FF2B5EF4-FFF2-40B4-BE49-F238E27FC236}">
                <a16:creationId xmlns:a16="http://schemas.microsoft.com/office/drawing/2014/main" id="{69D226C2-6A9A-6B44-83A9-1EDBAAA95564}"/>
              </a:ext>
            </a:extLst>
          </p:cNvPr>
          <p:cNvSpPr/>
          <p:nvPr/>
        </p:nvSpPr>
        <p:spPr>
          <a:xfrm>
            <a:off x="2535211" y="4327521"/>
            <a:ext cx="3944893" cy="1065642"/>
          </a:xfrm>
          <a:prstGeom prst="rect">
            <a:avLst/>
          </a:prstGeom>
          <a:solidFill>
            <a:srgbClr val="EEA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venir Book" panose="02000503020000020003" pitchFamily="2" charset="0"/>
              </a:rPr>
              <a:t>Guidance:</a:t>
            </a:r>
          </a:p>
          <a:p>
            <a:pPr algn="ctr"/>
            <a:r>
              <a:rPr lang="en-US" sz="2800" dirty="0">
                <a:latin typeface="Avenir Book" panose="02000503020000020003" pitchFamily="2" charset="0"/>
              </a:rPr>
              <a:t>Braver and safer</a:t>
            </a:r>
          </a:p>
        </p:txBody>
      </p:sp>
      <p:sp>
        <p:nvSpPr>
          <p:cNvPr id="24" name="Rectangle 23">
            <a:extLst>
              <a:ext uri="{FF2B5EF4-FFF2-40B4-BE49-F238E27FC236}">
                <a16:creationId xmlns:a16="http://schemas.microsoft.com/office/drawing/2014/main" id="{0F115F06-A721-644A-929C-961C276F2BA6}"/>
              </a:ext>
            </a:extLst>
          </p:cNvPr>
          <p:cNvSpPr/>
          <p:nvPr/>
        </p:nvSpPr>
        <p:spPr>
          <a:xfrm>
            <a:off x="2535212" y="2057486"/>
            <a:ext cx="3944893" cy="1032556"/>
          </a:xfrm>
          <a:prstGeom prst="rect">
            <a:avLst/>
          </a:prstGeom>
          <a:solidFill>
            <a:srgbClr val="61B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venir Book" panose="02000503020000020003" pitchFamily="2" charset="0"/>
              </a:rPr>
              <a:t>Commitments</a:t>
            </a:r>
          </a:p>
        </p:txBody>
      </p:sp>
      <p:sp>
        <p:nvSpPr>
          <p:cNvPr id="25" name="Rectangle 24">
            <a:extLst>
              <a:ext uri="{FF2B5EF4-FFF2-40B4-BE49-F238E27FC236}">
                <a16:creationId xmlns:a16="http://schemas.microsoft.com/office/drawing/2014/main" id="{5AB28AF2-DE81-3943-BBF3-A681E3ED6ABE}"/>
              </a:ext>
            </a:extLst>
          </p:cNvPr>
          <p:cNvSpPr/>
          <p:nvPr/>
        </p:nvSpPr>
        <p:spPr>
          <a:xfrm>
            <a:off x="2528414" y="3192503"/>
            <a:ext cx="3944893" cy="1032557"/>
          </a:xfrm>
          <a:prstGeom prst="rect">
            <a:avLst/>
          </a:prstGeom>
          <a:solidFill>
            <a:srgbClr val="896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venir Book" panose="02000503020000020003" pitchFamily="2" charset="0"/>
              </a:rPr>
              <a:t>Notes for Leaders</a:t>
            </a:r>
          </a:p>
        </p:txBody>
      </p:sp>
      <p:sp>
        <p:nvSpPr>
          <p:cNvPr id="26" name="Rectangle 25">
            <a:extLst>
              <a:ext uri="{FF2B5EF4-FFF2-40B4-BE49-F238E27FC236}">
                <a16:creationId xmlns:a16="http://schemas.microsoft.com/office/drawing/2014/main" id="{DCE2F170-926A-0F4B-B6BE-BDC823BDEE79}"/>
              </a:ext>
            </a:extLst>
          </p:cNvPr>
          <p:cNvSpPr/>
          <p:nvPr/>
        </p:nvSpPr>
        <p:spPr>
          <a:xfrm>
            <a:off x="2528414" y="5540109"/>
            <a:ext cx="3944893" cy="1065642"/>
          </a:xfrm>
          <a:prstGeom prst="rect">
            <a:avLst/>
          </a:prstGeom>
          <a:solidFill>
            <a:srgbClr val="627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venir Book" panose="02000503020000020003" pitchFamily="2" charset="0"/>
              </a:rPr>
              <a:t>Training</a:t>
            </a:r>
          </a:p>
        </p:txBody>
      </p:sp>
    </p:spTree>
    <p:extLst>
      <p:ext uri="{BB962C8B-B14F-4D97-AF65-F5344CB8AC3E}">
        <p14:creationId xmlns:p14="http://schemas.microsoft.com/office/powerpoint/2010/main" val="120663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F6F020-33DA-9C4F-B03F-F15F87FAAA97}"/>
              </a:ext>
            </a:extLst>
          </p:cNvPr>
          <p:cNvSpPr txBox="1"/>
          <p:nvPr/>
        </p:nvSpPr>
        <p:spPr>
          <a:xfrm>
            <a:off x="11509049" y="1036712"/>
            <a:ext cx="138548" cy="276999"/>
          </a:xfrm>
          <a:prstGeom prst="rect">
            <a:avLst/>
          </a:prstGeom>
          <a:noFill/>
        </p:spPr>
        <p:txBody>
          <a:bodyPr wrap="none" rtlCol="0">
            <a:noAutofit/>
          </a:bodyPr>
          <a:lstStyle/>
          <a:p>
            <a:endParaRPr lang="en-US" sz="1350" dirty="0"/>
          </a:p>
        </p:txBody>
      </p:sp>
      <p:sp>
        <p:nvSpPr>
          <p:cNvPr id="3" name="TextBox 2">
            <a:extLst>
              <a:ext uri="{FF2B5EF4-FFF2-40B4-BE49-F238E27FC236}">
                <a16:creationId xmlns:a16="http://schemas.microsoft.com/office/drawing/2014/main" id="{984AD6D6-7573-C24D-9376-C8A3FB679EC8}"/>
              </a:ext>
            </a:extLst>
          </p:cNvPr>
          <p:cNvSpPr txBox="1"/>
          <p:nvPr/>
        </p:nvSpPr>
        <p:spPr>
          <a:xfrm>
            <a:off x="12398477" y="-353961"/>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D219ED8C-9180-3A46-9663-489D899DB759}"/>
              </a:ext>
            </a:extLst>
          </p:cNvPr>
          <p:cNvSpPr txBox="1"/>
          <p:nvPr/>
        </p:nvSpPr>
        <p:spPr>
          <a:xfrm>
            <a:off x="4750954" y="3429001"/>
            <a:ext cx="4217200" cy="3197348"/>
          </a:xfrm>
          <a:prstGeom prst="rect">
            <a:avLst/>
          </a:prstGeom>
          <a:solidFill>
            <a:srgbClr val="38B2AB"/>
          </a:solidFill>
          <a:effectLst>
            <a:outerShdw blurRad="63500" sx="102000" sy="102000" algn="ctr" rotWithShape="0">
              <a:prstClr val="black">
                <a:alpha val="40000"/>
              </a:prstClr>
            </a:outerShdw>
          </a:effectLst>
        </p:spPr>
        <p:txBody>
          <a:bodyPr wrap="square" lIns="180000" tIns="360000" rIns="180000" bIns="360000" rtlCol="0" anchor="ctr">
            <a:noAutofit/>
          </a:bodyPr>
          <a:lstStyle/>
          <a:p>
            <a:pPr>
              <a:lnSpc>
                <a:spcPct val="80000"/>
              </a:lnSpc>
              <a:spcAft>
                <a:spcPts val="600"/>
              </a:spcAft>
            </a:pPr>
            <a:r>
              <a:rPr lang="en-US" sz="3200" b="1" dirty="0">
                <a:solidFill>
                  <a:schemeClr val="bg1"/>
                </a:solidFill>
                <a:latin typeface="Avenir Black" panose="02000503020000020003" pitchFamily="2" charset="0"/>
              </a:rPr>
              <a:t>Learn</a:t>
            </a:r>
          </a:p>
          <a:p>
            <a:pPr>
              <a:lnSpc>
                <a:spcPct val="80000"/>
              </a:lnSpc>
              <a:spcAft>
                <a:spcPts val="1800"/>
              </a:spcAft>
            </a:pPr>
            <a:r>
              <a:rPr lang="en-US" sz="3200" b="1" i="1" dirty="0">
                <a:solidFill>
                  <a:schemeClr val="bg1"/>
                </a:solidFill>
                <a:latin typeface="Bradley Hand" pitchFamily="2" charset="77"/>
              </a:rPr>
              <a:t>together</a:t>
            </a:r>
          </a:p>
          <a:p>
            <a:pPr>
              <a:lnSpc>
                <a:spcPct val="80000"/>
              </a:lnSpc>
              <a:spcAft>
                <a:spcPts val="600"/>
              </a:spcAft>
            </a:pPr>
            <a:r>
              <a:rPr lang="en-US" sz="3200" b="1" dirty="0">
                <a:solidFill>
                  <a:schemeClr val="bg1"/>
                </a:solidFill>
                <a:latin typeface="Avenir Black" panose="02000503020000020003" pitchFamily="2" charset="0"/>
              </a:rPr>
              <a:t>Listen</a:t>
            </a:r>
          </a:p>
          <a:p>
            <a:pPr>
              <a:lnSpc>
                <a:spcPct val="80000"/>
              </a:lnSpc>
              <a:spcAft>
                <a:spcPts val="1800"/>
              </a:spcAft>
            </a:pPr>
            <a:r>
              <a:rPr lang="en-US" sz="3200" b="1" i="1" dirty="0">
                <a:solidFill>
                  <a:schemeClr val="bg1"/>
                </a:solidFill>
                <a:latin typeface="Bradley Hand" pitchFamily="2" charset="77"/>
              </a:rPr>
              <a:t>to each other</a:t>
            </a:r>
          </a:p>
          <a:p>
            <a:pPr algn="r">
              <a:lnSpc>
                <a:spcPct val="80000"/>
              </a:lnSpc>
              <a:spcAft>
                <a:spcPts val="1800"/>
              </a:spcAft>
            </a:pPr>
            <a:r>
              <a:rPr lang="en-US" sz="3200" b="1" dirty="0">
                <a:solidFill>
                  <a:schemeClr val="bg1"/>
                </a:solidFill>
                <a:latin typeface="Avenir Black" panose="02000503020000020003" pitchFamily="2" charset="0"/>
              </a:rPr>
              <a:t>Listen </a:t>
            </a:r>
            <a:r>
              <a:rPr lang="en-US" sz="3200" b="1" i="1" dirty="0">
                <a:solidFill>
                  <a:schemeClr val="bg1"/>
                </a:solidFill>
                <a:latin typeface="Bradley Hand" pitchFamily="2" charset="77"/>
              </a:rPr>
              <a:t>to God</a:t>
            </a:r>
          </a:p>
        </p:txBody>
      </p:sp>
      <p:grpSp>
        <p:nvGrpSpPr>
          <p:cNvPr id="2" name="Group 1">
            <a:extLst>
              <a:ext uri="{FF2B5EF4-FFF2-40B4-BE49-F238E27FC236}">
                <a16:creationId xmlns:a16="http://schemas.microsoft.com/office/drawing/2014/main" id="{7C6AF01F-2857-C247-9A12-005111B13902}"/>
              </a:ext>
            </a:extLst>
          </p:cNvPr>
          <p:cNvGrpSpPr/>
          <p:nvPr/>
        </p:nvGrpSpPr>
        <p:grpSpPr>
          <a:xfrm>
            <a:off x="660953" y="111689"/>
            <a:ext cx="3732094" cy="3218159"/>
            <a:chOff x="76821" y="-27551"/>
            <a:chExt cx="3519634" cy="3044643"/>
          </a:xfrm>
        </p:grpSpPr>
        <p:sp>
          <p:nvSpPr>
            <p:cNvPr id="4" name="TextBox 3">
              <a:extLst>
                <a:ext uri="{FF2B5EF4-FFF2-40B4-BE49-F238E27FC236}">
                  <a16:creationId xmlns:a16="http://schemas.microsoft.com/office/drawing/2014/main" id="{0D1B0F7E-26F3-714B-95DA-213AC90D0247}"/>
                </a:ext>
              </a:extLst>
            </p:cNvPr>
            <p:cNvSpPr txBox="1"/>
            <p:nvPr/>
          </p:nvSpPr>
          <p:spPr>
            <a:xfrm>
              <a:off x="76821" y="-27551"/>
              <a:ext cx="3519634" cy="3044643"/>
            </a:xfrm>
            <a:prstGeom prst="rect">
              <a:avLst/>
            </a:prstGeom>
            <a:solidFill>
              <a:srgbClr val="765792"/>
            </a:solidFill>
            <a:effectLst>
              <a:outerShdw blurRad="101600" dist="101600" dir="2700000" algn="tl" rotWithShape="0">
                <a:prstClr val="black">
                  <a:alpha val="40000"/>
                </a:prstClr>
              </a:outerShdw>
            </a:effectLst>
          </p:spPr>
          <p:txBody>
            <a:bodyPr wrap="square" lIns="270000" rtlCol="0">
              <a:noAutofit/>
            </a:bodyPr>
            <a:lstStyle/>
            <a:p>
              <a:pPr>
                <a:lnSpc>
                  <a:spcPct val="120000"/>
                </a:lnSpc>
              </a:pPr>
              <a:endParaRPr lang="en-US" sz="1350" spc="-83" dirty="0">
                <a:solidFill>
                  <a:schemeClr val="bg1"/>
                </a:solidFill>
                <a:latin typeface="Avenir Book" panose="02000503020000020003" pitchFamily="2" charset="0"/>
              </a:endParaRPr>
            </a:p>
            <a:p>
              <a:pPr>
                <a:lnSpc>
                  <a:spcPct val="120000"/>
                </a:lnSpc>
              </a:pPr>
              <a:endParaRPr lang="en-US" sz="1350" spc="-83" dirty="0">
                <a:solidFill>
                  <a:schemeClr val="bg1"/>
                </a:solidFill>
                <a:latin typeface="Avenir Book" panose="02000503020000020003" pitchFamily="2" charset="0"/>
              </a:endParaRPr>
            </a:p>
            <a:p>
              <a:pPr>
                <a:lnSpc>
                  <a:spcPct val="120000"/>
                </a:lnSpc>
              </a:pPr>
              <a:endParaRPr lang="en-US" sz="1350" spc="-83" dirty="0">
                <a:solidFill>
                  <a:schemeClr val="bg1"/>
                </a:solidFill>
                <a:latin typeface="Avenir Book" panose="02000503020000020003" pitchFamily="2" charset="0"/>
              </a:endParaRPr>
            </a:p>
            <a:p>
              <a:pPr>
                <a:lnSpc>
                  <a:spcPct val="120000"/>
                </a:lnSpc>
              </a:pPr>
              <a:endParaRPr lang="en-US" sz="1350" spc="-83" dirty="0">
                <a:solidFill>
                  <a:schemeClr val="bg1"/>
                </a:solidFill>
                <a:latin typeface="Avenir Book" panose="02000503020000020003" pitchFamily="2" charset="0"/>
              </a:endParaRPr>
            </a:p>
            <a:p>
              <a:pPr>
                <a:lnSpc>
                  <a:spcPct val="120000"/>
                </a:lnSpc>
              </a:pPr>
              <a:endParaRPr lang="en-US" sz="1350" spc="-83" dirty="0">
                <a:solidFill>
                  <a:schemeClr val="bg1"/>
                </a:solidFill>
                <a:latin typeface="Avenir Book" panose="02000503020000020003" pitchFamily="2" charset="0"/>
              </a:endParaRPr>
            </a:p>
            <a:p>
              <a:pPr>
                <a:lnSpc>
                  <a:spcPct val="120000"/>
                </a:lnSpc>
              </a:pPr>
              <a:endParaRPr lang="en-US" spc="-83" dirty="0">
                <a:latin typeface="Avenir Book" panose="02000503020000020003" pitchFamily="2" charset="0"/>
              </a:endParaRPr>
            </a:p>
            <a:p>
              <a:pPr>
                <a:lnSpc>
                  <a:spcPct val="120000"/>
                </a:lnSpc>
              </a:pPr>
              <a:endParaRPr lang="en-US" spc="-83" dirty="0">
                <a:latin typeface="Avenir Book" panose="02000503020000020003" pitchFamily="2" charset="0"/>
              </a:endParaRPr>
            </a:p>
            <a:p>
              <a:pPr>
                <a:lnSpc>
                  <a:spcPct val="120000"/>
                </a:lnSpc>
              </a:pPr>
              <a:r>
                <a:rPr lang="en-US" spc="-83" dirty="0">
                  <a:solidFill>
                    <a:schemeClr val="bg1"/>
                  </a:solidFill>
                  <a:latin typeface="Avenir Book" panose="02000503020000020003" pitchFamily="2" charset="0"/>
                </a:rPr>
                <a:t>Christian teaching and learning</a:t>
              </a:r>
            </a:p>
            <a:p>
              <a:pPr>
                <a:lnSpc>
                  <a:spcPct val="120000"/>
                </a:lnSpc>
              </a:pPr>
              <a:r>
                <a:rPr lang="en-US" dirty="0">
                  <a:solidFill>
                    <a:schemeClr val="bg1"/>
                  </a:solidFill>
                  <a:latin typeface="Avenir Book" panose="02000503020000020003" pitchFamily="2" charset="0"/>
                </a:rPr>
                <a:t>about identity, sexuality,</a:t>
              </a:r>
            </a:p>
            <a:p>
              <a:pPr>
                <a:lnSpc>
                  <a:spcPct val="120000"/>
                </a:lnSpc>
              </a:pPr>
              <a:r>
                <a:rPr lang="en-US" dirty="0">
                  <a:solidFill>
                    <a:schemeClr val="bg1"/>
                  </a:solidFill>
                  <a:latin typeface="Avenir Book" panose="02000503020000020003" pitchFamily="2" charset="0"/>
                </a:rPr>
                <a:t>relationships &amp; marriage</a:t>
              </a:r>
            </a:p>
          </p:txBody>
        </p:sp>
        <p:pic>
          <p:nvPicPr>
            <p:cNvPr id="10" name="Picture 9">
              <a:extLst>
                <a:ext uri="{FF2B5EF4-FFF2-40B4-BE49-F238E27FC236}">
                  <a16:creationId xmlns:a16="http://schemas.microsoft.com/office/drawing/2014/main" id="{95AE2D8D-B083-D14A-9855-8A11B3F47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336" y="367882"/>
              <a:ext cx="3035907" cy="1337660"/>
            </a:xfrm>
            <a:prstGeom prst="rect">
              <a:avLst/>
            </a:prstGeom>
          </p:spPr>
        </p:pic>
      </p:grpSp>
      <p:grpSp>
        <p:nvGrpSpPr>
          <p:cNvPr id="6" name="Group 5">
            <a:extLst>
              <a:ext uri="{FF2B5EF4-FFF2-40B4-BE49-F238E27FC236}">
                <a16:creationId xmlns:a16="http://schemas.microsoft.com/office/drawing/2014/main" id="{546DA59A-2A2E-6B45-B4B9-7C5D18E1A127}"/>
              </a:ext>
            </a:extLst>
          </p:cNvPr>
          <p:cNvGrpSpPr/>
          <p:nvPr/>
        </p:nvGrpSpPr>
        <p:grpSpPr>
          <a:xfrm>
            <a:off x="4993507" y="231652"/>
            <a:ext cx="3732094" cy="3098196"/>
            <a:chOff x="88076" y="3412525"/>
            <a:chExt cx="3519634" cy="3213823"/>
          </a:xfrm>
          <a:effectLst>
            <a:outerShdw blurRad="63500" sx="102000" sy="102000" algn="ctr" rotWithShape="0">
              <a:prstClr val="black">
                <a:alpha val="40000"/>
              </a:prstClr>
            </a:outerShdw>
          </a:effectLst>
        </p:grpSpPr>
        <p:pic>
          <p:nvPicPr>
            <p:cNvPr id="14" name="Picture 13">
              <a:extLst>
                <a:ext uri="{FF2B5EF4-FFF2-40B4-BE49-F238E27FC236}">
                  <a16:creationId xmlns:a16="http://schemas.microsoft.com/office/drawing/2014/main" id="{5F0437D1-AA85-5849-BFF5-E012FDD9FE8A}"/>
                </a:ext>
              </a:extLst>
            </p:cNvPr>
            <p:cNvPicPr>
              <a:picLocks noChangeAspect="1"/>
            </p:cNvPicPr>
            <p:nvPr/>
          </p:nvPicPr>
          <p:blipFill>
            <a:blip r:embed="rId4"/>
            <a:stretch>
              <a:fillRect/>
            </a:stretch>
          </p:blipFill>
          <p:spPr>
            <a:xfrm>
              <a:off x="88076" y="3412525"/>
              <a:ext cx="1547478" cy="2220786"/>
            </a:xfrm>
            <a:prstGeom prst="rect">
              <a:avLst/>
            </a:prstGeom>
          </p:spPr>
        </p:pic>
        <p:grpSp>
          <p:nvGrpSpPr>
            <p:cNvPr id="22" name="Group 21">
              <a:extLst>
                <a:ext uri="{FF2B5EF4-FFF2-40B4-BE49-F238E27FC236}">
                  <a16:creationId xmlns:a16="http://schemas.microsoft.com/office/drawing/2014/main" id="{646A6F1A-B65D-2F46-BDA6-6215879DCD1A}"/>
                </a:ext>
              </a:extLst>
            </p:cNvPr>
            <p:cNvGrpSpPr/>
            <p:nvPr/>
          </p:nvGrpSpPr>
          <p:grpSpPr>
            <a:xfrm>
              <a:off x="1163935" y="5063611"/>
              <a:ext cx="2443775" cy="1562737"/>
              <a:chOff x="3514573" y="211083"/>
              <a:chExt cx="3033710" cy="1874556"/>
            </a:xfrm>
          </p:grpSpPr>
          <p:pic>
            <p:nvPicPr>
              <p:cNvPr id="23" name="Picture 22">
                <a:extLst>
                  <a:ext uri="{FF2B5EF4-FFF2-40B4-BE49-F238E27FC236}">
                    <a16:creationId xmlns:a16="http://schemas.microsoft.com/office/drawing/2014/main" id="{60C43493-3BB7-4B43-8287-51A3A07C097A}"/>
                  </a:ext>
                </a:extLst>
              </p:cNvPr>
              <p:cNvPicPr>
                <a:picLocks noChangeAspect="1"/>
              </p:cNvPicPr>
              <p:nvPr/>
            </p:nvPicPr>
            <p:blipFill>
              <a:blip r:embed="rId5"/>
              <a:stretch>
                <a:fillRect/>
              </a:stretch>
            </p:blipFill>
            <p:spPr>
              <a:xfrm>
                <a:off x="5099140" y="211083"/>
                <a:ext cx="1449143" cy="1874556"/>
              </a:xfrm>
              <a:prstGeom prst="rect">
                <a:avLst/>
              </a:prstGeom>
            </p:spPr>
          </p:pic>
          <p:pic>
            <p:nvPicPr>
              <p:cNvPr id="24" name="Picture 20" descr="Video Play Button Icon | Housing and Residential Life">
                <a:extLst>
                  <a:ext uri="{FF2B5EF4-FFF2-40B4-BE49-F238E27FC236}">
                    <a16:creationId xmlns:a16="http://schemas.microsoft.com/office/drawing/2014/main" id="{82FAEC48-E3C7-0745-AB9D-F647F0795F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4573" y="211083"/>
                <a:ext cx="1855719" cy="187455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5" name="TextBox 14">
            <a:extLst>
              <a:ext uri="{FF2B5EF4-FFF2-40B4-BE49-F238E27FC236}">
                <a16:creationId xmlns:a16="http://schemas.microsoft.com/office/drawing/2014/main" id="{8B1F94FA-3612-FA45-A947-CF4DCE3FEE52}"/>
              </a:ext>
            </a:extLst>
          </p:cNvPr>
          <p:cNvSpPr txBox="1"/>
          <p:nvPr/>
        </p:nvSpPr>
        <p:spPr>
          <a:xfrm>
            <a:off x="675059" y="3430839"/>
            <a:ext cx="3732094" cy="3218159"/>
          </a:xfrm>
          <a:prstGeom prst="rect">
            <a:avLst/>
          </a:prstGeom>
          <a:solidFill>
            <a:srgbClr val="E67647"/>
          </a:solidFill>
          <a:effectLst>
            <a:outerShdw blurRad="63500" sx="102000" sy="102000" algn="ctr" rotWithShape="0">
              <a:prstClr val="black">
                <a:alpha val="40000"/>
              </a:prstClr>
            </a:outerShdw>
          </a:effectLst>
        </p:spPr>
        <p:txBody>
          <a:bodyPr wrap="square" lIns="360000" tIns="360000" rIns="72000" bIns="360000" rtlCol="0" anchor="ctr">
            <a:noAutofit/>
          </a:bodyPr>
          <a:lstStyle/>
          <a:p>
            <a:pPr>
              <a:lnSpc>
                <a:spcPct val="80000"/>
              </a:lnSpc>
              <a:spcAft>
                <a:spcPts val="1800"/>
              </a:spcAft>
            </a:pPr>
            <a:r>
              <a:rPr lang="en-US" sz="4800" b="1" dirty="0">
                <a:solidFill>
                  <a:schemeClr val="bg1"/>
                </a:solidFill>
                <a:latin typeface="Avenir Black" panose="02000503020000020003" pitchFamily="2" charset="0"/>
              </a:rPr>
              <a:t>More</a:t>
            </a:r>
            <a:r>
              <a:rPr lang="en-US" sz="4800" b="1" i="1" dirty="0">
                <a:solidFill>
                  <a:schemeClr val="bg1"/>
                </a:solidFill>
                <a:latin typeface="Bradley Hand" pitchFamily="2" charset="77"/>
              </a:rPr>
              <a:t> </a:t>
            </a:r>
            <a:r>
              <a:rPr lang="en-US" sz="4800" b="1" dirty="0">
                <a:solidFill>
                  <a:schemeClr val="bg1"/>
                </a:solidFill>
                <a:latin typeface="Bradley Hand" pitchFamily="2" charset="77"/>
              </a:rPr>
              <a:t>…</a:t>
            </a:r>
          </a:p>
          <a:p>
            <a:pPr>
              <a:lnSpc>
                <a:spcPct val="80000"/>
              </a:lnSpc>
              <a:spcAft>
                <a:spcPts val="1800"/>
              </a:spcAft>
            </a:pPr>
            <a:r>
              <a:rPr lang="en-US" sz="4800" b="1" i="1" dirty="0">
                <a:solidFill>
                  <a:schemeClr val="bg1"/>
                </a:solidFill>
                <a:latin typeface="Bradley Hand" pitchFamily="2" charset="77"/>
              </a:rPr>
              <a:t>bravely</a:t>
            </a:r>
          </a:p>
          <a:p>
            <a:pPr>
              <a:lnSpc>
                <a:spcPct val="80000"/>
              </a:lnSpc>
              <a:spcAft>
                <a:spcPts val="1800"/>
              </a:spcAft>
            </a:pPr>
            <a:r>
              <a:rPr lang="en-US" sz="4800" b="1" i="1" dirty="0">
                <a:solidFill>
                  <a:schemeClr val="bg1"/>
                </a:solidFill>
                <a:latin typeface="Bradley Hand" pitchFamily="2" charset="77"/>
              </a:rPr>
              <a:t>safely</a:t>
            </a:r>
          </a:p>
        </p:txBody>
      </p:sp>
    </p:spTree>
    <p:extLst>
      <p:ext uri="{BB962C8B-B14F-4D97-AF65-F5344CB8AC3E}">
        <p14:creationId xmlns:p14="http://schemas.microsoft.com/office/powerpoint/2010/main" val="229127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F6F020-33DA-9C4F-B03F-F15F87FAAA97}"/>
              </a:ext>
            </a:extLst>
          </p:cNvPr>
          <p:cNvSpPr txBox="1"/>
          <p:nvPr/>
        </p:nvSpPr>
        <p:spPr>
          <a:xfrm>
            <a:off x="11509049" y="1036712"/>
            <a:ext cx="138548" cy="276999"/>
          </a:xfrm>
          <a:prstGeom prst="rect">
            <a:avLst/>
          </a:prstGeom>
          <a:noFill/>
        </p:spPr>
        <p:txBody>
          <a:bodyPr wrap="none" rtlCol="0">
            <a:noAutofit/>
          </a:bodyPr>
          <a:lstStyle/>
          <a:p>
            <a:endParaRPr lang="en-US" sz="1350" dirty="0"/>
          </a:p>
        </p:txBody>
      </p:sp>
      <p:sp>
        <p:nvSpPr>
          <p:cNvPr id="4" name="TextBox 3">
            <a:extLst>
              <a:ext uri="{FF2B5EF4-FFF2-40B4-BE49-F238E27FC236}">
                <a16:creationId xmlns:a16="http://schemas.microsoft.com/office/drawing/2014/main" id="{0D1B0F7E-26F3-714B-95DA-213AC90D0247}"/>
              </a:ext>
            </a:extLst>
          </p:cNvPr>
          <p:cNvSpPr txBox="1"/>
          <p:nvPr/>
        </p:nvSpPr>
        <p:spPr>
          <a:xfrm>
            <a:off x="88075" y="66255"/>
            <a:ext cx="4365937" cy="3807655"/>
          </a:xfrm>
          <a:prstGeom prst="rect">
            <a:avLst/>
          </a:prstGeom>
          <a:solidFill>
            <a:srgbClr val="765792"/>
          </a:solidFill>
          <a:effectLst>
            <a:outerShdw blurRad="101600" dist="101600" dir="2700000" algn="tl" rotWithShape="0">
              <a:prstClr val="black">
                <a:alpha val="40000"/>
              </a:prstClr>
            </a:outerShdw>
          </a:effectLst>
        </p:spPr>
        <p:txBody>
          <a:bodyPr wrap="square" lIns="270000" rtlCol="0">
            <a:noAutofit/>
          </a:bodyPr>
          <a:lstStyle/>
          <a:p>
            <a:pPr>
              <a:lnSpc>
                <a:spcPct val="120000"/>
              </a:lnSpc>
            </a:pPr>
            <a:endParaRPr lang="en-US" sz="1350" spc="-83" dirty="0">
              <a:solidFill>
                <a:schemeClr val="bg1"/>
              </a:solidFill>
              <a:latin typeface="Avenir Book" panose="02000503020000020003" pitchFamily="2" charset="0"/>
            </a:endParaRPr>
          </a:p>
          <a:p>
            <a:pPr>
              <a:lnSpc>
                <a:spcPct val="120000"/>
              </a:lnSpc>
            </a:pPr>
            <a:endParaRPr lang="en-US" sz="1350" spc="-83" dirty="0">
              <a:solidFill>
                <a:schemeClr val="bg1"/>
              </a:solidFill>
              <a:latin typeface="Avenir Book" panose="02000503020000020003" pitchFamily="2" charset="0"/>
            </a:endParaRPr>
          </a:p>
          <a:p>
            <a:pPr>
              <a:lnSpc>
                <a:spcPct val="120000"/>
              </a:lnSpc>
            </a:pPr>
            <a:endParaRPr lang="en-US" sz="1350" spc="-83" dirty="0">
              <a:solidFill>
                <a:schemeClr val="bg1"/>
              </a:solidFill>
              <a:latin typeface="Avenir Book" panose="02000503020000020003" pitchFamily="2" charset="0"/>
            </a:endParaRPr>
          </a:p>
          <a:p>
            <a:pPr>
              <a:lnSpc>
                <a:spcPct val="120000"/>
              </a:lnSpc>
            </a:pPr>
            <a:endParaRPr lang="en-US" sz="1350" spc="-83" dirty="0">
              <a:solidFill>
                <a:schemeClr val="bg1"/>
              </a:solidFill>
              <a:latin typeface="Avenir Book" panose="02000503020000020003" pitchFamily="2" charset="0"/>
            </a:endParaRPr>
          </a:p>
          <a:p>
            <a:pPr>
              <a:lnSpc>
                <a:spcPct val="120000"/>
              </a:lnSpc>
            </a:pPr>
            <a:endParaRPr lang="en-US" sz="1350" spc="-83" dirty="0">
              <a:solidFill>
                <a:schemeClr val="bg1"/>
              </a:solidFill>
              <a:latin typeface="Avenir Book" panose="02000503020000020003" pitchFamily="2" charset="0"/>
            </a:endParaRPr>
          </a:p>
          <a:p>
            <a:pPr>
              <a:lnSpc>
                <a:spcPct val="120000"/>
              </a:lnSpc>
            </a:pPr>
            <a:endParaRPr lang="en-US" spc="-83" dirty="0">
              <a:latin typeface="Avenir Book" panose="02000503020000020003" pitchFamily="2" charset="0"/>
            </a:endParaRPr>
          </a:p>
          <a:p>
            <a:pPr>
              <a:lnSpc>
                <a:spcPct val="120000"/>
              </a:lnSpc>
            </a:pPr>
            <a:endParaRPr lang="en-US" spc="-83" dirty="0">
              <a:latin typeface="Avenir Book" panose="02000503020000020003" pitchFamily="2" charset="0"/>
            </a:endParaRPr>
          </a:p>
        </p:txBody>
      </p:sp>
      <p:sp>
        <p:nvSpPr>
          <p:cNvPr id="3" name="TextBox 2">
            <a:extLst>
              <a:ext uri="{FF2B5EF4-FFF2-40B4-BE49-F238E27FC236}">
                <a16:creationId xmlns:a16="http://schemas.microsoft.com/office/drawing/2014/main" id="{984AD6D6-7573-C24D-9376-C8A3FB679EC8}"/>
              </a:ext>
            </a:extLst>
          </p:cNvPr>
          <p:cNvSpPr txBox="1"/>
          <p:nvPr/>
        </p:nvSpPr>
        <p:spPr>
          <a:xfrm>
            <a:off x="12398477" y="-353961"/>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D219ED8C-9180-3A46-9663-489D899DB759}"/>
              </a:ext>
            </a:extLst>
          </p:cNvPr>
          <p:cNvSpPr txBox="1"/>
          <p:nvPr/>
        </p:nvSpPr>
        <p:spPr>
          <a:xfrm>
            <a:off x="3875589" y="3428999"/>
            <a:ext cx="5081951" cy="3197349"/>
          </a:xfrm>
          <a:prstGeom prst="rect">
            <a:avLst/>
          </a:prstGeom>
          <a:solidFill>
            <a:srgbClr val="E67647"/>
          </a:solidFill>
          <a:effectLst>
            <a:outerShdw blurRad="63500" sx="102000" sy="102000" algn="ctr" rotWithShape="0">
              <a:prstClr val="black">
                <a:alpha val="40000"/>
              </a:prstClr>
            </a:outerShdw>
          </a:effectLst>
        </p:spPr>
        <p:txBody>
          <a:bodyPr wrap="square" lIns="180000" tIns="360000" rIns="180000" bIns="360000" rtlCol="0" anchor="ctr">
            <a:noAutofit/>
          </a:bodyPr>
          <a:lstStyle/>
          <a:p>
            <a:pPr algn="ctr">
              <a:lnSpc>
                <a:spcPct val="120000"/>
              </a:lnSpc>
              <a:spcAft>
                <a:spcPts val="1800"/>
              </a:spcAft>
            </a:pPr>
            <a:r>
              <a:rPr lang="en-US" sz="4400" dirty="0">
                <a:solidFill>
                  <a:schemeClr val="bg1"/>
                </a:solidFill>
                <a:latin typeface="Avenir Medium" panose="02000503020000020003" pitchFamily="2" charset="0"/>
              </a:rPr>
              <a:t>What is God saying to the church today?</a:t>
            </a:r>
          </a:p>
        </p:txBody>
      </p:sp>
      <p:pic>
        <p:nvPicPr>
          <p:cNvPr id="10" name="Picture 9">
            <a:extLst>
              <a:ext uri="{FF2B5EF4-FFF2-40B4-BE49-F238E27FC236}">
                <a16:creationId xmlns:a16="http://schemas.microsoft.com/office/drawing/2014/main" id="{95AE2D8D-B083-D14A-9855-8A11B3F47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671" y="908656"/>
            <a:ext cx="3806579" cy="1677228"/>
          </a:xfrm>
          <a:prstGeom prst="rect">
            <a:avLst/>
          </a:prstGeom>
        </p:spPr>
      </p:pic>
    </p:spTree>
    <p:extLst>
      <p:ext uri="{BB962C8B-B14F-4D97-AF65-F5344CB8AC3E}">
        <p14:creationId xmlns:p14="http://schemas.microsoft.com/office/powerpoint/2010/main" val="247418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973F53-E091-CC49-AD10-4CF2E571DBF6}"/>
              </a:ext>
            </a:extLst>
          </p:cNvPr>
          <p:cNvSpPr/>
          <p:nvPr/>
        </p:nvSpPr>
        <p:spPr>
          <a:xfrm>
            <a:off x="2171700" y="2111375"/>
            <a:ext cx="2743200" cy="2089150"/>
          </a:xfrm>
          <a:prstGeom prst="rect">
            <a:avLst/>
          </a:prstGeom>
          <a:solidFill>
            <a:srgbClr val="38B2AA">
              <a:alpha val="54902"/>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6000" dirty="0">
                <a:latin typeface="Avenir Book" panose="02000503020000020003" pitchFamily="2" charset="0"/>
              </a:rPr>
              <a:t>why?</a:t>
            </a:r>
          </a:p>
        </p:txBody>
      </p:sp>
      <p:sp>
        <p:nvSpPr>
          <p:cNvPr id="8" name="Rectangle 7">
            <a:extLst>
              <a:ext uri="{FF2B5EF4-FFF2-40B4-BE49-F238E27FC236}">
                <a16:creationId xmlns:a16="http://schemas.microsoft.com/office/drawing/2014/main" id="{A65D0334-A055-3C4F-9524-23BE62BC96FA}"/>
              </a:ext>
            </a:extLst>
          </p:cNvPr>
          <p:cNvSpPr/>
          <p:nvPr/>
        </p:nvSpPr>
        <p:spPr>
          <a:xfrm>
            <a:off x="5308600" y="2111375"/>
            <a:ext cx="2743200" cy="2089150"/>
          </a:xfrm>
          <a:prstGeom prst="rect">
            <a:avLst/>
          </a:prstGeom>
          <a:solidFill>
            <a:srgbClr val="194E74">
              <a:alpha val="54902"/>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6000" dirty="0">
                <a:latin typeface="Avenir Book" panose="02000503020000020003" pitchFamily="2" charset="0"/>
              </a:rPr>
              <a:t>what?</a:t>
            </a:r>
          </a:p>
        </p:txBody>
      </p:sp>
      <p:sp>
        <p:nvSpPr>
          <p:cNvPr id="9" name="Rectangle 8">
            <a:extLst>
              <a:ext uri="{FF2B5EF4-FFF2-40B4-BE49-F238E27FC236}">
                <a16:creationId xmlns:a16="http://schemas.microsoft.com/office/drawing/2014/main" id="{FC474A6D-4A7E-694A-B071-00D33447A1B6}"/>
              </a:ext>
            </a:extLst>
          </p:cNvPr>
          <p:cNvSpPr/>
          <p:nvPr/>
        </p:nvSpPr>
        <p:spPr>
          <a:xfrm>
            <a:off x="2171700" y="4533900"/>
            <a:ext cx="2743200" cy="2089150"/>
          </a:xfrm>
          <a:prstGeom prst="rect">
            <a:avLst/>
          </a:prstGeom>
          <a:solidFill>
            <a:srgbClr val="E05829">
              <a:alpha val="54902"/>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6000" dirty="0"/>
              <a:t>how?</a:t>
            </a:r>
          </a:p>
        </p:txBody>
      </p:sp>
      <p:sp>
        <p:nvSpPr>
          <p:cNvPr id="10" name="Rectangle 9">
            <a:extLst>
              <a:ext uri="{FF2B5EF4-FFF2-40B4-BE49-F238E27FC236}">
                <a16:creationId xmlns:a16="http://schemas.microsoft.com/office/drawing/2014/main" id="{6074329E-3086-3A4C-82A2-754CF56089BA}"/>
              </a:ext>
            </a:extLst>
          </p:cNvPr>
          <p:cNvSpPr/>
          <p:nvPr/>
        </p:nvSpPr>
        <p:spPr>
          <a:xfrm>
            <a:off x="5308600" y="4533900"/>
            <a:ext cx="2743200" cy="2089150"/>
          </a:xfrm>
          <a:prstGeom prst="rect">
            <a:avLst/>
          </a:prstGeom>
          <a:solidFill>
            <a:srgbClr val="EEAE3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when?</a:t>
            </a:r>
            <a:endParaRPr lang="en-US" sz="16000" b="1" dirty="0">
              <a:latin typeface="American Typewriter" panose="02090604020004020304" pitchFamily="18" charset="77"/>
            </a:endParaRPr>
          </a:p>
        </p:txBody>
      </p:sp>
      <p:pic>
        <p:nvPicPr>
          <p:cNvPr id="13" name="Picture 12">
            <a:extLst>
              <a:ext uri="{FF2B5EF4-FFF2-40B4-BE49-F238E27FC236}">
                <a16:creationId xmlns:a16="http://schemas.microsoft.com/office/drawing/2014/main" id="{91E14411-EB85-7B48-86BA-A9DE13422D53}"/>
              </a:ext>
            </a:extLst>
          </p:cNvPr>
          <p:cNvPicPr>
            <a:picLocks noChangeAspect="1"/>
          </p:cNvPicPr>
          <p:nvPr/>
        </p:nvPicPr>
        <p:blipFill>
          <a:blip r:embed="rId3"/>
          <a:stretch>
            <a:fillRect/>
          </a:stretch>
        </p:blipFill>
        <p:spPr>
          <a:xfrm>
            <a:off x="377045" y="234950"/>
            <a:ext cx="2175655" cy="2903205"/>
          </a:xfrm>
          <a:prstGeom prst="rect">
            <a:avLst/>
          </a:prstGeom>
        </p:spPr>
      </p:pic>
      <p:sp>
        <p:nvSpPr>
          <p:cNvPr id="14" name="TextBox 13">
            <a:extLst>
              <a:ext uri="{FF2B5EF4-FFF2-40B4-BE49-F238E27FC236}">
                <a16:creationId xmlns:a16="http://schemas.microsoft.com/office/drawing/2014/main" id="{100FB5BC-7274-AD4F-80D5-BAD20A862C0E}"/>
              </a:ext>
            </a:extLst>
          </p:cNvPr>
          <p:cNvSpPr txBox="1"/>
          <p:nvPr/>
        </p:nvSpPr>
        <p:spPr>
          <a:xfrm>
            <a:off x="3124200" y="234950"/>
            <a:ext cx="4927600" cy="1938992"/>
          </a:xfrm>
          <a:prstGeom prst="rect">
            <a:avLst/>
          </a:prstGeom>
          <a:noFill/>
        </p:spPr>
        <p:txBody>
          <a:bodyPr wrap="square" rtlCol="0">
            <a:spAutoFit/>
          </a:bodyPr>
          <a:lstStyle/>
          <a:p>
            <a:pPr algn="r"/>
            <a:r>
              <a:rPr lang="en-US" sz="12000" b="1" dirty="0">
                <a:solidFill>
                  <a:srgbClr val="9772BC"/>
                </a:solidFill>
                <a:latin typeface="Avenir Black" panose="02000503020000020003" pitchFamily="2" charset="0"/>
              </a:rPr>
              <a:t>AIMS</a:t>
            </a:r>
          </a:p>
        </p:txBody>
      </p:sp>
    </p:spTree>
    <p:extLst>
      <p:ext uri="{BB962C8B-B14F-4D97-AF65-F5344CB8AC3E}">
        <p14:creationId xmlns:p14="http://schemas.microsoft.com/office/powerpoint/2010/main" val="2826767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E2A7DD-5F20-6B43-B442-D92C0851968B}"/>
              </a:ext>
            </a:extLst>
          </p:cNvPr>
          <p:cNvSpPr txBox="1"/>
          <p:nvPr/>
        </p:nvSpPr>
        <p:spPr>
          <a:xfrm>
            <a:off x="1184294" y="730273"/>
            <a:ext cx="3751499" cy="2547137"/>
          </a:xfrm>
          <a:prstGeom prst="rect">
            <a:avLst/>
          </a:prstGeom>
          <a:solidFill>
            <a:srgbClr val="ED8F20"/>
          </a:solidFill>
          <a:effectLst>
            <a:outerShdw blurRad="101600" dist="101600" dir="2700000" algn="tl" rotWithShape="0">
              <a:prstClr val="black">
                <a:alpha val="40000"/>
              </a:prstClr>
            </a:outerShdw>
          </a:effectLst>
        </p:spPr>
        <p:txBody>
          <a:bodyPr wrap="square" lIns="270000" rIns="270000" rtlCol="0">
            <a:noAutofit/>
          </a:bodyPr>
          <a:lstStyle/>
          <a:p>
            <a:pPr algn="r"/>
            <a:endParaRPr lang="en-US" sz="1350" dirty="0">
              <a:solidFill>
                <a:schemeClr val="bg1"/>
              </a:solidFill>
              <a:latin typeface="Avenir Book" panose="02000503020000020003" pitchFamily="2" charset="0"/>
            </a:endParaRPr>
          </a:p>
        </p:txBody>
      </p:sp>
      <p:sp>
        <p:nvSpPr>
          <p:cNvPr id="4" name="Rectangle 3">
            <a:extLst>
              <a:ext uri="{FF2B5EF4-FFF2-40B4-BE49-F238E27FC236}">
                <a16:creationId xmlns:a16="http://schemas.microsoft.com/office/drawing/2014/main" id="{237CA409-1F8B-1E48-B0F3-8867DAD41850}"/>
              </a:ext>
            </a:extLst>
          </p:cNvPr>
          <p:cNvSpPr/>
          <p:nvPr/>
        </p:nvSpPr>
        <p:spPr>
          <a:xfrm>
            <a:off x="4303241" y="2923510"/>
            <a:ext cx="3864576" cy="2539314"/>
          </a:xfrm>
          <a:prstGeom prst="rect">
            <a:avLst/>
          </a:prstGeom>
          <a:solidFill>
            <a:srgbClr val="765792">
              <a:alpha val="7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dirty="0">
                <a:latin typeface="Avenir Book" panose="02000503020000020003" pitchFamily="2" charset="0"/>
              </a:rPr>
              <a:t>NEXT STEPS</a:t>
            </a:r>
          </a:p>
        </p:txBody>
      </p:sp>
      <p:pic>
        <p:nvPicPr>
          <p:cNvPr id="7" name="Picture 6">
            <a:extLst>
              <a:ext uri="{FF2B5EF4-FFF2-40B4-BE49-F238E27FC236}">
                <a16:creationId xmlns:a16="http://schemas.microsoft.com/office/drawing/2014/main" id="{B9E1FD18-CECC-2B4B-8103-CD88F0E06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867" y="1184670"/>
            <a:ext cx="3314700" cy="1460500"/>
          </a:xfrm>
          <a:prstGeom prst="rect">
            <a:avLst/>
          </a:prstGeom>
        </p:spPr>
      </p:pic>
    </p:spTree>
    <p:extLst>
      <p:ext uri="{BB962C8B-B14F-4D97-AF65-F5344CB8AC3E}">
        <p14:creationId xmlns:p14="http://schemas.microsoft.com/office/powerpoint/2010/main" val="2865321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3A6CC6C-4B13-2141-B4FA-506537A1E2A7}"/>
              </a:ext>
            </a:extLst>
          </p:cNvPr>
          <p:cNvGrpSpPr/>
          <p:nvPr/>
        </p:nvGrpSpPr>
        <p:grpSpPr>
          <a:xfrm>
            <a:off x="3115740" y="419457"/>
            <a:ext cx="4133335" cy="1041056"/>
            <a:chOff x="716692" y="455141"/>
            <a:chExt cx="5511113" cy="1388075"/>
          </a:xfrm>
        </p:grpSpPr>
        <p:sp>
          <p:nvSpPr>
            <p:cNvPr id="2" name="Rectangle 1">
              <a:extLst>
                <a:ext uri="{FF2B5EF4-FFF2-40B4-BE49-F238E27FC236}">
                  <a16:creationId xmlns:a16="http://schemas.microsoft.com/office/drawing/2014/main" id="{39F2AF1A-8FD0-0345-82CD-9702BE29A3F8}"/>
                </a:ext>
              </a:extLst>
            </p:cNvPr>
            <p:cNvSpPr/>
            <p:nvPr/>
          </p:nvSpPr>
          <p:spPr>
            <a:xfrm>
              <a:off x="716692" y="628135"/>
              <a:ext cx="2483708" cy="1013254"/>
            </a:xfrm>
            <a:prstGeom prst="rect">
              <a:avLst/>
            </a:prstGeom>
            <a:solidFill>
              <a:srgbClr val="765792">
                <a:alpha val="67843"/>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Avenir Book" panose="02000503020000020003" pitchFamily="2" charset="0"/>
                </a:rPr>
                <a:t>Encouraging participation</a:t>
              </a:r>
            </a:p>
          </p:txBody>
        </p:sp>
        <p:sp>
          <p:nvSpPr>
            <p:cNvPr id="7" name="Right Arrow 6">
              <a:extLst>
                <a:ext uri="{FF2B5EF4-FFF2-40B4-BE49-F238E27FC236}">
                  <a16:creationId xmlns:a16="http://schemas.microsoft.com/office/drawing/2014/main" id="{11A30E39-D301-9E44-9236-89CF1DA79079}"/>
                </a:ext>
              </a:extLst>
            </p:cNvPr>
            <p:cNvSpPr/>
            <p:nvPr/>
          </p:nvSpPr>
          <p:spPr>
            <a:xfrm>
              <a:off x="3422821" y="455141"/>
              <a:ext cx="2804984" cy="1388075"/>
            </a:xfrm>
            <a:prstGeom prst="rightArrow">
              <a:avLst>
                <a:gd name="adj1" fmla="val 71311"/>
                <a:gd name="adj2" fmla="val 45082"/>
              </a:avLst>
            </a:prstGeom>
            <a:solidFill>
              <a:srgbClr val="765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venir Book" panose="02000503020000020003" pitchFamily="2" charset="0"/>
                </a:rPr>
                <a:t>learning</a:t>
              </a:r>
              <a:endParaRPr lang="en-US" sz="2400" dirty="0"/>
            </a:p>
          </p:txBody>
        </p:sp>
      </p:grpSp>
      <p:pic>
        <p:nvPicPr>
          <p:cNvPr id="19" name="Picture 18">
            <a:extLst>
              <a:ext uri="{FF2B5EF4-FFF2-40B4-BE49-F238E27FC236}">
                <a16:creationId xmlns:a16="http://schemas.microsoft.com/office/drawing/2014/main" id="{57BB364E-A7DB-A941-968B-0CED0C578B4F}"/>
              </a:ext>
            </a:extLst>
          </p:cNvPr>
          <p:cNvPicPr>
            <a:picLocks noChangeAspect="1"/>
          </p:cNvPicPr>
          <p:nvPr/>
        </p:nvPicPr>
        <p:blipFill>
          <a:blip r:embed="rId3"/>
          <a:stretch>
            <a:fillRect/>
          </a:stretch>
        </p:blipFill>
        <p:spPr>
          <a:xfrm>
            <a:off x="377046" y="234951"/>
            <a:ext cx="1705726" cy="2276130"/>
          </a:xfrm>
          <a:prstGeom prst="rect">
            <a:avLst/>
          </a:prstGeom>
        </p:spPr>
      </p:pic>
      <p:sp>
        <p:nvSpPr>
          <p:cNvPr id="11" name="TextBox 10">
            <a:extLst>
              <a:ext uri="{FF2B5EF4-FFF2-40B4-BE49-F238E27FC236}">
                <a16:creationId xmlns:a16="http://schemas.microsoft.com/office/drawing/2014/main" id="{5F1D2893-DE35-B748-B249-AE378C43EB5B}"/>
              </a:ext>
            </a:extLst>
          </p:cNvPr>
          <p:cNvSpPr txBox="1"/>
          <p:nvPr/>
        </p:nvSpPr>
        <p:spPr>
          <a:xfrm>
            <a:off x="3153995" y="1546810"/>
            <a:ext cx="3649052" cy="461665"/>
          </a:xfrm>
          <a:prstGeom prst="rect">
            <a:avLst/>
          </a:prstGeom>
          <a:solidFill>
            <a:srgbClr val="DF5829"/>
          </a:solidFill>
        </p:spPr>
        <p:txBody>
          <a:bodyPr wrap="square" rtlCol="0">
            <a:spAutoFit/>
          </a:bodyPr>
          <a:lstStyle/>
          <a:p>
            <a:r>
              <a:rPr lang="en-US" sz="2400" dirty="0">
                <a:solidFill>
                  <a:schemeClr val="bg1"/>
                </a:solidFill>
                <a:latin typeface="Avenir Book" panose="02000503020000020003" pitchFamily="2" charset="0"/>
              </a:rPr>
              <a:t>local churches, groups</a:t>
            </a:r>
          </a:p>
        </p:txBody>
      </p:sp>
      <p:sp>
        <p:nvSpPr>
          <p:cNvPr id="27" name="TextBox 26">
            <a:extLst>
              <a:ext uri="{FF2B5EF4-FFF2-40B4-BE49-F238E27FC236}">
                <a16:creationId xmlns:a16="http://schemas.microsoft.com/office/drawing/2014/main" id="{2DBC7BA5-A28E-1E4D-9AD5-9008B849FFDA}"/>
              </a:ext>
            </a:extLst>
          </p:cNvPr>
          <p:cNvSpPr txBox="1"/>
          <p:nvPr/>
        </p:nvSpPr>
        <p:spPr>
          <a:xfrm>
            <a:off x="3115740" y="3961030"/>
            <a:ext cx="3649052" cy="461665"/>
          </a:xfrm>
          <a:prstGeom prst="rect">
            <a:avLst/>
          </a:prstGeom>
          <a:solidFill>
            <a:srgbClr val="EEAE3E"/>
          </a:solidFill>
        </p:spPr>
        <p:txBody>
          <a:bodyPr wrap="square" rtlCol="0">
            <a:spAutoFit/>
          </a:bodyPr>
          <a:lstStyle/>
          <a:p>
            <a:r>
              <a:rPr lang="en-US" sz="2400" dirty="0">
                <a:solidFill>
                  <a:schemeClr val="bg1"/>
                </a:solidFill>
                <a:latin typeface="Avenir Book" panose="02000503020000020003" pitchFamily="2" charset="0"/>
              </a:rPr>
              <a:t>inter-church groups</a:t>
            </a:r>
          </a:p>
        </p:txBody>
      </p:sp>
      <p:sp>
        <p:nvSpPr>
          <p:cNvPr id="28" name="TextBox 27">
            <a:extLst>
              <a:ext uri="{FF2B5EF4-FFF2-40B4-BE49-F238E27FC236}">
                <a16:creationId xmlns:a16="http://schemas.microsoft.com/office/drawing/2014/main" id="{A4BF7548-398B-5744-9BC2-FAFB870829C8}"/>
              </a:ext>
            </a:extLst>
          </p:cNvPr>
          <p:cNvSpPr txBox="1"/>
          <p:nvPr/>
        </p:nvSpPr>
        <p:spPr>
          <a:xfrm>
            <a:off x="3115740" y="3156290"/>
            <a:ext cx="3649052" cy="461665"/>
          </a:xfrm>
          <a:prstGeom prst="rect">
            <a:avLst/>
          </a:prstGeom>
          <a:solidFill>
            <a:srgbClr val="194E74"/>
          </a:solidFill>
        </p:spPr>
        <p:txBody>
          <a:bodyPr wrap="square" rtlCol="0">
            <a:spAutoFit/>
          </a:bodyPr>
          <a:lstStyle/>
          <a:p>
            <a:r>
              <a:rPr lang="en-US" sz="2400" dirty="0">
                <a:solidFill>
                  <a:schemeClr val="bg1"/>
                </a:solidFill>
                <a:latin typeface="Avenir Book" panose="02000503020000020003" pitchFamily="2" charset="0"/>
              </a:rPr>
              <a:t>chaplaincies</a:t>
            </a:r>
          </a:p>
        </p:txBody>
      </p:sp>
      <p:sp>
        <p:nvSpPr>
          <p:cNvPr id="29" name="TextBox 28">
            <a:extLst>
              <a:ext uri="{FF2B5EF4-FFF2-40B4-BE49-F238E27FC236}">
                <a16:creationId xmlns:a16="http://schemas.microsoft.com/office/drawing/2014/main" id="{C9D545DF-1F99-6F46-AC49-A25ABD296BB8}"/>
              </a:ext>
            </a:extLst>
          </p:cNvPr>
          <p:cNvSpPr txBox="1"/>
          <p:nvPr/>
        </p:nvSpPr>
        <p:spPr>
          <a:xfrm>
            <a:off x="3115740" y="5738422"/>
            <a:ext cx="3649052" cy="461665"/>
          </a:xfrm>
          <a:prstGeom prst="rect">
            <a:avLst/>
          </a:prstGeom>
          <a:solidFill>
            <a:srgbClr val="9772BC"/>
          </a:solidFill>
        </p:spPr>
        <p:txBody>
          <a:bodyPr wrap="square" rtlCol="0">
            <a:spAutoFit/>
          </a:bodyPr>
          <a:lstStyle/>
          <a:p>
            <a:r>
              <a:rPr lang="en-US" sz="2400" dirty="0">
                <a:solidFill>
                  <a:schemeClr val="bg1"/>
                </a:solidFill>
                <a:latin typeface="Avenir Book" panose="02000503020000020003" pitchFamily="2" charset="0"/>
              </a:rPr>
              <a:t>diocesan study days</a:t>
            </a:r>
          </a:p>
        </p:txBody>
      </p:sp>
      <p:sp>
        <p:nvSpPr>
          <p:cNvPr id="30" name="TextBox 29">
            <a:extLst>
              <a:ext uri="{FF2B5EF4-FFF2-40B4-BE49-F238E27FC236}">
                <a16:creationId xmlns:a16="http://schemas.microsoft.com/office/drawing/2014/main" id="{051EB2CF-E670-4446-AFD3-CCBF8A6A4E5D}"/>
              </a:ext>
            </a:extLst>
          </p:cNvPr>
          <p:cNvSpPr txBox="1"/>
          <p:nvPr/>
        </p:nvSpPr>
        <p:spPr>
          <a:xfrm>
            <a:off x="3153995" y="2351550"/>
            <a:ext cx="3649052" cy="461665"/>
          </a:xfrm>
          <a:prstGeom prst="rect">
            <a:avLst/>
          </a:prstGeom>
          <a:solidFill>
            <a:srgbClr val="38B2AA"/>
          </a:solidFill>
        </p:spPr>
        <p:txBody>
          <a:bodyPr wrap="square" rtlCol="0">
            <a:spAutoFit/>
          </a:bodyPr>
          <a:lstStyle/>
          <a:p>
            <a:r>
              <a:rPr lang="en-US" sz="2400" dirty="0">
                <a:solidFill>
                  <a:schemeClr val="bg1"/>
                </a:solidFill>
                <a:latin typeface="Avenir Book" panose="02000503020000020003" pitchFamily="2" charset="0"/>
              </a:rPr>
              <a:t>youth groups</a:t>
            </a:r>
          </a:p>
        </p:txBody>
      </p:sp>
      <p:sp>
        <p:nvSpPr>
          <p:cNvPr id="33" name="TextBox 32">
            <a:extLst>
              <a:ext uri="{FF2B5EF4-FFF2-40B4-BE49-F238E27FC236}">
                <a16:creationId xmlns:a16="http://schemas.microsoft.com/office/drawing/2014/main" id="{72CFD459-D867-DF43-BE2F-EB1CAFA7C125}"/>
              </a:ext>
            </a:extLst>
          </p:cNvPr>
          <p:cNvSpPr txBox="1"/>
          <p:nvPr/>
        </p:nvSpPr>
        <p:spPr>
          <a:xfrm>
            <a:off x="3115740" y="4876502"/>
            <a:ext cx="3649052" cy="461665"/>
          </a:xfrm>
          <a:prstGeom prst="rect">
            <a:avLst/>
          </a:prstGeom>
          <a:solidFill>
            <a:srgbClr val="175A4E">
              <a:alpha val="89000"/>
            </a:srgbClr>
          </a:solidFill>
        </p:spPr>
        <p:txBody>
          <a:bodyPr wrap="square" rtlCol="0">
            <a:spAutoFit/>
          </a:bodyPr>
          <a:lstStyle/>
          <a:p>
            <a:r>
              <a:rPr lang="en-US" sz="2400" dirty="0">
                <a:solidFill>
                  <a:schemeClr val="bg1"/>
                </a:solidFill>
                <a:latin typeface="Avenir Book" panose="02000503020000020003" pitchFamily="2" charset="0"/>
              </a:rPr>
              <a:t>deanery study days</a:t>
            </a:r>
          </a:p>
        </p:txBody>
      </p:sp>
      <p:grpSp>
        <p:nvGrpSpPr>
          <p:cNvPr id="3" name="Group 2">
            <a:extLst>
              <a:ext uri="{FF2B5EF4-FFF2-40B4-BE49-F238E27FC236}">
                <a16:creationId xmlns:a16="http://schemas.microsoft.com/office/drawing/2014/main" id="{441D639E-DBB9-4F46-B6F8-25D9B3ECE0FC}"/>
              </a:ext>
            </a:extLst>
          </p:cNvPr>
          <p:cNvGrpSpPr/>
          <p:nvPr/>
        </p:nvGrpSpPr>
        <p:grpSpPr>
          <a:xfrm>
            <a:off x="200541" y="3118183"/>
            <a:ext cx="2689078" cy="2701924"/>
            <a:chOff x="200541" y="3118183"/>
            <a:chExt cx="2689078" cy="2701924"/>
          </a:xfrm>
        </p:grpSpPr>
        <p:pic>
          <p:nvPicPr>
            <p:cNvPr id="22" name="Picture 21">
              <a:extLst>
                <a:ext uri="{FF2B5EF4-FFF2-40B4-BE49-F238E27FC236}">
                  <a16:creationId xmlns:a16="http://schemas.microsoft.com/office/drawing/2014/main" id="{4003D39C-91F8-F74D-9EBE-D43178D9F0CB}"/>
                </a:ext>
              </a:extLst>
            </p:cNvPr>
            <p:cNvPicPr>
              <a:picLocks noChangeAspect="1"/>
            </p:cNvPicPr>
            <p:nvPr/>
          </p:nvPicPr>
          <p:blipFill>
            <a:blip r:embed="rId4"/>
            <a:stretch>
              <a:fillRect/>
            </a:stretch>
          </p:blipFill>
          <p:spPr>
            <a:xfrm>
              <a:off x="418227" y="3118183"/>
              <a:ext cx="1573670" cy="2115293"/>
            </a:xfrm>
            <a:prstGeom prst="rect">
              <a:avLst/>
            </a:prstGeom>
          </p:spPr>
        </p:pic>
        <p:sp>
          <p:nvSpPr>
            <p:cNvPr id="23" name="TextBox 22">
              <a:extLst>
                <a:ext uri="{FF2B5EF4-FFF2-40B4-BE49-F238E27FC236}">
                  <a16:creationId xmlns:a16="http://schemas.microsoft.com/office/drawing/2014/main" id="{74CAAB57-84E9-9E48-805D-28B939580A75}"/>
                </a:ext>
              </a:extLst>
            </p:cNvPr>
            <p:cNvSpPr txBox="1"/>
            <p:nvPr/>
          </p:nvSpPr>
          <p:spPr>
            <a:xfrm>
              <a:off x="200541" y="5358442"/>
              <a:ext cx="2689078" cy="461665"/>
            </a:xfrm>
            <a:prstGeom prst="rect">
              <a:avLst/>
            </a:prstGeom>
            <a:noFill/>
          </p:spPr>
          <p:txBody>
            <a:bodyPr wrap="square" rtlCol="0">
              <a:spAutoFit/>
            </a:bodyPr>
            <a:lstStyle/>
            <a:p>
              <a:r>
                <a:rPr lang="en-US" sz="2400" b="1" dirty="0">
                  <a:solidFill>
                    <a:srgbClr val="7030A0"/>
                  </a:solidFill>
                  <a:latin typeface="Avenir Book" panose="02000503020000020003" pitchFamily="2" charset="0"/>
                </a:rPr>
                <a:t>LLF advocate</a:t>
              </a:r>
            </a:p>
          </p:txBody>
        </p:sp>
      </p:grpSp>
      <p:pic>
        <p:nvPicPr>
          <p:cNvPr id="25" name="Picture 2" descr="hands up icon - ViVi TherapyViVi Therapy">
            <a:extLst>
              <a:ext uri="{FF2B5EF4-FFF2-40B4-BE49-F238E27FC236}">
                <a16:creationId xmlns:a16="http://schemas.microsoft.com/office/drawing/2014/main" id="{5B69A962-1DA6-2546-9FF7-D764F28A13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1532" y="3617955"/>
            <a:ext cx="1828087" cy="183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42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animBg="1"/>
      <p:bldP spid="28" grpId="0" animBg="1"/>
      <p:bldP spid="29" grpId="0" animBg="1"/>
      <p:bldP spid="30" grpId="0"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3A6CC6C-4B13-2141-B4FA-506537A1E2A7}"/>
              </a:ext>
            </a:extLst>
          </p:cNvPr>
          <p:cNvGrpSpPr/>
          <p:nvPr/>
        </p:nvGrpSpPr>
        <p:grpSpPr>
          <a:xfrm>
            <a:off x="3116567" y="410446"/>
            <a:ext cx="4133335" cy="1041056"/>
            <a:chOff x="716692" y="455141"/>
            <a:chExt cx="5511113" cy="1388075"/>
          </a:xfrm>
        </p:grpSpPr>
        <p:sp>
          <p:nvSpPr>
            <p:cNvPr id="2" name="Rectangle 1">
              <a:extLst>
                <a:ext uri="{FF2B5EF4-FFF2-40B4-BE49-F238E27FC236}">
                  <a16:creationId xmlns:a16="http://schemas.microsoft.com/office/drawing/2014/main" id="{39F2AF1A-8FD0-0345-82CD-9702BE29A3F8}"/>
                </a:ext>
              </a:extLst>
            </p:cNvPr>
            <p:cNvSpPr/>
            <p:nvPr/>
          </p:nvSpPr>
          <p:spPr>
            <a:xfrm>
              <a:off x="716692" y="628135"/>
              <a:ext cx="2483708" cy="1013254"/>
            </a:xfrm>
            <a:prstGeom prst="rect">
              <a:avLst/>
            </a:prstGeom>
            <a:solidFill>
              <a:srgbClr val="765792">
                <a:alpha val="67843"/>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Avenir Book" panose="02000503020000020003" pitchFamily="2" charset="0"/>
                </a:rPr>
                <a:t>Encouraging participation</a:t>
              </a:r>
            </a:p>
          </p:txBody>
        </p:sp>
        <p:sp>
          <p:nvSpPr>
            <p:cNvPr id="7" name="Right Arrow 6">
              <a:extLst>
                <a:ext uri="{FF2B5EF4-FFF2-40B4-BE49-F238E27FC236}">
                  <a16:creationId xmlns:a16="http://schemas.microsoft.com/office/drawing/2014/main" id="{11A30E39-D301-9E44-9236-89CF1DA79079}"/>
                </a:ext>
              </a:extLst>
            </p:cNvPr>
            <p:cNvSpPr/>
            <p:nvPr/>
          </p:nvSpPr>
          <p:spPr>
            <a:xfrm>
              <a:off x="3422821" y="455141"/>
              <a:ext cx="2804984" cy="1388075"/>
            </a:xfrm>
            <a:prstGeom prst="rightArrow">
              <a:avLst>
                <a:gd name="adj1" fmla="val 71311"/>
                <a:gd name="adj2" fmla="val 45082"/>
              </a:avLst>
            </a:prstGeom>
            <a:solidFill>
              <a:srgbClr val="765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venir Book" panose="02000503020000020003" pitchFamily="2" charset="0"/>
                </a:rPr>
                <a:t>learning</a:t>
              </a:r>
              <a:endParaRPr lang="en-US" sz="2400" dirty="0"/>
            </a:p>
          </p:txBody>
        </p:sp>
      </p:grpSp>
      <p:grpSp>
        <p:nvGrpSpPr>
          <p:cNvPr id="15" name="Group 14">
            <a:extLst>
              <a:ext uri="{FF2B5EF4-FFF2-40B4-BE49-F238E27FC236}">
                <a16:creationId xmlns:a16="http://schemas.microsoft.com/office/drawing/2014/main" id="{4A873D2C-5F3E-894E-9805-261E2780BF80}"/>
              </a:ext>
            </a:extLst>
          </p:cNvPr>
          <p:cNvGrpSpPr/>
          <p:nvPr/>
        </p:nvGrpSpPr>
        <p:grpSpPr>
          <a:xfrm>
            <a:off x="3116567" y="1560262"/>
            <a:ext cx="4133335" cy="1041056"/>
            <a:chOff x="716692" y="2007459"/>
            <a:chExt cx="5511113" cy="1388075"/>
          </a:xfrm>
        </p:grpSpPr>
        <p:sp>
          <p:nvSpPr>
            <p:cNvPr id="3" name="Rectangle 2">
              <a:extLst>
                <a:ext uri="{FF2B5EF4-FFF2-40B4-BE49-F238E27FC236}">
                  <a16:creationId xmlns:a16="http://schemas.microsoft.com/office/drawing/2014/main" id="{1730252C-F7E6-D449-A9EC-CCD01474C58E}"/>
                </a:ext>
              </a:extLst>
            </p:cNvPr>
            <p:cNvSpPr/>
            <p:nvPr/>
          </p:nvSpPr>
          <p:spPr>
            <a:xfrm>
              <a:off x="716692" y="2194870"/>
              <a:ext cx="2483708" cy="1013254"/>
            </a:xfrm>
            <a:prstGeom prst="rect">
              <a:avLst/>
            </a:prstGeom>
            <a:solidFill>
              <a:srgbClr val="38B2AA">
                <a:alpha val="67843"/>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Avenir Book" panose="02000503020000020003" pitchFamily="2" charset="0"/>
                </a:rPr>
                <a:t>Listening attentively</a:t>
              </a:r>
            </a:p>
          </p:txBody>
        </p:sp>
        <p:sp>
          <p:nvSpPr>
            <p:cNvPr id="8" name="Right Arrow 7">
              <a:extLst>
                <a:ext uri="{FF2B5EF4-FFF2-40B4-BE49-F238E27FC236}">
                  <a16:creationId xmlns:a16="http://schemas.microsoft.com/office/drawing/2014/main" id="{1F973510-C8EE-964F-AC91-3816C0BB0E7E}"/>
                </a:ext>
              </a:extLst>
            </p:cNvPr>
            <p:cNvSpPr/>
            <p:nvPr/>
          </p:nvSpPr>
          <p:spPr>
            <a:xfrm>
              <a:off x="3422821" y="2007459"/>
              <a:ext cx="2804984" cy="1388075"/>
            </a:xfrm>
            <a:prstGeom prst="rightArrow">
              <a:avLst>
                <a:gd name="adj1" fmla="val 71311"/>
                <a:gd name="adj2" fmla="val 45082"/>
              </a:avLst>
            </a:prstGeom>
            <a:solidFill>
              <a:srgbClr val="32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venir Book" panose="02000503020000020003" pitchFamily="2" charset="0"/>
                </a:rPr>
                <a:t>discerning</a:t>
              </a:r>
              <a:endParaRPr lang="en-US" sz="2400" dirty="0"/>
            </a:p>
          </p:txBody>
        </p:sp>
      </p:grpSp>
      <p:pic>
        <p:nvPicPr>
          <p:cNvPr id="19" name="Picture 18">
            <a:extLst>
              <a:ext uri="{FF2B5EF4-FFF2-40B4-BE49-F238E27FC236}">
                <a16:creationId xmlns:a16="http://schemas.microsoft.com/office/drawing/2014/main" id="{57BB364E-A7DB-A941-968B-0CED0C578B4F}"/>
              </a:ext>
            </a:extLst>
          </p:cNvPr>
          <p:cNvPicPr>
            <a:picLocks noChangeAspect="1"/>
          </p:cNvPicPr>
          <p:nvPr/>
        </p:nvPicPr>
        <p:blipFill>
          <a:blip r:embed="rId3"/>
          <a:stretch>
            <a:fillRect/>
          </a:stretch>
        </p:blipFill>
        <p:spPr>
          <a:xfrm>
            <a:off x="377046" y="234951"/>
            <a:ext cx="1705726" cy="2276130"/>
          </a:xfrm>
          <a:prstGeom prst="rect">
            <a:avLst/>
          </a:prstGeom>
        </p:spPr>
      </p:pic>
      <p:grpSp>
        <p:nvGrpSpPr>
          <p:cNvPr id="28" name="Group 27">
            <a:extLst>
              <a:ext uri="{FF2B5EF4-FFF2-40B4-BE49-F238E27FC236}">
                <a16:creationId xmlns:a16="http://schemas.microsoft.com/office/drawing/2014/main" id="{99E89513-3D40-4047-ACDD-6D46A55228CA}"/>
              </a:ext>
            </a:extLst>
          </p:cNvPr>
          <p:cNvGrpSpPr/>
          <p:nvPr/>
        </p:nvGrpSpPr>
        <p:grpSpPr>
          <a:xfrm>
            <a:off x="200541" y="3118183"/>
            <a:ext cx="2689078" cy="2701924"/>
            <a:chOff x="200541" y="3118183"/>
            <a:chExt cx="2689078" cy="2701924"/>
          </a:xfrm>
        </p:grpSpPr>
        <p:pic>
          <p:nvPicPr>
            <p:cNvPr id="29" name="Picture 28">
              <a:extLst>
                <a:ext uri="{FF2B5EF4-FFF2-40B4-BE49-F238E27FC236}">
                  <a16:creationId xmlns:a16="http://schemas.microsoft.com/office/drawing/2014/main" id="{2A1870C9-5189-414C-9AB5-380A5406A80C}"/>
                </a:ext>
              </a:extLst>
            </p:cNvPr>
            <p:cNvPicPr>
              <a:picLocks noChangeAspect="1"/>
            </p:cNvPicPr>
            <p:nvPr/>
          </p:nvPicPr>
          <p:blipFill>
            <a:blip r:embed="rId4"/>
            <a:stretch>
              <a:fillRect/>
            </a:stretch>
          </p:blipFill>
          <p:spPr>
            <a:xfrm>
              <a:off x="418227" y="3118183"/>
              <a:ext cx="1573670" cy="2115293"/>
            </a:xfrm>
            <a:prstGeom prst="rect">
              <a:avLst/>
            </a:prstGeom>
          </p:spPr>
        </p:pic>
        <p:sp>
          <p:nvSpPr>
            <p:cNvPr id="30" name="TextBox 29">
              <a:extLst>
                <a:ext uri="{FF2B5EF4-FFF2-40B4-BE49-F238E27FC236}">
                  <a16:creationId xmlns:a16="http://schemas.microsoft.com/office/drawing/2014/main" id="{53DE5E20-FD19-A44A-BDA4-B86A482261C5}"/>
                </a:ext>
              </a:extLst>
            </p:cNvPr>
            <p:cNvSpPr txBox="1"/>
            <p:nvPr/>
          </p:nvSpPr>
          <p:spPr>
            <a:xfrm>
              <a:off x="200541" y="5358442"/>
              <a:ext cx="2689078" cy="461665"/>
            </a:xfrm>
            <a:prstGeom prst="rect">
              <a:avLst/>
            </a:prstGeom>
            <a:noFill/>
          </p:spPr>
          <p:txBody>
            <a:bodyPr wrap="square" rtlCol="0">
              <a:spAutoFit/>
            </a:bodyPr>
            <a:lstStyle/>
            <a:p>
              <a:r>
                <a:rPr lang="en-US" sz="2400" b="1" dirty="0">
                  <a:solidFill>
                    <a:srgbClr val="7030A0"/>
                  </a:solidFill>
                  <a:latin typeface="Avenir Book" panose="02000503020000020003" pitchFamily="2" charset="0"/>
                </a:rPr>
                <a:t>LLF advocate</a:t>
              </a:r>
            </a:p>
          </p:txBody>
        </p:sp>
      </p:grpSp>
      <p:pic>
        <p:nvPicPr>
          <p:cNvPr id="33" name="Picture 2" descr="hands up icon - ViVi TherapyViVi Therapy">
            <a:extLst>
              <a:ext uri="{FF2B5EF4-FFF2-40B4-BE49-F238E27FC236}">
                <a16:creationId xmlns:a16="http://schemas.microsoft.com/office/drawing/2014/main" id="{71E8798B-38B0-5244-99BF-C51B7B00B1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1532" y="3617955"/>
            <a:ext cx="1828087" cy="1838545"/>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D6C91BF0-B066-8142-A157-77602C70DB3F}"/>
              </a:ext>
            </a:extLst>
          </p:cNvPr>
          <p:cNvSpPr/>
          <p:nvPr/>
        </p:nvSpPr>
        <p:spPr>
          <a:xfrm>
            <a:off x="3111320" y="2733290"/>
            <a:ext cx="1978925" cy="1978925"/>
          </a:xfrm>
          <a:prstGeom prst="ellipse">
            <a:avLst/>
          </a:prstGeom>
          <a:solidFill>
            <a:srgbClr val="E6764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latin typeface="Avenir Book" panose="02000503020000020003" pitchFamily="2" charset="0"/>
              </a:rPr>
              <a:t>Survey </a:t>
            </a:r>
          </a:p>
          <a:p>
            <a:pPr algn="ctr"/>
            <a:r>
              <a:rPr lang="en-US" dirty="0">
                <a:latin typeface="Avenir Book" panose="02000503020000020003" pitchFamily="2" charset="0"/>
              </a:rPr>
              <a:t>questionnaire</a:t>
            </a:r>
          </a:p>
        </p:txBody>
      </p:sp>
      <p:sp>
        <p:nvSpPr>
          <p:cNvPr id="22" name="Oval 21">
            <a:extLst>
              <a:ext uri="{FF2B5EF4-FFF2-40B4-BE49-F238E27FC236}">
                <a16:creationId xmlns:a16="http://schemas.microsoft.com/office/drawing/2014/main" id="{8532777D-B5DB-FF45-BEF0-C59450A3CF64}"/>
              </a:ext>
            </a:extLst>
          </p:cNvPr>
          <p:cNvSpPr/>
          <p:nvPr/>
        </p:nvSpPr>
        <p:spPr>
          <a:xfrm>
            <a:off x="4849373" y="2733289"/>
            <a:ext cx="1978925" cy="1978925"/>
          </a:xfrm>
          <a:prstGeom prst="ellipse">
            <a:avLst/>
          </a:prstGeom>
          <a:solidFill>
            <a:srgbClr val="32A19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latin typeface="Avenir Book" panose="02000503020000020003" pitchFamily="2" charset="0"/>
              </a:rPr>
              <a:t>Focus</a:t>
            </a:r>
          </a:p>
          <a:p>
            <a:pPr algn="ctr"/>
            <a:r>
              <a:rPr lang="en-US" dirty="0">
                <a:latin typeface="Avenir Book" panose="02000503020000020003" pitchFamily="2" charset="0"/>
              </a:rPr>
              <a:t>groups</a:t>
            </a:r>
          </a:p>
        </p:txBody>
      </p:sp>
      <p:sp>
        <p:nvSpPr>
          <p:cNvPr id="23" name="Oval 22">
            <a:extLst>
              <a:ext uri="{FF2B5EF4-FFF2-40B4-BE49-F238E27FC236}">
                <a16:creationId xmlns:a16="http://schemas.microsoft.com/office/drawing/2014/main" id="{C173C3A9-92FB-AA45-AA95-ABF347D3B14F}"/>
              </a:ext>
            </a:extLst>
          </p:cNvPr>
          <p:cNvSpPr/>
          <p:nvPr/>
        </p:nvSpPr>
        <p:spPr>
          <a:xfrm>
            <a:off x="3980346" y="4180812"/>
            <a:ext cx="1978925" cy="1978925"/>
          </a:xfrm>
          <a:prstGeom prst="ellipse">
            <a:avLst/>
          </a:prstGeom>
          <a:solidFill>
            <a:srgbClr val="194E7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latin typeface="Avenir Book" panose="02000503020000020003" pitchFamily="2" charset="0"/>
              </a:rPr>
              <a:t>‘Say it creatively’</a:t>
            </a:r>
          </a:p>
        </p:txBody>
      </p:sp>
    </p:spTree>
    <p:extLst>
      <p:ext uri="{BB962C8B-B14F-4D97-AF65-F5344CB8AC3E}">
        <p14:creationId xmlns:p14="http://schemas.microsoft.com/office/powerpoint/2010/main" val="308370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3A6CC6C-4B13-2141-B4FA-506537A1E2A7}"/>
              </a:ext>
            </a:extLst>
          </p:cNvPr>
          <p:cNvGrpSpPr/>
          <p:nvPr/>
        </p:nvGrpSpPr>
        <p:grpSpPr>
          <a:xfrm>
            <a:off x="3116567" y="410446"/>
            <a:ext cx="4133335" cy="1041056"/>
            <a:chOff x="716692" y="455141"/>
            <a:chExt cx="5511113" cy="1388075"/>
          </a:xfrm>
        </p:grpSpPr>
        <p:sp>
          <p:nvSpPr>
            <p:cNvPr id="2" name="Rectangle 1">
              <a:extLst>
                <a:ext uri="{FF2B5EF4-FFF2-40B4-BE49-F238E27FC236}">
                  <a16:creationId xmlns:a16="http://schemas.microsoft.com/office/drawing/2014/main" id="{39F2AF1A-8FD0-0345-82CD-9702BE29A3F8}"/>
                </a:ext>
              </a:extLst>
            </p:cNvPr>
            <p:cNvSpPr/>
            <p:nvPr/>
          </p:nvSpPr>
          <p:spPr>
            <a:xfrm>
              <a:off x="716692" y="628135"/>
              <a:ext cx="2483708" cy="1013254"/>
            </a:xfrm>
            <a:prstGeom prst="rect">
              <a:avLst/>
            </a:prstGeom>
            <a:solidFill>
              <a:srgbClr val="765792">
                <a:alpha val="67843"/>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Avenir Book" panose="02000503020000020003" pitchFamily="2" charset="0"/>
                </a:rPr>
                <a:t>Encouraging participation</a:t>
              </a:r>
            </a:p>
          </p:txBody>
        </p:sp>
        <p:sp>
          <p:nvSpPr>
            <p:cNvPr id="7" name="Right Arrow 6">
              <a:extLst>
                <a:ext uri="{FF2B5EF4-FFF2-40B4-BE49-F238E27FC236}">
                  <a16:creationId xmlns:a16="http://schemas.microsoft.com/office/drawing/2014/main" id="{11A30E39-D301-9E44-9236-89CF1DA79079}"/>
                </a:ext>
              </a:extLst>
            </p:cNvPr>
            <p:cNvSpPr/>
            <p:nvPr/>
          </p:nvSpPr>
          <p:spPr>
            <a:xfrm>
              <a:off x="3422821" y="455141"/>
              <a:ext cx="2804984" cy="1388075"/>
            </a:xfrm>
            <a:prstGeom prst="rightArrow">
              <a:avLst>
                <a:gd name="adj1" fmla="val 71311"/>
                <a:gd name="adj2" fmla="val 45082"/>
              </a:avLst>
            </a:prstGeom>
            <a:solidFill>
              <a:srgbClr val="765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venir Book" panose="02000503020000020003" pitchFamily="2" charset="0"/>
                </a:rPr>
                <a:t>learning</a:t>
              </a:r>
              <a:endParaRPr lang="en-US" sz="2400" dirty="0"/>
            </a:p>
          </p:txBody>
        </p:sp>
      </p:grpSp>
      <p:grpSp>
        <p:nvGrpSpPr>
          <p:cNvPr id="15" name="Group 14">
            <a:extLst>
              <a:ext uri="{FF2B5EF4-FFF2-40B4-BE49-F238E27FC236}">
                <a16:creationId xmlns:a16="http://schemas.microsoft.com/office/drawing/2014/main" id="{4A873D2C-5F3E-894E-9805-261E2780BF80}"/>
              </a:ext>
            </a:extLst>
          </p:cNvPr>
          <p:cNvGrpSpPr/>
          <p:nvPr/>
        </p:nvGrpSpPr>
        <p:grpSpPr>
          <a:xfrm>
            <a:off x="3116567" y="1560262"/>
            <a:ext cx="4133335" cy="1041056"/>
            <a:chOff x="716692" y="2007459"/>
            <a:chExt cx="5511113" cy="1388075"/>
          </a:xfrm>
        </p:grpSpPr>
        <p:sp>
          <p:nvSpPr>
            <p:cNvPr id="3" name="Rectangle 2">
              <a:extLst>
                <a:ext uri="{FF2B5EF4-FFF2-40B4-BE49-F238E27FC236}">
                  <a16:creationId xmlns:a16="http://schemas.microsoft.com/office/drawing/2014/main" id="{1730252C-F7E6-D449-A9EC-CCD01474C58E}"/>
                </a:ext>
              </a:extLst>
            </p:cNvPr>
            <p:cNvSpPr/>
            <p:nvPr/>
          </p:nvSpPr>
          <p:spPr>
            <a:xfrm>
              <a:off x="716692" y="2194870"/>
              <a:ext cx="2483708" cy="1013254"/>
            </a:xfrm>
            <a:prstGeom prst="rect">
              <a:avLst/>
            </a:prstGeom>
            <a:solidFill>
              <a:srgbClr val="38B2AA">
                <a:alpha val="67843"/>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Avenir Book" panose="02000503020000020003" pitchFamily="2" charset="0"/>
                </a:rPr>
                <a:t>Listening attentively</a:t>
              </a:r>
            </a:p>
          </p:txBody>
        </p:sp>
        <p:sp>
          <p:nvSpPr>
            <p:cNvPr id="8" name="Right Arrow 7">
              <a:extLst>
                <a:ext uri="{FF2B5EF4-FFF2-40B4-BE49-F238E27FC236}">
                  <a16:creationId xmlns:a16="http://schemas.microsoft.com/office/drawing/2014/main" id="{1F973510-C8EE-964F-AC91-3816C0BB0E7E}"/>
                </a:ext>
              </a:extLst>
            </p:cNvPr>
            <p:cNvSpPr/>
            <p:nvPr/>
          </p:nvSpPr>
          <p:spPr>
            <a:xfrm>
              <a:off x="3422821" y="2007459"/>
              <a:ext cx="2804984" cy="1388075"/>
            </a:xfrm>
            <a:prstGeom prst="rightArrow">
              <a:avLst>
                <a:gd name="adj1" fmla="val 71311"/>
                <a:gd name="adj2" fmla="val 45082"/>
              </a:avLst>
            </a:prstGeom>
            <a:solidFill>
              <a:srgbClr val="32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venir Book" panose="02000503020000020003" pitchFamily="2" charset="0"/>
                </a:rPr>
                <a:t>discerning</a:t>
              </a:r>
              <a:endParaRPr lang="en-US" sz="2400" dirty="0"/>
            </a:p>
          </p:txBody>
        </p:sp>
      </p:grpSp>
      <p:grpSp>
        <p:nvGrpSpPr>
          <p:cNvPr id="16" name="Group 15">
            <a:extLst>
              <a:ext uri="{FF2B5EF4-FFF2-40B4-BE49-F238E27FC236}">
                <a16:creationId xmlns:a16="http://schemas.microsoft.com/office/drawing/2014/main" id="{311E50B4-4A0D-3940-8CC4-435130825F0D}"/>
              </a:ext>
            </a:extLst>
          </p:cNvPr>
          <p:cNvGrpSpPr/>
          <p:nvPr/>
        </p:nvGrpSpPr>
        <p:grpSpPr>
          <a:xfrm>
            <a:off x="3116567" y="2746125"/>
            <a:ext cx="4133335" cy="1041056"/>
            <a:chOff x="716692" y="3588610"/>
            <a:chExt cx="5511113" cy="1388075"/>
          </a:xfrm>
        </p:grpSpPr>
        <p:sp>
          <p:nvSpPr>
            <p:cNvPr id="4" name="Rectangle 3">
              <a:extLst>
                <a:ext uri="{FF2B5EF4-FFF2-40B4-BE49-F238E27FC236}">
                  <a16:creationId xmlns:a16="http://schemas.microsoft.com/office/drawing/2014/main" id="{9BDC1288-3309-454B-9DB4-27558A691B56}"/>
                </a:ext>
              </a:extLst>
            </p:cNvPr>
            <p:cNvSpPr/>
            <p:nvPr/>
          </p:nvSpPr>
          <p:spPr>
            <a:xfrm>
              <a:off x="716692" y="3761604"/>
              <a:ext cx="2483708" cy="1013254"/>
            </a:xfrm>
            <a:prstGeom prst="rect">
              <a:avLst/>
            </a:prstGeom>
            <a:solidFill>
              <a:srgbClr val="E05829">
                <a:alpha val="67843"/>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Avenir Book" panose="02000503020000020003" pitchFamily="2" charset="0"/>
                </a:rPr>
                <a:t>Exploring possibilities</a:t>
              </a:r>
            </a:p>
          </p:txBody>
        </p:sp>
        <p:sp>
          <p:nvSpPr>
            <p:cNvPr id="9" name="Right Arrow 8">
              <a:extLst>
                <a:ext uri="{FF2B5EF4-FFF2-40B4-BE49-F238E27FC236}">
                  <a16:creationId xmlns:a16="http://schemas.microsoft.com/office/drawing/2014/main" id="{FE92191F-82B3-6348-99A4-78CBDC246C51}"/>
                </a:ext>
              </a:extLst>
            </p:cNvPr>
            <p:cNvSpPr/>
            <p:nvPr/>
          </p:nvSpPr>
          <p:spPr>
            <a:xfrm>
              <a:off x="3422821" y="3588610"/>
              <a:ext cx="2804984" cy="1388075"/>
            </a:xfrm>
            <a:prstGeom prst="rightArrow">
              <a:avLst>
                <a:gd name="adj1" fmla="val 71311"/>
                <a:gd name="adj2" fmla="val 45082"/>
              </a:avLst>
            </a:prstGeom>
            <a:solidFill>
              <a:srgbClr val="E05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100" dirty="0">
                  <a:latin typeface="Avenir Book" panose="02000503020000020003" pitchFamily="2" charset="0"/>
                </a:rPr>
                <a:t>many voices, one church</a:t>
              </a:r>
              <a:endParaRPr lang="en-US" sz="2100" dirty="0"/>
            </a:p>
          </p:txBody>
        </p:sp>
      </p:grpSp>
      <p:grpSp>
        <p:nvGrpSpPr>
          <p:cNvPr id="17" name="Group 16">
            <a:extLst>
              <a:ext uri="{FF2B5EF4-FFF2-40B4-BE49-F238E27FC236}">
                <a16:creationId xmlns:a16="http://schemas.microsoft.com/office/drawing/2014/main" id="{AA5F3082-D71C-6E41-A484-467F6D520382}"/>
              </a:ext>
            </a:extLst>
          </p:cNvPr>
          <p:cNvGrpSpPr/>
          <p:nvPr/>
        </p:nvGrpSpPr>
        <p:grpSpPr>
          <a:xfrm>
            <a:off x="3116567" y="3921176"/>
            <a:ext cx="4133335" cy="1041056"/>
            <a:chOff x="716692" y="5155345"/>
            <a:chExt cx="5511113" cy="1388075"/>
          </a:xfrm>
        </p:grpSpPr>
        <p:sp>
          <p:nvSpPr>
            <p:cNvPr id="5" name="Rectangle 4">
              <a:extLst>
                <a:ext uri="{FF2B5EF4-FFF2-40B4-BE49-F238E27FC236}">
                  <a16:creationId xmlns:a16="http://schemas.microsoft.com/office/drawing/2014/main" id="{47B79FA1-01E8-9749-87FE-B230AB10AF26}"/>
                </a:ext>
              </a:extLst>
            </p:cNvPr>
            <p:cNvSpPr/>
            <p:nvPr/>
          </p:nvSpPr>
          <p:spPr>
            <a:xfrm>
              <a:off x="716692" y="5293329"/>
              <a:ext cx="2483708" cy="1013254"/>
            </a:xfrm>
            <a:prstGeom prst="rect">
              <a:avLst/>
            </a:prstGeom>
            <a:solidFill>
              <a:srgbClr val="EEAE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Avenir Book" panose="02000503020000020003" pitchFamily="2" charset="0"/>
                </a:rPr>
                <a:t>Moving into the future</a:t>
              </a:r>
            </a:p>
          </p:txBody>
        </p:sp>
        <p:sp>
          <p:nvSpPr>
            <p:cNvPr id="10" name="Right Arrow 9">
              <a:extLst>
                <a:ext uri="{FF2B5EF4-FFF2-40B4-BE49-F238E27FC236}">
                  <a16:creationId xmlns:a16="http://schemas.microsoft.com/office/drawing/2014/main" id="{5C00E4E0-C03A-184B-94A2-BBE24F7D5F2D}"/>
                </a:ext>
              </a:extLst>
            </p:cNvPr>
            <p:cNvSpPr/>
            <p:nvPr/>
          </p:nvSpPr>
          <p:spPr>
            <a:xfrm>
              <a:off x="3422821" y="5155345"/>
              <a:ext cx="2804984" cy="1388075"/>
            </a:xfrm>
            <a:prstGeom prst="rightArrow">
              <a:avLst>
                <a:gd name="adj1" fmla="val 71311"/>
                <a:gd name="adj2" fmla="val 45082"/>
              </a:avLst>
            </a:prstGeom>
            <a:solidFill>
              <a:srgbClr val="EEA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venir Book" panose="02000503020000020003" pitchFamily="2" charset="0"/>
                </a:rPr>
                <a:t>planning</a:t>
              </a:r>
              <a:endParaRPr lang="en-US" sz="2400" dirty="0"/>
            </a:p>
          </p:txBody>
        </p:sp>
      </p:grpSp>
      <p:sp>
        <p:nvSpPr>
          <p:cNvPr id="31" name="Right Arrow 12">
            <a:extLst>
              <a:ext uri="{FF2B5EF4-FFF2-40B4-BE49-F238E27FC236}">
                <a16:creationId xmlns:a16="http://schemas.microsoft.com/office/drawing/2014/main" id="{DA613517-DB5A-416E-A3FA-8761F8A51E91}"/>
              </a:ext>
            </a:extLst>
          </p:cNvPr>
          <p:cNvSpPr/>
          <p:nvPr/>
        </p:nvSpPr>
        <p:spPr>
          <a:xfrm rot="5400000">
            <a:off x="7401145" y="3709897"/>
            <a:ext cx="1638042" cy="1093573"/>
          </a:xfrm>
          <a:prstGeom prst="rightArrow">
            <a:avLst>
              <a:gd name="adj1" fmla="val 100000"/>
              <a:gd name="adj2" fmla="val 17030"/>
            </a:avLst>
          </a:prstGeom>
          <a:solidFill>
            <a:srgbClr val="27847E">
              <a:alpha val="6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Ins="27000" rtlCol="0" anchor="ctr"/>
          <a:lstStyle/>
          <a:p>
            <a:pPr algn="ctr"/>
            <a:r>
              <a:rPr lang="en-US" sz="4050" dirty="0">
                <a:latin typeface="Avenir Book" panose="02000503020000020003" pitchFamily="2" charset="0"/>
              </a:rPr>
              <a:t>2022</a:t>
            </a:r>
            <a:endParaRPr lang="en-US" sz="4050" dirty="0"/>
          </a:p>
        </p:txBody>
      </p:sp>
      <p:sp>
        <p:nvSpPr>
          <p:cNvPr id="32" name="Up-down Arrow 10">
            <a:extLst>
              <a:ext uri="{FF2B5EF4-FFF2-40B4-BE49-F238E27FC236}">
                <a16:creationId xmlns:a16="http://schemas.microsoft.com/office/drawing/2014/main" id="{2AA2F95D-3C84-4376-B818-AB32D400DF97}"/>
              </a:ext>
            </a:extLst>
          </p:cNvPr>
          <p:cNvSpPr/>
          <p:nvPr/>
        </p:nvSpPr>
        <p:spPr>
          <a:xfrm>
            <a:off x="7673381" y="285142"/>
            <a:ext cx="1093573" cy="3391158"/>
          </a:xfrm>
          <a:prstGeom prst="upDownArrow">
            <a:avLst>
              <a:gd name="adj1" fmla="val 100000"/>
              <a:gd name="adj2" fmla="val 18644"/>
            </a:avLst>
          </a:prstGeom>
          <a:solidFill>
            <a:srgbClr val="76579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4500" dirty="0">
                <a:latin typeface="Avenir Book" panose="02000503020000020003" pitchFamily="2" charset="0"/>
              </a:rPr>
              <a:t>2021</a:t>
            </a:r>
          </a:p>
        </p:txBody>
      </p:sp>
      <p:pic>
        <p:nvPicPr>
          <p:cNvPr id="19" name="Picture 18">
            <a:extLst>
              <a:ext uri="{FF2B5EF4-FFF2-40B4-BE49-F238E27FC236}">
                <a16:creationId xmlns:a16="http://schemas.microsoft.com/office/drawing/2014/main" id="{57BB364E-A7DB-A941-968B-0CED0C578B4F}"/>
              </a:ext>
            </a:extLst>
          </p:cNvPr>
          <p:cNvPicPr>
            <a:picLocks noChangeAspect="1"/>
          </p:cNvPicPr>
          <p:nvPr/>
        </p:nvPicPr>
        <p:blipFill>
          <a:blip r:embed="rId3"/>
          <a:stretch>
            <a:fillRect/>
          </a:stretch>
        </p:blipFill>
        <p:spPr>
          <a:xfrm>
            <a:off x="377046" y="234951"/>
            <a:ext cx="1705726" cy="2276130"/>
          </a:xfrm>
          <a:prstGeom prst="rect">
            <a:avLst/>
          </a:prstGeom>
        </p:spPr>
      </p:pic>
      <p:grpSp>
        <p:nvGrpSpPr>
          <p:cNvPr id="28" name="Group 27">
            <a:extLst>
              <a:ext uri="{FF2B5EF4-FFF2-40B4-BE49-F238E27FC236}">
                <a16:creationId xmlns:a16="http://schemas.microsoft.com/office/drawing/2014/main" id="{99E89513-3D40-4047-ACDD-6D46A55228CA}"/>
              </a:ext>
            </a:extLst>
          </p:cNvPr>
          <p:cNvGrpSpPr/>
          <p:nvPr/>
        </p:nvGrpSpPr>
        <p:grpSpPr>
          <a:xfrm>
            <a:off x="200541" y="3118183"/>
            <a:ext cx="2689078" cy="2701924"/>
            <a:chOff x="200541" y="3118183"/>
            <a:chExt cx="2689078" cy="2701924"/>
          </a:xfrm>
        </p:grpSpPr>
        <p:pic>
          <p:nvPicPr>
            <p:cNvPr id="29" name="Picture 28">
              <a:extLst>
                <a:ext uri="{FF2B5EF4-FFF2-40B4-BE49-F238E27FC236}">
                  <a16:creationId xmlns:a16="http://schemas.microsoft.com/office/drawing/2014/main" id="{2A1870C9-5189-414C-9AB5-380A5406A80C}"/>
                </a:ext>
              </a:extLst>
            </p:cNvPr>
            <p:cNvPicPr>
              <a:picLocks noChangeAspect="1"/>
            </p:cNvPicPr>
            <p:nvPr/>
          </p:nvPicPr>
          <p:blipFill>
            <a:blip r:embed="rId4"/>
            <a:stretch>
              <a:fillRect/>
            </a:stretch>
          </p:blipFill>
          <p:spPr>
            <a:xfrm>
              <a:off x="418227" y="3118183"/>
              <a:ext cx="1573670" cy="2115293"/>
            </a:xfrm>
            <a:prstGeom prst="rect">
              <a:avLst/>
            </a:prstGeom>
          </p:spPr>
        </p:pic>
        <p:sp>
          <p:nvSpPr>
            <p:cNvPr id="30" name="TextBox 29">
              <a:extLst>
                <a:ext uri="{FF2B5EF4-FFF2-40B4-BE49-F238E27FC236}">
                  <a16:creationId xmlns:a16="http://schemas.microsoft.com/office/drawing/2014/main" id="{53DE5E20-FD19-A44A-BDA4-B86A482261C5}"/>
                </a:ext>
              </a:extLst>
            </p:cNvPr>
            <p:cNvSpPr txBox="1"/>
            <p:nvPr/>
          </p:nvSpPr>
          <p:spPr>
            <a:xfrm>
              <a:off x="200541" y="5358442"/>
              <a:ext cx="2689078" cy="461665"/>
            </a:xfrm>
            <a:prstGeom prst="rect">
              <a:avLst/>
            </a:prstGeom>
            <a:noFill/>
          </p:spPr>
          <p:txBody>
            <a:bodyPr wrap="square" rtlCol="0">
              <a:spAutoFit/>
            </a:bodyPr>
            <a:lstStyle/>
            <a:p>
              <a:r>
                <a:rPr lang="en-US" sz="2400" b="1" dirty="0">
                  <a:solidFill>
                    <a:srgbClr val="7030A0"/>
                  </a:solidFill>
                  <a:latin typeface="Avenir Book" panose="02000503020000020003" pitchFamily="2" charset="0"/>
                </a:rPr>
                <a:t>LLF advocate</a:t>
              </a:r>
            </a:p>
          </p:txBody>
        </p:sp>
      </p:grpSp>
      <p:pic>
        <p:nvPicPr>
          <p:cNvPr id="33" name="Picture 2" descr="hands up icon - ViVi TherapyViVi Therapy">
            <a:extLst>
              <a:ext uri="{FF2B5EF4-FFF2-40B4-BE49-F238E27FC236}">
                <a16:creationId xmlns:a16="http://schemas.microsoft.com/office/drawing/2014/main" id="{71E8798B-38B0-5244-99BF-C51B7B00B1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1532" y="3617955"/>
            <a:ext cx="1828087" cy="183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15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F6F020-33DA-9C4F-B03F-F15F87FAAA97}"/>
              </a:ext>
            </a:extLst>
          </p:cNvPr>
          <p:cNvSpPr txBox="1"/>
          <p:nvPr/>
        </p:nvSpPr>
        <p:spPr>
          <a:xfrm>
            <a:off x="11509049" y="1036712"/>
            <a:ext cx="138548" cy="276999"/>
          </a:xfrm>
          <a:prstGeom prst="rect">
            <a:avLst/>
          </a:prstGeom>
          <a:noFill/>
        </p:spPr>
        <p:txBody>
          <a:bodyPr wrap="none" rtlCol="0">
            <a:noAutofit/>
          </a:bodyPr>
          <a:lstStyle/>
          <a:p>
            <a:endParaRPr lang="en-US" sz="1350" dirty="0"/>
          </a:p>
        </p:txBody>
      </p:sp>
      <p:sp>
        <p:nvSpPr>
          <p:cNvPr id="4" name="TextBox 3">
            <a:extLst>
              <a:ext uri="{FF2B5EF4-FFF2-40B4-BE49-F238E27FC236}">
                <a16:creationId xmlns:a16="http://schemas.microsoft.com/office/drawing/2014/main" id="{0D1B0F7E-26F3-714B-95DA-213AC90D0247}"/>
              </a:ext>
            </a:extLst>
          </p:cNvPr>
          <p:cNvSpPr txBox="1"/>
          <p:nvPr/>
        </p:nvSpPr>
        <p:spPr>
          <a:xfrm>
            <a:off x="88075" y="66255"/>
            <a:ext cx="4365937" cy="3807655"/>
          </a:xfrm>
          <a:prstGeom prst="rect">
            <a:avLst/>
          </a:prstGeom>
          <a:solidFill>
            <a:srgbClr val="765792"/>
          </a:solidFill>
          <a:effectLst>
            <a:outerShdw blurRad="101600" dist="101600" dir="2700000" algn="tl" rotWithShape="0">
              <a:prstClr val="black">
                <a:alpha val="40000"/>
              </a:prstClr>
            </a:outerShdw>
          </a:effectLst>
        </p:spPr>
        <p:txBody>
          <a:bodyPr wrap="square" lIns="270000" rtlCol="0">
            <a:noAutofit/>
          </a:bodyPr>
          <a:lstStyle/>
          <a:p>
            <a:pPr>
              <a:lnSpc>
                <a:spcPct val="120000"/>
              </a:lnSpc>
            </a:pPr>
            <a:endParaRPr lang="en-US" sz="1350" spc="-83" dirty="0">
              <a:solidFill>
                <a:schemeClr val="bg1"/>
              </a:solidFill>
              <a:latin typeface="Avenir Book" panose="02000503020000020003" pitchFamily="2" charset="0"/>
            </a:endParaRPr>
          </a:p>
          <a:p>
            <a:pPr>
              <a:lnSpc>
                <a:spcPct val="120000"/>
              </a:lnSpc>
            </a:pPr>
            <a:endParaRPr lang="en-US" sz="1350" spc="-83" dirty="0">
              <a:solidFill>
                <a:schemeClr val="bg1"/>
              </a:solidFill>
              <a:latin typeface="Avenir Book" panose="02000503020000020003" pitchFamily="2" charset="0"/>
            </a:endParaRPr>
          </a:p>
          <a:p>
            <a:pPr>
              <a:lnSpc>
                <a:spcPct val="120000"/>
              </a:lnSpc>
            </a:pPr>
            <a:endParaRPr lang="en-US" sz="1350" spc="-83" dirty="0">
              <a:solidFill>
                <a:schemeClr val="bg1"/>
              </a:solidFill>
              <a:latin typeface="Avenir Book" panose="02000503020000020003" pitchFamily="2" charset="0"/>
            </a:endParaRPr>
          </a:p>
          <a:p>
            <a:pPr>
              <a:lnSpc>
                <a:spcPct val="120000"/>
              </a:lnSpc>
            </a:pPr>
            <a:endParaRPr lang="en-US" sz="1350" spc="-83" dirty="0">
              <a:solidFill>
                <a:schemeClr val="bg1"/>
              </a:solidFill>
              <a:latin typeface="Avenir Book" panose="02000503020000020003" pitchFamily="2" charset="0"/>
            </a:endParaRPr>
          </a:p>
          <a:p>
            <a:pPr>
              <a:lnSpc>
                <a:spcPct val="120000"/>
              </a:lnSpc>
            </a:pPr>
            <a:endParaRPr lang="en-US" sz="1350" spc="-83" dirty="0">
              <a:solidFill>
                <a:schemeClr val="bg1"/>
              </a:solidFill>
              <a:latin typeface="Avenir Book" panose="02000503020000020003" pitchFamily="2" charset="0"/>
            </a:endParaRPr>
          </a:p>
          <a:p>
            <a:pPr>
              <a:lnSpc>
                <a:spcPct val="120000"/>
              </a:lnSpc>
            </a:pPr>
            <a:endParaRPr lang="en-US" spc="-83" dirty="0">
              <a:latin typeface="Avenir Book" panose="02000503020000020003" pitchFamily="2" charset="0"/>
            </a:endParaRPr>
          </a:p>
          <a:p>
            <a:pPr>
              <a:lnSpc>
                <a:spcPct val="120000"/>
              </a:lnSpc>
            </a:pPr>
            <a:endParaRPr lang="en-US" spc="-83" dirty="0">
              <a:latin typeface="Avenir Book" panose="02000503020000020003" pitchFamily="2" charset="0"/>
            </a:endParaRPr>
          </a:p>
        </p:txBody>
      </p:sp>
      <p:sp>
        <p:nvSpPr>
          <p:cNvPr id="3" name="TextBox 2">
            <a:extLst>
              <a:ext uri="{FF2B5EF4-FFF2-40B4-BE49-F238E27FC236}">
                <a16:creationId xmlns:a16="http://schemas.microsoft.com/office/drawing/2014/main" id="{984AD6D6-7573-C24D-9376-C8A3FB679EC8}"/>
              </a:ext>
            </a:extLst>
          </p:cNvPr>
          <p:cNvSpPr txBox="1"/>
          <p:nvPr/>
        </p:nvSpPr>
        <p:spPr>
          <a:xfrm>
            <a:off x="12398477" y="-353961"/>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D219ED8C-9180-3A46-9663-489D899DB759}"/>
              </a:ext>
            </a:extLst>
          </p:cNvPr>
          <p:cNvSpPr txBox="1"/>
          <p:nvPr/>
        </p:nvSpPr>
        <p:spPr>
          <a:xfrm>
            <a:off x="3875589" y="3428999"/>
            <a:ext cx="5081951" cy="3197349"/>
          </a:xfrm>
          <a:prstGeom prst="rect">
            <a:avLst/>
          </a:prstGeom>
          <a:solidFill>
            <a:srgbClr val="E67647"/>
          </a:solidFill>
          <a:effectLst>
            <a:outerShdw blurRad="63500" sx="102000" sy="102000" algn="ctr" rotWithShape="0">
              <a:prstClr val="black">
                <a:alpha val="40000"/>
              </a:prstClr>
            </a:outerShdw>
          </a:effectLst>
        </p:spPr>
        <p:txBody>
          <a:bodyPr wrap="square" lIns="180000" tIns="360000" rIns="180000" bIns="360000" rtlCol="0" anchor="ctr">
            <a:noAutofit/>
          </a:bodyPr>
          <a:lstStyle/>
          <a:p>
            <a:pPr algn="ctr">
              <a:lnSpc>
                <a:spcPct val="120000"/>
              </a:lnSpc>
              <a:spcAft>
                <a:spcPts val="1800"/>
              </a:spcAft>
            </a:pPr>
            <a:r>
              <a:rPr lang="en-US" sz="4400" dirty="0">
                <a:solidFill>
                  <a:schemeClr val="bg1"/>
                </a:solidFill>
                <a:latin typeface="Avenir Medium" panose="02000503020000020003" pitchFamily="2" charset="0"/>
              </a:rPr>
              <a:t>What is God saying to the church today?</a:t>
            </a:r>
          </a:p>
        </p:txBody>
      </p:sp>
      <p:pic>
        <p:nvPicPr>
          <p:cNvPr id="10" name="Picture 9">
            <a:extLst>
              <a:ext uri="{FF2B5EF4-FFF2-40B4-BE49-F238E27FC236}">
                <a16:creationId xmlns:a16="http://schemas.microsoft.com/office/drawing/2014/main" id="{95AE2D8D-B083-D14A-9855-8A11B3F47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671" y="908656"/>
            <a:ext cx="3806579" cy="1677228"/>
          </a:xfrm>
          <a:prstGeom prst="rect">
            <a:avLst/>
          </a:prstGeom>
        </p:spPr>
      </p:pic>
    </p:spTree>
    <p:extLst>
      <p:ext uri="{BB962C8B-B14F-4D97-AF65-F5344CB8AC3E}">
        <p14:creationId xmlns:p14="http://schemas.microsoft.com/office/powerpoint/2010/main" val="48991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973F53-E091-CC49-AD10-4CF2E571DBF6}"/>
              </a:ext>
            </a:extLst>
          </p:cNvPr>
          <p:cNvSpPr/>
          <p:nvPr/>
        </p:nvSpPr>
        <p:spPr>
          <a:xfrm>
            <a:off x="2171700" y="2111375"/>
            <a:ext cx="2743200" cy="2089150"/>
          </a:xfrm>
          <a:prstGeom prst="rect">
            <a:avLst/>
          </a:prstGeom>
          <a:solidFill>
            <a:srgbClr val="38B2A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6000" dirty="0">
                <a:latin typeface="Avenir Book" panose="02000503020000020003" pitchFamily="2" charset="0"/>
              </a:rPr>
              <a:t>why?</a:t>
            </a:r>
          </a:p>
        </p:txBody>
      </p:sp>
      <p:sp>
        <p:nvSpPr>
          <p:cNvPr id="8" name="Rectangle 7">
            <a:extLst>
              <a:ext uri="{FF2B5EF4-FFF2-40B4-BE49-F238E27FC236}">
                <a16:creationId xmlns:a16="http://schemas.microsoft.com/office/drawing/2014/main" id="{A65D0334-A055-3C4F-9524-23BE62BC96FA}"/>
              </a:ext>
            </a:extLst>
          </p:cNvPr>
          <p:cNvSpPr/>
          <p:nvPr/>
        </p:nvSpPr>
        <p:spPr>
          <a:xfrm>
            <a:off x="5308600" y="2111375"/>
            <a:ext cx="2743200" cy="2089150"/>
          </a:xfrm>
          <a:prstGeom prst="rect">
            <a:avLst/>
          </a:prstGeom>
          <a:solidFill>
            <a:srgbClr val="194E7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6000" dirty="0">
                <a:latin typeface="Avenir Book" panose="02000503020000020003" pitchFamily="2" charset="0"/>
              </a:rPr>
              <a:t>what?</a:t>
            </a:r>
          </a:p>
        </p:txBody>
      </p:sp>
      <p:sp>
        <p:nvSpPr>
          <p:cNvPr id="9" name="Rectangle 8">
            <a:extLst>
              <a:ext uri="{FF2B5EF4-FFF2-40B4-BE49-F238E27FC236}">
                <a16:creationId xmlns:a16="http://schemas.microsoft.com/office/drawing/2014/main" id="{FC474A6D-4A7E-694A-B071-00D33447A1B6}"/>
              </a:ext>
            </a:extLst>
          </p:cNvPr>
          <p:cNvSpPr/>
          <p:nvPr/>
        </p:nvSpPr>
        <p:spPr>
          <a:xfrm>
            <a:off x="2171700" y="4533900"/>
            <a:ext cx="2743200" cy="2089150"/>
          </a:xfrm>
          <a:prstGeom prst="rect">
            <a:avLst/>
          </a:prstGeom>
          <a:solidFill>
            <a:srgbClr val="E0582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6000" dirty="0"/>
              <a:t>how?</a:t>
            </a:r>
          </a:p>
        </p:txBody>
      </p:sp>
      <p:sp>
        <p:nvSpPr>
          <p:cNvPr id="10" name="Rectangle 9">
            <a:extLst>
              <a:ext uri="{FF2B5EF4-FFF2-40B4-BE49-F238E27FC236}">
                <a16:creationId xmlns:a16="http://schemas.microsoft.com/office/drawing/2014/main" id="{6074329E-3086-3A4C-82A2-754CF56089BA}"/>
              </a:ext>
            </a:extLst>
          </p:cNvPr>
          <p:cNvSpPr/>
          <p:nvPr/>
        </p:nvSpPr>
        <p:spPr>
          <a:xfrm>
            <a:off x="5308600" y="4533900"/>
            <a:ext cx="2743200" cy="2089150"/>
          </a:xfrm>
          <a:prstGeom prst="rect">
            <a:avLst/>
          </a:prstGeom>
          <a:solidFill>
            <a:srgbClr val="EEAE3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when?</a:t>
            </a:r>
            <a:endParaRPr lang="en-US" sz="16000" b="1" dirty="0">
              <a:latin typeface="American Typewriter" panose="02090604020004020304" pitchFamily="18" charset="77"/>
            </a:endParaRPr>
          </a:p>
        </p:txBody>
      </p:sp>
      <p:pic>
        <p:nvPicPr>
          <p:cNvPr id="13" name="Picture 12">
            <a:extLst>
              <a:ext uri="{FF2B5EF4-FFF2-40B4-BE49-F238E27FC236}">
                <a16:creationId xmlns:a16="http://schemas.microsoft.com/office/drawing/2014/main" id="{91E14411-EB85-7B48-86BA-A9DE13422D53}"/>
              </a:ext>
            </a:extLst>
          </p:cNvPr>
          <p:cNvPicPr>
            <a:picLocks noChangeAspect="1"/>
          </p:cNvPicPr>
          <p:nvPr/>
        </p:nvPicPr>
        <p:blipFill>
          <a:blip r:embed="rId3"/>
          <a:stretch>
            <a:fillRect/>
          </a:stretch>
        </p:blipFill>
        <p:spPr>
          <a:xfrm>
            <a:off x="377045" y="234950"/>
            <a:ext cx="2175655" cy="2903205"/>
          </a:xfrm>
          <a:prstGeom prst="rect">
            <a:avLst/>
          </a:prstGeom>
        </p:spPr>
      </p:pic>
      <p:sp>
        <p:nvSpPr>
          <p:cNvPr id="14" name="TextBox 13">
            <a:extLst>
              <a:ext uri="{FF2B5EF4-FFF2-40B4-BE49-F238E27FC236}">
                <a16:creationId xmlns:a16="http://schemas.microsoft.com/office/drawing/2014/main" id="{100FB5BC-7274-AD4F-80D5-BAD20A862C0E}"/>
              </a:ext>
            </a:extLst>
          </p:cNvPr>
          <p:cNvSpPr txBox="1"/>
          <p:nvPr/>
        </p:nvSpPr>
        <p:spPr>
          <a:xfrm>
            <a:off x="3124200" y="234950"/>
            <a:ext cx="4927600" cy="1938992"/>
          </a:xfrm>
          <a:prstGeom prst="rect">
            <a:avLst/>
          </a:prstGeom>
          <a:noFill/>
        </p:spPr>
        <p:txBody>
          <a:bodyPr wrap="square" rtlCol="0">
            <a:spAutoFit/>
          </a:bodyPr>
          <a:lstStyle/>
          <a:p>
            <a:pPr algn="r"/>
            <a:r>
              <a:rPr lang="en-US" sz="12000" b="1" dirty="0">
                <a:solidFill>
                  <a:srgbClr val="9772BC"/>
                </a:solidFill>
                <a:latin typeface="Avenir Black" panose="02000503020000020003" pitchFamily="2" charset="0"/>
              </a:rPr>
              <a:t>AIMS</a:t>
            </a:r>
          </a:p>
        </p:txBody>
      </p:sp>
    </p:spTree>
    <p:extLst>
      <p:ext uri="{BB962C8B-B14F-4D97-AF65-F5344CB8AC3E}">
        <p14:creationId xmlns:p14="http://schemas.microsoft.com/office/powerpoint/2010/main" val="385228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772B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E65761-83CB-E24B-9D0B-7888CE54F5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112" y="4453808"/>
            <a:ext cx="4552714" cy="2005985"/>
          </a:xfrm>
          <a:prstGeom prst="rect">
            <a:avLst/>
          </a:prstGeom>
        </p:spPr>
      </p:pic>
      <p:sp>
        <p:nvSpPr>
          <p:cNvPr id="4" name="TextBox 3">
            <a:extLst>
              <a:ext uri="{FF2B5EF4-FFF2-40B4-BE49-F238E27FC236}">
                <a16:creationId xmlns:a16="http://schemas.microsoft.com/office/drawing/2014/main" id="{59AC6B66-6862-4D46-9511-E29E99701DC4}"/>
              </a:ext>
            </a:extLst>
          </p:cNvPr>
          <p:cNvSpPr txBox="1"/>
          <p:nvPr/>
        </p:nvSpPr>
        <p:spPr>
          <a:xfrm>
            <a:off x="978309" y="1575121"/>
            <a:ext cx="7187381" cy="1323439"/>
          </a:xfrm>
          <a:prstGeom prst="rect">
            <a:avLst/>
          </a:prstGeom>
          <a:noFill/>
        </p:spPr>
        <p:txBody>
          <a:bodyPr wrap="square" rtlCol="0" anchor="ctr">
            <a:spAutoFit/>
          </a:bodyPr>
          <a:lstStyle/>
          <a:p>
            <a:r>
              <a:rPr lang="en-US" sz="8000" b="1" dirty="0">
                <a:solidFill>
                  <a:schemeClr val="bg1">
                    <a:lumMod val="95000"/>
                  </a:schemeClr>
                </a:solidFill>
                <a:latin typeface="Avenir Black" panose="02000503020000020003" pitchFamily="2" charset="0"/>
              </a:rPr>
              <a:t>THANK YOU!</a:t>
            </a:r>
          </a:p>
        </p:txBody>
      </p:sp>
    </p:spTree>
    <p:extLst>
      <p:ext uri="{BB962C8B-B14F-4D97-AF65-F5344CB8AC3E}">
        <p14:creationId xmlns:p14="http://schemas.microsoft.com/office/powerpoint/2010/main" val="1527596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973F53-E091-CC49-AD10-4CF2E571DBF6}"/>
              </a:ext>
            </a:extLst>
          </p:cNvPr>
          <p:cNvSpPr/>
          <p:nvPr/>
        </p:nvSpPr>
        <p:spPr>
          <a:xfrm>
            <a:off x="2171700" y="2111375"/>
            <a:ext cx="2743200" cy="2089150"/>
          </a:xfrm>
          <a:prstGeom prst="rect">
            <a:avLst/>
          </a:prstGeom>
          <a:solidFill>
            <a:srgbClr val="32A19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6000" dirty="0">
                <a:latin typeface="Avenir Book" panose="02000503020000020003" pitchFamily="2" charset="0"/>
              </a:rPr>
              <a:t>why?</a:t>
            </a:r>
            <a:endParaRPr lang="en-US" sz="6000">
              <a:latin typeface="Avenir Book" panose="02000503020000020003" pitchFamily="2" charset="0"/>
            </a:endParaRPr>
          </a:p>
        </p:txBody>
      </p:sp>
      <p:sp>
        <p:nvSpPr>
          <p:cNvPr id="8" name="Rectangle 7">
            <a:extLst>
              <a:ext uri="{FF2B5EF4-FFF2-40B4-BE49-F238E27FC236}">
                <a16:creationId xmlns:a16="http://schemas.microsoft.com/office/drawing/2014/main" id="{A65D0334-A055-3C4F-9524-23BE62BC96FA}"/>
              </a:ext>
            </a:extLst>
          </p:cNvPr>
          <p:cNvSpPr/>
          <p:nvPr/>
        </p:nvSpPr>
        <p:spPr>
          <a:xfrm>
            <a:off x="5308600" y="2111375"/>
            <a:ext cx="2743200" cy="2089150"/>
          </a:xfrm>
          <a:prstGeom prst="rect">
            <a:avLst/>
          </a:prstGeom>
          <a:solidFill>
            <a:srgbClr val="194E74">
              <a:alpha val="45000"/>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6000" dirty="0">
                <a:latin typeface="Avenir Book" panose="02000503020000020003" pitchFamily="2" charset="0"/>
              </a:rPr>
              <a:t>what?</a:t>
            </a:r>
          </a:p>
        </p:txBody>
      </p:sp>
      <p:sp>
        <p:nvSpPr>
          <p:cNvPr id="9" name="Rectangle 8">
            <a:extLst>
              <a:ext uri="{FF2B5EF4-FFF2-40B4-BE49-F238E27FC236}">
                <a16:creationId xmlns:a16="http://schemas.microsoft.com/office/drawing/2014/main" id="{FC474A6D-4A7E-694A-B071-00D33447A1B6}"/>
              </a:ext>
            </a:extLst>
          </p:cNvPr>
          <p:cNvSpPr/>
          <p:nvPr/>
        </p:nvSpPr>
        <p:spPr>
          <a:xfrm>
            <a:off x="2171700" y="4533900"/>
            <a:ext cx="2743200" cy="2089150"/>
          </a:xfrm>
          <a:prstGeom prst="rect">
            <a:avLst/>
          </a:prstGeom>
          <a:solidFill>
            <a:srgbClr val="E05829">
              <a:alpha val="45000"/>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6000" dirty="0"/>
              <a:t>how?</a:t>
            </a:r>
            <a:endParaRPr lang="en-US" sz="6000"/>
          </a:p>
        </p:txBody>
      </p:sp>
      <p:pic>
        <p:nvPicPr>
          <p:cNvPr id="13" name="Picture 12">
            <a:extLst>
              <a:ext uri="{FF2B5EF4-FFF2-40B4-BE49-F238E27FC236}">
                <a16:creationId xmlns:a16="http://schemas.microsoft.com/office/drawing/2014/main" id="{91E14411-EB85-7B48-86BA-A9DE13422D53}"/>
              </a:ext>
            </a:extLst>
          </p:cNvPr>
          <p:cNvPicPr>
            <a:picLocks noChangeAspect="1"/>
          </p:cNvPicPr>
          <p:nvPr/>
        </p:nvPicPr>
        <p:blipFill>
          <a:blip r:embed="rId2"/>
          <a:stretch>
            <a:fillRect/>
          </a:stretch>
        </p:blipFill>
        <p:spPr>
          <a:xfrm>
            <a:off x="377045" y="234950"/>
            <a:ext cx="2175655" cy="2903205"/>
          </a:xfrm>
          <a:prstGeom prst="rect">
            <a:avLst/>
          </a:prstGeom>
        </p:spPr>
      </p:pic>
      <p:sp>
        <p:nvSpPr>
          <p:cNvPr id="14" name="TextBox 13">
            <a:extLst>
              <a:ext uri="{FF2B5EF4-FFF2-40B4-BE49-F238E27FC236}">
                <a16:creationId xmlns:a16="http://schemas.microsoft.com/office/drawing/2014/main" id="{100FB5BC-7274-AD4F-80D5-BAD20A862C0E}"/>
              </a:ext>
            </a:extLst>
          </p:cNvPr>
          <p:cNvSpPr txBox="1"/>
          <p:nvPr/>
        </p:nvSpPr>
        <p:spPr>
          <a:xfrm>
            <a:off x="3124200" y="234950"/>
            <a:ext cx="4927600" cy="1938992"/>
          </a:xfrm>
          <a:prstGeom prst="rect">
            <a:avLst/>
          </a:prstGeom>
          <a:noFill/>
        </p:spPr>
        <p:txBody>
          <a:bodyPr wrap="square" rtlCol="0">
            <a:spAutoFit/>
          </a:bodyPr>
          <a:lstStyle/>
          <a:p>
            <a:pPr algn="r"/>
            <a:r>
              <a:rPr lang="en-US" sz="12000" b="1" dirty="0">
                <a:solidFill>
                  <a:srgbClr val="9772BC"/>
                </a:solidFill>
                <a:latin typeface="Avenir Black" panose="02000503020000020003" pitchFamily="2" charset="0"/>
              </a:rPr>
              <a:t>AIMS</a:t>
            </a:r>
          </a:p>
        </p:txBody>
      </p:sp>
      <p:sp>
        <p:nvSpPr>
          <p:cNvPr id="11" name="Rectangle 10">
            <a:extLst>
              <a:ext uri="{FF2B5EF4-FFF2-40B4-BE49-F238E27FC236}">
                <a16:creationId xmlns:a16="http://schemas.microsoft.com/office/drawing/2014/main" id="{8B9C046E-1C1B-E747-A104-10A883C14A47}"/>
              </a:ext>
            </a:extLst>
          </p:cNvPr>
          <p:cNvSpPr/>
          <p:nvPr/>
        </p:nvSpPr>
        <p:spPr>
          <a:xfrm>
            <a:off x="5308600" y="4533900"/>
            <a:ext cx="2743200" cy="2089150"/>
          </a:xfrm>
          <a:prstGeom prst="rect">
            <a:avLst/>
          </a:prstGeom>
          <a:solidFill>
            <a:srgbClr val="EEAE3E">
              <a:alpha val="67843"/>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when?</a:t>
            </a:r>
            <a:endParaRPr lang="en-US" sz="16000" b="1" dirty="0">
              <a:latin typeface="American Typewriter" panose="02090604020004020304" pitchFamily="18" charset="77"/>
            </a:endParaRPr>
          </a:p>
        </p:txBody>
      </p:sp>
    </p:spTree>
    <p:extLst>
      <p:ext uri="{BB962C8B-B14F-4D97-AF65-F5344CB8AC3E}">
        <p14:creationId xmlns:p14="http://schemas.microsoft.com/office/powerpoint/2010/main" val="4291006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67F52B-F2A7-B048-BA65-1AB6884ED065}"/>
              </a:ext>
            </a:extLst>
          </p:cNvPr>
          <p:cNvSpPr txBox="1"/>
          <p:nvPr/>
        </p:nvSpPr>
        <p:spPr>
          <a:xfrm>
            <a:off x="143899" y="99147"/>
            <a:ext cx="8856202" cy="2382711"/>
          </a:xfrm>
          <a:prstGeom prst="rect">
            <a:avLst/>
          </a:prstGeom>
          <a:solidFill>
            <a:srgbClr val="F8B619"/>
          </a:solidFill>
          <a:effectLst>
            <a:outerShdw blurRad="101600" dist="101600" dir="2700000" algn="tl" rotWithShape="0">
              <a:prstClr val="black">
                <a:alpha val="40000"/>
              </a:prstClr>
            </a:outerShdw>
          </a:effectLst>
        </p:spPr>
        <p:txBody>
          <a:bodyPr wrap="square" lIns="270000" rtlCol="0">
            <a:noAutofit/>
          </a:bodyPr>
          <a:lstStyle/>
          <a:p>
            <a:pPr>
              <a:lnSpc>
                <a:spcPct val="120000"/>
              </a:lnSpc>
            </a:pPr>
            <a:endParaRPr lang="en-US" sz="800" spc="-83" dirty="0">
              <a:solidFill>
                <a:schemeClr val="bg1"/>
              </a:solidFill>
              <a:latin typeface="Avenir Book" panose="02000503020000020003" pitchFamily="2" charset="0"/>
            </a:endParaRPr>
          </a:p>
          <a:p>
            <a:pPr>
              <a:lnSpc>
                <a:spcPct val="120000"/>
              </a:lnSpc>
            </a:pPr>
            <a:endParaRPr lang="en-US" sz="1000" spc="-83" dirty="0">
              <a:solidFill>
                <a:schemeClr val="bg1"/>
              </a:solidFill>
              <a:latin typeface="Avenir Book" panose="02000503020000020003" pitchFamily="2" charset="0"/>
            </a:endParaRPr>
          </a:p>
          <a:p>
            <a:pPr>
              <a:lnSpc>
                <a:spcPct val="120000"/>
              </a:lnSpc>
            </a:pPr>
            <a:r>
              <a:rPr lang="en-US" sz="2800" spc="-150" dirty="0">
                <a:latin typeface="Avenir Light" panose="020B0402020203020204" pitchFamily="34" charset="77"/>
              </a:rPr>
              <a:t>Christian teaching &amp; learning</a:t>
            </a:r>
          </a:p>
          <a:p>
            <a:pPr>
              <a:lnSpc>
                <a:spcPct val="120000"/>
              </a:lnSpc>
            </a:pPr>
            <a:r>
              <a:rPr lang="en-US" sz="2800" dirty="0">
                <a:latin typeface="Avenir Light" panose="020B0402020203020204" pitchFamily="34" charset="77"/>
              </a:rPr>
              <a:t>about identity, sexuality,</a:t>
            </a:r>
          </a:p>
          <a:p>
            <a:pPr>
              <a:lnSpc>
                <a:spcPct val="120000"/>
              </a:lnSpc>
            </a:pPr>
            <a:r>
              <a:rPr lang="en-US" sz="2800" dirty="0">
                <a:latin typeface="Avenir Light" panose="020B0402020203020204" pitchFamily="34" charset="77"/>
              </a:rPr>
              <a:t>relationships &amp; marriage</a:t>
            </a:r>
          </a:p>
        </p:txBody>
      </p:sp>
      <p:pic>
        <p:nvPicPr>
          <p:cNvPr id="3" name="Picture 2">
            <a:extLst>
              <a:ext uri="{FF2B5EF4-FFF2-40B4-BE49-F238E27FC236}">
                <a16:creationId xmlns:a16="http://schemas.microsoft.com/office/drawing/2014/main" id="{0A741411-A9E9-514B-B07C-8C74A03A4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8877" y="366691"/>
            <a:ext cx="3802411" cy="1675392"/>
          </a:xfrm>
          <a:prstGeom prst="rect">
            <a:avLst/>
          </a:prstGeom>
        </p:spPr>
      </p:pic>
      <p:grpSp>
        <p:nvGrpSpPr>
          <p:cNvPr id="11" name="Group 10">
            <a:extLst>
              <a:ext uri="{FF2B5EF4-FFF2-40B4-BE49-F238E27FC236}">
                <a16:creationId xmlns:a16="http://schemas.microsoft.com/office/drawing/2014/main" id="{4AA3C5F7-3D78-6340-A0F4-363D61D95D7B}"/>
              </a:ext>
            </a:extLst>
          </p:cNvPr>
          <p:cNvGrpSpPr/>
          <p:nvPr/>
        </p:nvGrpSpPr>
        <p:grpSpPr>
          <a:xfrm>
            <a:off x="1136650" y="2794641"/>
            <a:ext cx="6076947" cy="1107996"/>
            <a:chOff x="1136650" y="2794641"/>
            <a:chExt cx="6076947" cy="1107996"/>
          </a:xfrm>
        </p:grpSpPr>
        <p:sp>
          <p:nvSpPr>
            <p:cNvPr id="7" name="TextBox 6">
              <a:extLst>
                <a:ext uri="{FF2B5EF4-FFF2-40B4-BE49-F238E27FC236}">
                  <a16:creationId xmlns:a16="http://schemas.microsoft.com/office/drawing/2014/main" id="{10DF134A-E1EB-3849-A220-36F4206F1500}"/>
                </a:ext>
              </a:extLst>
            </p:cNvPr>
            <p:cNvSpPr txBox="1"/>
            <p:nvPr/>
          </p:nvSpPr>
          <p:spPr>
            <a:xfrm>
              <a:off x="1930400" y="2794641"/>
              <a:ext cx="5283197" cy="1107996"/>
            </a:xfrm>
            <a:prstGeom prst="rect">
              <a:avLst/>
            </a:prstGeom>
            <a:noFill/>
          </p:spPr>
          <p:txBody>
            <a:bodyPr wrap="square" rtlCol="0">
              <a:spAutoFit/>
            </a:bodyPr>
            <a:lstStyle/>
            <a:p>
              <a:pPr>
                <a:lnSpc>
                  <a:spcPct val="150000"/>
                </a:lnSpc>
              </a:pPr>
              <a:r>
                <a:rPr lang="en-US" sz="4800" b="1" dirty="0">
                  <a:latin typeface="Avenir Black" panose="02000503020000020003" pitchFamily="2" charset="0"/>
                </a:rPr>
                <a:t>being human</a:t>
              </a:r>
            </a:p>
          </p:txBody>
        </p:sp>
        <p:sp>
          <p:nvSpPr>
            <p:cNvPr id="5" name="Oval 4">
              <a:extLst>
                <a:ext uri="{FF2B5EF4-FFF2-40B4-BE49-F238E27FC236}">
                  <a16:creationId xmlns:a16="http://schemas.microsoft.com/office/drawing/2014/main" id="{0D27E853-74EB-C340-B4E6-112AB9742E64}"/>
                </a:ext>
              </a:extLst>
            </p:cNvPr>
            <p:cNvSpPr/>
            <p:nvPr/>
          </p:nvSpPr>
          <p:spPr>
            <a:xfrm>
              <a:off x="1136650" y="3172668"/>
              <a:ext cx="546100" cy="546100"/>
            </a:xfrm>
            <a:prstGeom prst="ellipse">
              <a:avLst/>
            </a:prstGeom>
            <a:solidFill>
              <a:srgbClr val="E05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D47C0AE9-3A09-CE42-A219-316A7AEF7D97}"/>
              </a:ext>
            </a:extLst>
          </p:cNvPr>
          <p:cNvGrpSpPr/>
          <p:nvPr/>
        </p:nvGrpSpPr>
        <p:grpSpPr>
          <a:xfrm>
            <a:off x="1149350" y="4063359"/>
            <a:ext cx="6064247" cy="1107996"/>
            <a:chOff x="1149350" y="4063359"/>
            <a:chExt cx="6064247" cy="1107996"/>
          </a:xfrm>
        </p:grpSpPr>
        <p:sp>
          <p:nvSpPr>
            <p:cNvPr id="6" name="TextBox 5">
              <a:extLst>
                <a:ext uri="{FF2B5EF4-FFF2-40B4-BE49-F238E27FC236}">
                  <a16:creationId xmlns:a16="http://schemas.microsoft.com/office/drawing/2014/main" id="{9C1BD253-01BD-3048-A9A4-127151531A68}"/>
                </a:ext>
              </a:extLst>
            </p:cNvPr>
            <p:cNvSpPr txBox="1"/>
            <p:nvPr/>
          </p:nvSpPr>
          <p:spPr>
            <a:xfrm>
              <a:off x="1930398" y="4063359"/>
              <a:ext cx="5283199" cy="1107996"/>
            </a:xfrm>
            <a:prstGeom prst="rect">
              <a:avLst/>
            </a:prstGeom>
            <a:noFill/>
          </p:spPr>
          <p:txBody>
            <a:bodyPr wrap="square" rtlCol="0">
              <a:spAutoFit/>
            </a:bodyPr>
            <a:lstStyle/>
            <a:p>
              <a:pPr>
                <a:lnSpc>
                  <a:spcPct val="150000"/>
                </a:lnSpc>
              </a:pPr>
              <a:r>
                <a:rPr lang="en-US" sz="4800" b="1" dirty="0">
                  <a:latin typeface="Avenir Black" panose="02000503020000020003" pitchFamily="2" charset="0"/>
                </a:rPr>
                <a:t>learning</a:t>
              </a:r>
            </a:p>
          </p:txBody>
        </p:sp>
        <p:sp>
          <p:nvSpPr>
            <p:cNvPr id="9" name="Oval 8">
              <a:extLst>
                <a:ext uri="{FF2B5EF4-FFF2-40B4-BE49-F238E27FC236}">
                  <a16:creationId xmlns:a16="http://schemas.microsoft.com/office/drawing/2014/main" id="{5916CDD8-1A6A-C148-A34F-3DAC1735036F}"/>
                </a:ext>
              </a:extLst>
            </p:cNvPr>
            <p:cNvSpPr/>
            <p:nvPr/>
          </p:nvSpPr>
          <p:spPr>
            <a:xfrm>
              <a:off x="1149350" y="4409578"/>
              <a:ext cx="546100" cy="546100"/>
            </a:xfrm>
            <a:prstGeom prst="ellipse">
              <a:avLst/>
            </a:prstGeom>
            <a:solidFill>
              <a:srgbClr val="38B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DA930D9-337F-4845-9C8F-58D539DA318F}"/>
              </a:ext>
            </a:extLst>
          </p:cNvPr>
          <p:cNvGrpSpPr/>
          <p:nvPr/>
        </p:nvGrpSpPr>
        <p:grpSpPr>
          <a:xfrm>
            <a:off x="1149350" y="5330154"/>
            <a:ext cx="6064247" cy="1107996"/>
            <a:chOff x="1149350" y="5330154"/>
            <a:chExt cx="6064247" cy="1107996"/>
          </a:xfrm>
        </p:grpSpPr>
        <p:sp>
          <p:nvSpPr>
            <p:cNvPr id="4" name="TextBox 3">
              <a:extLst>
                <a:ext uri="{FF2B5EF4-FFF2-40B4-BE49-F238E27FC236}">
                  <a16:creationId xmlns:a16="http://schemas.microsoft.com/office/drawing/2014/main" id="{37FB96B4-E449-5D40-BB5A-9F1C50F1F6C8}"/>
                </a:ext>
              </a:extLst>
            </p:cNvPr>
            <p:cNvSpPr txBox="1"/>
            <p:nvPr/>
          </p:nvSpPr>
          <p:spPr>
            <a:xfrm>
              <a:off x="1930399" y="5330154"/>
              <a:ext cx="5283198" cy="1107996"/>
            </a:xfrm>
            <a:prstGeom prst="rect">
              <a:avLst/>
            </a:prstGeom>
            <a:noFill/>
          </p:spPr>
          <p:txBody>
            <a:bodyPr wrap="square" rtlCol="0">
              <a:spAutoFit/>
            </a:bodyPr>
            <a:lstStyle/>
            <a:p>
              <a:pPr>
                <a:lnSpc>
                  <a:spcPct val="150000"/>
                </a:lnSpc>
              </a:pPr>
              <a:r>
                <a:rPr lang="en-US" sz="4800" b="1" dirty="0">
                  <a:latin typeface="Avenir Black" panose="02000503020000020003" pitchFamily="2" charset="0"/>
                </a:rPr>
                <a:t>whole church</a:t>
              </a:r>
            </a:p>
          </p:txBody>
        </p:sp>
        <p:sp>
          <p:nvSpPr>
            <p:cNvPr id="10" name="Oval 9">
              <a:extLst>
                <a:ext uri="{FF2B5EF4-FFF2-40B4-BE49-F238E27FC236}">
                  <a16:creationId xmlns:a16="http://schemas.microsoft.com/office/drawing/2014/main" id="{0F3BB0C6-2987-DE4D-BB65-5DF14C52AB8C}"/>
                </a:ext>
              </a:extLst>
            </p:cNvPr>
            <p:cNvSpPr/>
            <p:nvPr/>
          </p:nvSpPr>
          <p:spPr>
            <a:xfrm>
              <a:off x="1149350" y="5646488"/>
              <a:ext cx="546100" cy="546100"/>
            </a:xfrm>
            <a:prstGeom prst="ellipse">
              <a:avLst/>
            </a:prstGeom>
            <a:solidFill>
              <a:srgbClr val="765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8726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1B0F7E-26F3-714B-95DA-213AC90D0247}"/>
              </a:ext>
            </a:extLst>
          </p:cNvPr>
          <p:cNvSpPr txBox="1"/>
          <p:nvPr/>
        </p:nvSpPr>
        <p:spPr>
          <a:xfrm>
            <a:off x="0" y="0"/>
            <a:ext cx="3630168" cy="6858000"/>
          </a:xfrm>
          <a:prstGeom prst="rect">
            <a:avLst/>
          </a:prstGeom>
          <a:solidFill>
            <a:srgbClr val="F8B619"/>
          </a:solidFill>
          <a:effectLst>
            <a:outerShdw blurRad="101600" dist="101600" dir="2700000" algn="tl" rotWithShape="0">
              <a:prstClr val="black">
                <a:alpha val="40000"/>
              </a:prstClr>
            </a:outerShdw>
          </a:effectLst>
        </p:spPr>
        <p:txBody>
          <a:bodyPr wrap="square" lIns="270000" rtlCol="0">
            <a:noAutofit/>
          </a:bodyPr>
          <a:lstStyle/>
          <a:p>
            <a:pPr>
              <a:lnSpc>
                <a:spcPct val="120000"/>
              </a:lnSpc>
            </a:pPr>
            <a:endParaRPr lang="en-US" sz="1350" spc="-83" dirty="0">
              <a:solidFill>
                <a:schemeClr val="bg1"/>
              </a:solidFill>
              <a:latin typeface="Avenir Book" panose="02000503020000020003" pitchFamily="2" charset="0"/>
            </a:endParaRPr>
          </a:p>
          <a:p>
            <a:pPr>
              <a:lnSpc>
                <a:spcPct val="120000"/>
              </a:lnSpc>
            </a:pPr>
            <a:endParaRPr lang="en-US" sz="1350" spc="-83" dirty="0">
              <a:solidFill>
                <a:schemeClr val="bg1"/>
              </a:solidFill>
              <a:latin typeface="Avenir Book" panose="02000503020000020003" pitchFamily="2" charset="0"/>
            </a:endParaRPr>
          </a:p>
          <a:p>
            <a:pPr>
              <a:lnSpc>
                <a:spcPct val="120000"/>
              </a:lnSpc>
            </a:pPr>
            <a:endParaRPr lang="en-US" sz="1350" spc="-83" dirty="0">
              <a:solidFill>
                <a:schemeClr val="bg1"/>
              </a:solidFill>
              <a:latin typeface="Avenir Book" panose="02000503020000020003" pitchFamily="2" charset="0"/>
            </a:endParaRPr>
          </a:p>
          <a:p>
            <a:pPr>
              <a:lnSpc>
                <a:spcPct val="120000"/>
              </a:lnSpc>
            </a:pPr>
            <a:endParaRPr lang="en-US" sz="1350" spc="-83" dirty="0">
              <a:solidFill>
                <a:schemeClr val="bg1"/>
              </a:solidFill>
              <a:latin typeface="Avenir Book" panose="02000503020000020003" pitchFamily="2" charset="0"/>
            </a:endParaRPr>
          </a:p>
          <a:p>
            <a:pPr>
              <a:lnSpc>
                <a:spcPct val="120000"/>
              </a:lnSpc>
            </a:pPr>
            <a:endParaRPr lang="en-US" sz="1350" spc="-83" dirty="0">
              <a:solidFill>
                <a:schemeClr val="bg1"/>
              </a:solidFill>
              <a:latin typeface="Avenir Book" panose="02000503020000020003" pitchFamily="2" charset="0"/>
            </a:endParaRPr>
          </a:p>
          <a:p>
            <a:pPr>
              <a:lnSpc>
                <a:spcPct val="120000"/>
              </a:lnSpc>
            </a:pPr>
            <a:endParaRPr lang="en-US" sz="1350" spc="-83" dirty="0">
              <a:solidFill>
                <a:schemeClr val="bg1"/>
              </a:solidFill>
              <a:latin typeface="Avenir Book" panose="02000503020000020003" pitchFamily="2" charset="0"/>
            </a:endParaRPr>
          </a:p>
          <a:p>
            <a:pPr>
              <a:lnSpc>
                <a:spcPct val="120000"/>
              </a:lnSpc>
            </a:pPr>
            <a:endParaRPr lang="en-US" sz="1350" spc="-83" dirty="0">
              <a:solidFill>
                <a:schemeClr val="bg1"/>
              </a:solidFill>
              <a:latin typeface="Avenir Book" panose="02000503020000020003" pitchFamily="2" charset="0"/>
            </a:endParaRPr>
          </a:p>
          <a:p>
            <a:pPr>
              <a:lnSpc>
                <a:spcPct val="120000"/>
              </a:lnSpc>
            </a:pPr>
            <a:endParaRPr lang="en-US" sz="1350" spc="-83" dirty="0">
              <a:solidFill>
                <a:schemeClr val="bg1"/>
              </a:solidFill>
              <a:latin typeface="Avenir Book" panose="02000503020000020003" pitchFamily="2" charset="0"/>
            </a:endParaRPr>
          </a:p>
          <a:p>
            <a:pPr>
              <a:lnSpc>
                <a:spcPct val="120000"/>
              </a:lnSpc>
            </a:pPr>
            <a:endParaRPr lang="en-US" sz="1350" spc="-83" dirty="0">
              <a:solidFill>
                <a:schemeClr val="bg1"/>
              </a:solidFill>
              <a:latin typeface="Avenir Book" panose="02000503020000020003" pitchFamily="2" charset="0"/>
            </a:endParaRPr>
          </a:p>
          <a:p>
            <a:pPr>
              <a:lnSpc>
                <a:spcPct val="120000"/>
              </a:lnSpc>
            </a:pPr>
            <a:endParaRPr lang="en-US" sz="1350" spc="-83" dirty="0">
              <a:solidFill>
                <a:schemeClr val="bg1"/>
              </a:solidFill>
              <a:latin typeface="Avenir Book" panose="02000503020000020003" pitchFamily="2" charset="0"/>
            </a:endParaRPr>
          </a:p>
          <a:p>
            <a:pPr>
              <a:lnSpc>
                <a:spcPct val="120000"/>
              </a:lnSpc>
            </a:pPr>
            <a:endParaRPr lang="en-US" sz="1350" spc="-83" dirty="0">
              <a:solidFill>
                <a:schemeClr val="bg1"/>
              </a:solidFill>
              <a:latin typeface="Avenir Book" panose="02000503020000020003" pitchFamily="2" charset="0"/>
            </a:endParaRPr>
          </a:p>
          <a:p>
            <a:pPr>
              <a:lnSpc>
                <a:spcPct val="120000"/>
              </a:lnSpc>
            </a:pPr>
            <a:endParaRPr lang="en-US" spc="-83" dirty="0">
              <a:latin typeface="Avenir Book" panose="02000503020000020003" pitchFamily="2" charset="0"/>
            </a:endParaRPr>
          </a:p>
          <a:p>
            <a:pPr>
              <a:lnSpc>
                <a:spcPct val="120000"/>
              </a:lnSpc>
            </a:pPr>
            <a:endParaRPr lang="en-US" spc="-83" dirty="0">
              <a:latin typeface="Avenir Book" panose="02000503020000020003" pitchFamily="2" charset="0"/>
            </a:endParaRPr>
          </a:p>
          <a:p>
            <a:pPr>
              <a:lnSpc>
                <a:spcPct val="120000"/>
              </a:lnSpc>
            </a:pPr>
            <a:endParaRPr lang="en-US" spc="-83" dirty="0">
              <a:latin typeface="Avenir Book" panose="02000503020000020003" pitchFamily="2" charset="0"/>
            </a:endParaRPr>
          </a:p>
          <a:p>
            <a:pPr>
              <a:lnSpc>
                <a:spcPct val="120000"/>
              </a:lnSpc>
            </a:pPr>
            <a:r>
              <a:rPr lang="en-US" spc="-83" dirty="0">
                <a:latin typeface="Avenir Book" panose="02000503020000020003" pitchFamily="2" charset="0"/>
              </a:rPr>
              <a:t>Christian teaching and learning</a:t>
            </a:r>
          </a:p>
          <a:p>
            <a:pPr>
              <a:lnSpc>
                <a:spcPct val="120000"/>
              </a:lnSpc>
            </a:pPr>
            <a:r>
              <a:rPr lang="en-US" dirty="0">
                <a:latin typeface="Avenir Book" panose="02000503020000020003" pitchFamily="2" charset="0"/>
              </a:rPr>
              <a:t>about identity, sexuality,</a:t>
            </a:r>
          </a:p>
          <a:p>
            <a:pPr>
              <a:lnSpc>
                <a:spcPct val="120000"/>
              </a:lnSpc>
            </a:pPr>
            <a:r>
              <a:rPr lang="en-US" dirty="0">
                <a:latin typeface="Avenir Book" panose="02000503020000020003" pitchFamily="2" charset="0"/>
              </a:rPr>
              <a:t>relationships &amp; marriage</a:t>
            </a:r>
          </a:p>
        </p:txBody>
      </p:sp>
      <p:sp>
        <p:nvSpPr>
          <p:cNvPr id="5" name="TextBox 4">
            <a:extLst>
              <a:ext uri="{FF2B5EF4-FFF2-40B4-BE49-F238E27FC236}">
                <a16:creationId xmlns:a16="http://schemas.microsoft.com/office/drawing/2014/main" id="{54F6F020-33DA-9C4F-B03F-F15F87FAAA97}"/>
              </a:ext>
            </a:extLst>
          </p:cNvPr>
          <p:cNvSpPr txBox="1"/>
          <p:nvPr/>
        </p:nvSpPr>
        <p:spPr>
          <a:xfrm>
            <a:off x="11509049" y="1036712"/>
            <a:ext cx="138548" cy="276999"/>
          </a:xfrm>
          <a:prstGeom prst="rect">
            <a:avLst/>
          </a:prstGeom>
          <a:noFill/>
        </p:spPr>
        <p:txBody>
          <a:bodyPr wrap="none" rtlCol="0">
            <a:noAutofit/>
          </a:bodyPr>
          <a:lstStyle/>
          <a:p>
            <a:endParaRPr lang="en-US" sz="1350" dirty="0"/>
          </a:p>
        </p:txBody>
      </p:sp>
      <p:pic>
        <p:nvPicPr>
          <p:cNvPr id="8" name="Picture 7">
            <a:extLst>
              <a:ext uri="{FF2B5EF4-FFF2-40B4-BE49-F238E27FC236}">
                <a16:creationId xmlns:a16="http://schemas.microsoft.com/office/drawing/2014/main" id="{63C8AA23-9558-C741-8E2E-92302395A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18" y="2016072"/>
            <a:ext cx="3206732" cy="1412928"/>
          </a:xfrm>
          <a:prstGeom prst="rect">
            <a:avLst/>
          </a:prstGeom>
        </p:spPr>
      </p:pic>
      <p:sp>
        <p:nvSpPr>
          <p:cNvPr id="2" name="Right Arrow 1">
            <a:extLst>
              <a:ext uri="{FF2B5EF4-FFF2-40B4-BE49-F238E27FC236}">
                <a16:creationId xmlns:a16="http://schemas.microsoft.com/office/drawing/2014/main" id="{C0C813C0-7ECF-0C40-A6F2-29544C67453A}"/>
              </a:ext>
            </a:extLst>
          </p:cNvPr>
          <p:cNvSpPr/>
          <p:nvPr/>
        </p:nvSpPr>
        <p:spPr>
          <a:xfrm>
            <a:off x="3721902" y="344426"/>
            <a:ext cx="4134465" cy="1150038"/>
          </a:xfrm>
          <a:prstGeom prst="rightArrow">
            <a:avLst>
              <a:gd name="adj1" fmla="val 100000"/>
              <a:gd name="adj2" fmla="val 56480"/>
            </a:avLst>
          </a:prstGeom>
          <a:solidFill>
            <a:srgbClr val="E0582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US" sz="3600" dirty="0">
                <a:latin typeface="Avenir Light" panose="020B0402020203020204" pitchFamily="34" charset="77"/>
              </a:rPr>
              <a:t>learning journey</a:t>
            </a:r>
          </a:p>
        </p:txBody>
      </p:sp>
      <p:sp>
        <p:nvSpPr>
          <p:cNvPr id="27" name="Right Arrow 26">
            <a:extLst>
              <a:ext uri="{FF2B5EF4-FFF2-40B4-BE49-F238E27FC236}">
                <a16:creationId xmlns:a16="http://schemas.microsoft.com/office/drawing/2014/main" id="{A2D86F68-7202-BC41-81B8-49BF2562E696}"/>
              </a:ext>
            </a:extLst>
          </p:cNvPr>
          <p:cNvSpPr/>
          <p:nvPr/>
        </p:nvSpPr>
        <p:spPr>
          <a:xfrm>
            <a:off x="3721901" y="1977089"/>
            <a:ext cx="4557253" cy="1150038"/>
          </a:xfrm>
          <a:prstGeom prst="rightArrow">
            <a:avLst>
              <a:gd name="adj1" fmla="val 100000"/>
              <a:gd name="adj2" fmla="val 56480"/>
            </a:avLst>
          </a:prstGeom>
          <a:solidFill>
            <a:srgbClr val="7656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US" sz="3600" dirty="0">
                <a:latin typeface="Avenir Light" panose="020B0402020203020204" pitchFamily="34" charset="77"/>
              </a:rPr>
              <a:t>multidisciplinary</a:t>
            </a:r>
          </a:p>
        </p:txBody>
      </p:sp>
      <p:sp>
        <p:nvSpPr>
          <p:cNvPr id="28" name="Right Arrow 27">
            <a:extLst>
              <a:ext uri="{FF2B5EF4-FFF2-40B4-BE49-F238E27FC236}">
                <a16:creationId xmlns:a16="http://schemas.microsoft.com/office/drawing/2014/main" id="{40CBCC43-9782-0144-BE47-B59F6B08414C}"/>
              </a:ext>
            </a:extLst>
          </p:cNvPr>
          <p:cNvSpPr/>
          <p:nvPr/>
        </p:nvSpPr>
        <p:spPr>
          <a:xfrm>
            <a:off x="3721901" y="3609753"/>
            <a:ext cx="4930486" cy="1150038"/>
          </a:xfrm>
          <a:prstGeom prst="rightArrow">
            <a:avLst>
              <a:gd name="adj1" fmla="val 100000"/>
              <a:gd name="adj2" fmla="val 56480"/>
            </a:avLst>
          </a:prstGeom>
          <a:solidFill>
            <a:srgbClr val="1A6698"/>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US" sz="3600" dirty="0">
                <a:latin typeface="Avenir Light" panose="020B0402020203020204" pitchFamily="34" charset="77"/>
              </a:rPr>
              <a:t>real life stories </a:t>
            </a:r>
          </a:p>
        </p:txBody>
      </p:sp>
      <p:sp>
        <p:nvSpPr>
          <p:cNvPr id="29" name="Right Arrow 28">
            <a:extLst>
              <a:ext uri="{FF2B5EF4-FFF2-40B4-BE49-F238E27FC236}">
                <a16:creationId xmlns:a16="http://schemas.microsoft.com/office/drawing/2014/main" id="{B90E22E2-F722-D846-B2F9-77AD43F383B9}"/>
              </a:ext>
            </a:extLst>
          </p:cNvPr>
          <p:cNvSpPr/>
          <p:nvPr/>
        </p:nvSpPr>
        <p:spPr>
          <a:xfrm>
            <a:off x="3721901" y="5242417"/>
            <a:ext cx="5304112" cy="1150038"/>
          </a:xfrm>
          <a:prstGeom prst="rightArrow">
            <a:avLst>
              <a:gd name="adj1" fmla="val 100000"/>
              <a:gd name="adj2" fmla="val 56480"/>
            </a:avLst>
          </a:prstGeom>
          <a:solidFill>
            <a:srgbClr val="38B2A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US" sz="3600" dirty="0">
                <a:latin typeface="Avenir Light" panose="020B0402020203020204" pitchFamily="34" charset="77"/>
              </a:rPr>
              <a:t>different perspectives</a:t>
            </a:r>
          </a:p>
        </p:txBody>
      </p:sp>
      <p:sp>
        <p:nvSpPr>
          <p:cNvPr id="3" name="TextBox 2">
            <a:extLst>
              <a:ext uri="{FF2B5EF4-FFF2-40B4-BE49-F238E27FC236}">
                <a16:creationId xmlns:a16="http://schemas.microsoft.com/office/drawing/2014/main" id="{984AD6D6-7573-C24D-9376-C8A3FB679EC8}"/>
              </a:ext>
            </a:extLst>
          </p:cNvPr>
          <p:cNvSpPr txBox="1"/>
          <p:nvPr/>
        </p:nvSpPr>
        <p:spPr>
          <a:xfrm>
            <a:off x="12398477" y="-35396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3580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1000" fill="hold"/>
                                        <p:tgtEl>
                                          <p:spTgt spid="27"/>
                                        </p:tgtEl>
                                        <p:attrNameLst>
                                          <p:attrName>ppt_x</p:attrName>
                                        </p:attrNameLst>
                                      </p:cBhvr>
                                      <p:tavLst>
                                        <p:tav tm="0">
                                          <p:val>
                                            <p:strVal val="0-#ppt_w/2"/>
                                          </p:val>
                                        </p:tav>
                                        <p:tav tm="100000">
                                          <p:val>
                                            <p:strVal val="#ppt_x"/>
                                          </p:val>
                                        </p:tav>
                                      </p:tavLst>
                                    </p:anim>
                                    <p:anim calcmode="lin" valueType="num">
                                      <p:cBhvr additive="base">
                                        <p:cTn id="14"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000" fill="hold"/>
                                        <p:tgtEl>
                                          <p:spTgt spid="28"/>
                                        </p:tgtEl>
                                        <p:attrNameLst>
                                          <p:attrName>ppt_x</p:attrName>
                                        </p:attrNameLst>
                                      </p:cBhvr>
                                      <p:tavLst>
                                        <p:tav tm="0">
                                          <p:val>
                                            <p:strVal val="0-#ppt_w/2"/>
                                          </p:val>
                                        </p:tav>
                                        <p:tav tm="100000">
                                          <p:val>
                                            <p:strVal val="#ppt_x"/>
                                          </p:val>
                                        </p:tav>
                                      </p:tavLst>
                                    </p:anim>
                                    <p:anim calcmode="lin" valueType="num">
                                      <p:cBhvr additive="base">
                                        <p:cTn id="20" dur="1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1000" fill="hold"/>
                                        <p:tgtEl>
                                          <p:spTgt spid="29"/>
                                        </p:tgtEl>
                                        <p:attrNameLst>
                                          <p:attrName>ppt_x</p:attrName>
                                        </p:attrNameLst>
                                      </p:cBhvr>
                                      <p:tavLst>
                                        <p:tav tm="0">
                                          <p:val>
                                            <p:strVal val="0-#ppt_w/2"/>
                                          </p:val>
                                        </p:tav>
                                        <p:tav tm="100000">
                                          <p:val>
                                            <p:strVal val="#ppt_x"/>
                                          </p:val>
                                        </p:tav>
                                      </p:tavLst>
                                    </p:anim>
                                    <p:anim calcmode="lin" valueType="num">
                                      <p:cBhvr additive="base">
                                        <p:cTn id="26"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973F53-E091-CC49-AD10-4CF2E571DBF6}"/>
              </a:ext>
            </a:extLst>
          </p:cNvPr>
          <p:cNvSpPr/>
          <p:nvPr/>
        </p:nvSpPr>
        <p:spPr>
          <a:xfrm>
            <a:off x="2171700" y="2111375"/>
            <a:ext cx="2743200" cy="2089150"/>
          </a:xfrm>
          <a:prstGeom prst="rect">
            <a:avLst/>
          </a:prstGeom>
          <a:solidFill>
            <a:srgbClr val="38B2AA">
              <a:alpha val="45000"/>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6000" dirty="0">
                <a:latin typeface="Avenir Book" panose="02000503020000020003" pitchFamily="2" charset="0"/>
              </a:rPr>
              <a:t>why?</a:t>
            </a:r>
          </a:p>
        </p:txBody>
      </p:sp>
      <p:sp>
        <p:nvSpPr>
          <p:cNvPr id="8" name="Rectangle 7">
            <a:extLst>
              <a:ext uri="{FF2B5EF4-FFF2-40B4-BE49-F238E27FC236}">
                <a16:creationId xmlns:a16="http://schemas.microsoft.com/office/drawing/2014/main" id="{A65D0334-A055-3C4F-9524-23BE62BC96FA}"/>
              </a:ext>
            </a:extLst>
          </p:cNvPr>
          <p:cNvSpPr/>
          <p:nvPr/>
        </p:nvSpPr>
        <p:spPr>
          <a:xfrm>
            <a:off x="5308600" y="2111375"/>
            <a:ext cx="2743200" cy="2089150"/>
          </a:xfrm>
          <a:prstGeom prst="rect">
            <a:avLst/>
          </a:prstGeom>
          <a:solidFill>
            <a:srgbClr val="194E7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6000" dirty="0">
                <a:latin typeface="Avenir Book" panose="02000503020000020003" pitchFamily="2" charset="0"/>
              </a:rPr>
              <a:t>what?</a:t>
            </a:r>
          </a:p>
        </p:txBody>
      </p:sp>
      <p:sp>
        <p:nvSpPr>
          <p:cNvPr id="9" name="Rectangle 8">
            <a:extLst>
              <a:ext uri="{FF2B5EF4-FFF2-40B4-BE49-F238E27FC236}">
                <a16:creationId xmlns:a16="http://schemas.microsoft.com/office/drawing/2014/main" id="{FC474A6D-4A7E-694A-B071-00D33447A1B6}"/>
              </a:ext>
            </a:extLst>
          </p:cNvPr>
          <p:cNvSpPr/>
          <p:nvPr/>
        </p:nvSpPr>
        <p:spPr>
          <a:xfrm>
            <a:off x="2171700" y="4533900"/>
            <a:ext cx="2743200" cy="2089150"/>
          </a:xfrm>
          <a:prstGeom prst="rect">
            <a:avLst/>
          </a:prstGeom>
          <a:solidFill>
            <a:srgbClr val="E05829">
              <a:alpha val="45000"/>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6000" dirty="0"/>
              <a:t>how?</a:t>
            </a:r>
            <a:endParaRPr lang="en-US" sz="6000"/>
          </a:p>
        </p:txBody>
      </p:sp>
      <p:pic>
        <p:nvPicPr>
          <p:cNvPr id="13" name="Picture 12">
            <a:extLst>
              <a:ext uri="{FF2B5EF4-FFF2-40B4-BE49-F238E27FC236}">
                <a16:creationId xmlns:a16="http://schemas.microsoft.com/office/drawing/2014/main" id="{91E14411-EB85-7B48-86BA-A9DE13422D53}"/>
              </a:ext>
            </a:extLst>
          </p:cNvPr>
          <p:cNvPicPr>
            <a:picLocks noChangeAspect="1"/>
          </p:cNvPicPr>
          <p:nvPr/>
        </p:nvPicPr>
        <p:blipFill>
          <a:blip r:embed="rId3"/>
          <a:stretch>
            <a:fillRect/>
          </a:stretch>
        </p:blipFill>
        <p:spPr>
          <a:xfrm>
            <a:off x="377045" y="234950"/>
            <a:ext cx="2175655" cy="2903205"/>
          </a:xfrm>
          <a:prstGeom prst="rect">
            <a:avLst/>
          </a:prstGeom>
        </p:spPr>
      </p:pic>
      <p:sp>
        <p:nvSpPr>
          <p:cNvPr id="14" name="TextBox 13">
            <a:extLst>
              <a:ext uri="{FF2B5EF4-FFF2-40B4-BE49-F238E27FC236}">
                <a16:creationId xmlns:a16="http://schemas.microsoft.com/office/drawing/2014/main" id="{100FB5BC-7274-AD4F-80D5-BAD20A862C0E}"/>
              </a:ext>
            </a:extLst>
          </p:cNvPr>
          <p:cNvSpPr txBox="1"/>
          <p:nvPr/>
        </p:nvSpPr>
        <p:spPr>
          <a:xfrm>
            <a:off x="3124200" y="234950"/>
            <a:ext cx="4927600" cy="1938992"/>
          </a:xfrm>
          <a:prstGeom prst="rect">
            <a:avLst/>
          </a:prstGeom>
          <a:noFill/>
        </p:spPr>
        <p:txBody>
          <a:bodyPr wrap="square" rtlCol="0">
            <a:spAutoFit/>
          </a:bodyPr>
          <a:lstStyle/>
          <a:p>
            <a:pPr algn="r"/>
            <a:r>
              <a:rPr lang="en-US" sz="12000" b="1" dirty="0">
                <a:solidFill>
                  <a:srgbClr val="9772BC"/>
                </a:solidFill>
                <a:latin typeface="Avenir Black" panose="02000503020000020003" pitchFamily="2" charset="0"/>
              </a:rPr>
              <a:t>AIMS</a:t>
            </a:r>
          </a:p>
        </p:txBody>
      </p:sp>
      <p:sp>
        <p:nvSpPr>
          <p:cNvPr id="11" name="Rectangle 10">
            <a:extLst>
              <a:ext uri="{FF2B5EF4-FFF2-40B4-BE49-F238E27FC236}">
                <a16:creationId xmlns:a16="http://schemas.microsoft.com/office/drawing/2014/main" id="{4D3A178F-9F61-364B-A0E9-9616E7E5E960}"/>
              </a:ext>
            </a:extLst>
          </p:cNvPr>
          <p:cNvSpPr/>
          <p:nvPr/>
        </p:nvSpPr>
        <p:spPr>
          <a:xfrm>
            <a:off x="5308600" y="4533900"/>
            <a:ext cx="2743200" cy="2089150"/>
          </a:xfrm>
          <a:prstGeom prst="rect">
            <a:avLst/>
          </a:prstGeom>
          <a:solidFill>
            <a:srgbClr val="EEAE3E">
              <a:alpha val="67843"/>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when?</a:t>
            </a:r>
            <a:endParaRPr lang="en-US" sz="16000" b="1" dirty="0">
              <a:latin typeface="American Typewriter" panose="02090604020004020304" pitchFamily="18" charset="77"/>
            </a:endParaRPr>
          </a:p>
        </p:txBody>
      </p:sp>
    </p:spTree>
    <p:extLst>
      <p:ext uri="{BB962C8B-B14F-4D97-AF65-F5344CB8AC3E}">
        <p14:creationId xmlns:p14="http://schemas.microsoft.com/office/powerpoint/2010/main" val="441214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F6F020-33DA-9C4F-B03F-F15F87FAAA97}"/>
              </a:ext>
            </a:extLst>
          </p:cNvPr>
          <p:cNvSpPr txBox="1"/>
          <p:nvPr/>
        </p:nvSpPr>
        <p:spPr>
          <a:xfrm>
            <a:off x="11509049" y="1036712"/>
            <a:ext cx="138548" cy="276999"/>
          </a:xfrm>
          <a:prstGeom prst="rect">
            <a:avLst/>
          </a:prstGeom>
          <a:noFill/>
        </p:spPr>
        <p:txBody>
          <a:bodyPr wrap="none" rtlCol="0">
            <a:noAutofit/>
          </a:bodyPr>
          <a:lstStyle/>
          <a:p>
            <a:endParaRPr lang="en-US" sz="1350" dirty="0"/>
          </a:p>
        </p:txBody>
      </p:sp>
      <p:pic>
        <p:nvPicPr>
          <p:cNvPr id="16" name="Picture 10">
            <a:extLst>
              <a:ext uri="{FF2B5EF4-FFF2-40B4-BE49-F238E27FC236}">
                <a16:creationId xmlns:a16="http://schemas.microsoft.com/office/drawing/2014/main" id="{C7B3CD97-5150-E743-AFE8-3BE7046B7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2124" y="4625234"/>
            <a:ext cx="1487968" cy="148796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4" descr="clapper icon | Myiconfinder">
            <a:extLst>
              <a:ext uri="{FF2B5EF4-FFF2-40B4-BE49-F238E27FC236}">
                <a16:creationId xmlns:a16="http://schemas.microsoft.com/office/drawing/2014/main" id="{8DED1426-2977-2641-870F-F3B1336EDF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124" y="2993690"/>
            <a:ext cx="1487967" cy="1487967"/>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id="{10C57E69-7276-CE46-B74F-BDC4D0759397}"/>
              </a:ext>
            </a:extLst>
          </p:cNvPr>
          <p:cNvGrpSpPr/>
          <p:nvPr/>
        </p:nvGrpSpPr>
        <p:grpSpPr>
          <a:xfrm>
            <a:off x="368683" y="2999648"/>
            <a:ext cx="1447154" cy="1447154"/>
            <a:chOff x="388347" y="2660290"/>
            <a:chExt cx="1447154" cy="1447154"/>
          </a:xfrm>
        </p:grpSpPr>
        <p:sp>
          <p:nvSpPr>
            <p:cNvPr id="13" name="Oval 12">
              <a:extLst>
                <a:ext uri="{FF2B5EF4-FFF2-40B4-BE49-F238E27FC236}">
                  <a16:creationId xmlns:a16="http://schemas.microsoft.com/office/drawing/2014/main" id="{6A0EC309-68BA-A54B-97A4-0EDCE5374311}"/>
                </a:ext>
              </a:extLst>
            </p:cNvPr>
            <p:cNvSpPr/>
            <p:nvPr/>
          </p:nvSpPr>
          <p:spPr>
            <a:xfrm>
              <a:off x="388347" y="2660290"/>
              <a:ext cx="1447154" cy="1447154"/>
            </a:xfrm>
            <a:prstGeom prst="ellipse">
              <a:avLst/>
            </a:prstGeom>
            <a:solidFill>
              <a:srgbClr val="765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9E0A2B93-5320-5C4F-B50A-B7D64969428A}"/>
                </a:ext>
              </a:extLst>
            </p:cNvPr>
            <p:cNvPicPr>
              <a:picLocks noChangeAspect="1"/>
            </p:cNvPicPr>
            <p:nvPr/>
          </p:nvPicPr>
          <p:blipFill rotWithShape="1">
            <a:blip r:embed="rId5"/>
            <a:srcRect t="1" b="-6190"/>
            <a:stretch/>
          </p:blipFill>
          <p:spPr>
            <a:xfrm>
              <a:off x="680231" y="2811490"/>
              <a:ext cx="860581" cy="1235020"/>
            </a:xfrm>
            <a:prstGeom prst="rect">
              <a:avLst/>
            </a:prstGeom>
          </p:spPr>
        </p:pic>
      </p:grpSp>
      <p:grpSp>
        <p:nvGrpSpPr>
          <p:cNvPr id="33" name="Group 32">
            <a:extLst>
              <a:ext uri="{FF2B5EF4-FFF2-40B4-BE49-F238E27FC236}">
                <a16:creationId xmlns:a16="http://schemas.microsoft.com/office/drawing/2014/main" id="{276F1D59-8D45-404F-A709-0147F6A3A39D}"/>
              </a:ext>
            </a:extLst>
          </p:cNvPr>
          <p:cNvGrpSpPr/>
          <p:nvPr/>
        </p:nvGrpSpPr>
        <p:grpSpPr>
          <a:xfrm>
            <a:off x="2022769" y="2999648"/>
            <a:ext cx="1487967" cy="1487967"/>
            <a:chOff x="2094433" y="2633138"/>
            <a:chExt cx="1487967" cy="1487967"/>
          </a:xfrm>
        </p:grpSpPr>
        <p:pic>
          <p:nvPicPr>
            <p:cNvPr id="18" name="Picture 20" descr="Video Play Button Icon | Housing and Residential Life">
              <a:extLst>
                <a:ext uri="{FF2B5EF4-FFF2-40B4-BE49-F238E27FC236}">
                  <a16:creationId xmlns:a16="http://schemas.microsoft.com/office/drawing/2014/main" id="{1DD148B5-1B72-3C43-B6BA-B07A050036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4433" y="2633138"/>
              <a:ext cx="1487967" cy="14879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EE2DCD0-6112-2E4A-8AE0-E5AE97B472F3}"/>
                </a:ext>
              </a:extLst>
            </p:cNvPr>
            <p:cNvPicPr>
              <a:picLocks noChangeAspect="1"/>
            </p:cNvPicPr>
            <p:nvPr/>
          </p:nvPicPr>
          <p:blipFill>
            <a:blip r:embed="rId7">
              <a:alphaModFix amt="93000"/>
            </a:blip>
            <a:stretch>
              <a:fillRect/>
            </a:stretch>
          </p:blipFill>
          <p:spPr>
            <a:xfrm>
              <a:off x="2231970" y="2963126"/>
              <a:ext cx="1234703" cy="816076"/>
            </a:xfrm>
            <a:prstGeom prst="rect">
              <a:avLst/>
            </a:prstGeom>
          </p:spPr>
        </p:pic>
      </p:grpSp>
      <p:grpSp>
        <p:nvGrpSpPr>
          <p:cNvPr id="19" name="Group 18">
            <a:extLst>
              <a:ext uri="{FF2B5EF4-FFF2-40B4-BE49-F238E27FC236}">
                <a16:creationId xmlns:a16="http://schemas.microsoft.com/office/drawing/2014/main" id="{483CF046-D5ED-004B-AC1C-4594525DE403}"/>
              </a:ext>
            </a:extLst>
          </p:cNvPr>
          <p:cNvGrpSpPr/>
          <p:nvPr/>
        </p:nvGrpSpPr>
        <p:grpSpPr>
          <a:xfrm>
            <a:off x="143899" y="99147"/>
            <a:ext cx="8856202" cy="2382711"/>
            <a:chOff x="-1" y="1"/>
            <a:chExt cx="8856202" cy="2382711"/>
          </a:xfrm>
        </p:grpSpPr>
        <p:sp>
          <p:nvSpPr>
            <p:cNvPr id="20" name="TextBox 19">
              <a:extLst>
                <a:ext uri="{FF2B5EF4-FFF2-40B4-BE49-F238E27FC236}">
                  <a16:creationId xmlns:a16="http://schemas.microsoft.com/office/drawing/2014/main" id="{8BB85C8D-1EAD-8A48-8557-4B46B1050071}"/>
                </a:ext>
              </a:extLst>
            </p:cNvPr>
            <p:cNvSpPr txBox="1"/>
            <p:nvPr/>
          </p:nvSpPr>
          <p:spPr>
            <a:xfrm>
              <a:off x="-1" y="1"/>
              <a:ext cx="8856202" cy="2382711"/>
            </a:xfrm>
            <a:prstGeom prst="rect">
              <a:avLst/>
            </a:prstGeom>
            <a:solidFill>
              <a:srgbClr val="F8B619"/>
            </a:solidFill>
            <a:effectLst>
              <a:outerShdw blurRad="101600" dist="101600" dir="2700000" algn="tl" rotWithShape="0">
                <a:prstClr val="black">
                  <a:alpha val="40000"/>
                </a:prstClr>
              </a:outerShdw>
            </a:effectLst>
          </p:spPr>
          <p:txBody>
            <a:bodyPr wrap="square" lIns="270000" rtlCol="0">
              <a:noAutofit/>
            </a:bodyPr>
            <a:lstStyle/>
            <a:p>
              <a:pPr>
                <a:lnSpc>
                  <a:spcPct val="120000"/>
                </a:lnSpc>
              </a:pPr>
              <a:endParaRPr lang="en-US" sz="1350" spc="-83" dirty="0">
                <a:solidFill>
                  <a:schemeClr val="bg1"/>
                </a:solidFill>
                <a:latin typeface="Avenir Book" panose="02000503020000020003" pitchFamily="2" charset="0"/>
              </a:endParaRPr>
            </a:p>
            <a:p>
              <a:pPr>
                <a:lnSpc>
                  <a:spcPct val="120000"/>
                </a:lnSpc>
              </a:pPr>
              <a:endParaRPr lang="en-US" sz="1000" spc="-83" dirty="0">
                <a:solidFill>
                  <a:schemeClr val="bg1"/>
                </a:solidFill>
                <a:latin typeface="Avenir Book" panose="02000503020000020003" pitchFamily="2" charset="0"/>
              </a:endParaRPr>
            </a:p>
            <a:p>
              <a:pPr>
                <a:lnSpc>
                  <a:spcPct val="120000"/>
                </a:lnSpc>
              </a:pPr>
              <a:r>
                <a:rPr lang="en-US" sz="2800" spc="-150" dirty="0">
                  <a:latin typeface="Avenir Light" panose="020B0402020203020204" pitchFamily="34" charset="77"/>
                </a:rPr>
                <a:t>Christian teaching &amp; learning</a:t>
              </a:r>
            </a:p>
            <a:p>
              <a:pPr>
                <a:lnSpc>
                  <a:spcPct val="120000"/>
                </a:lnSpc>
              </a:pPr>
              <a:r>
                <a:rPr lang="en-US" sz="2800" dirty="0">
                  <a:latin typeface="Avenir Light" panose="020B0402020203020204" pitchFamily="34" charset="77"/>
                </a:rPr>
                <a:t>about identity, sexuality,</a:t>
              </a:r>
            </a:p>
            <a:p>
              <a:pPr>
                <a:lnSpc>
                  <a:spcPct val="120000"/>
                </a:lnSpc>
              </a:pPr>
              <a:r>
                <a:rPr lang="en-US" sz="2800" dirty="0">
                  <a:latin typeface="Avenir Light" panose="020B0402020203020204" pitchFamily="34" charset="77"/>
                </a:rPr>
                <a:t>relationships &amp; marriage</a:t>
              </a:r>
            </a:p>
          </p:txBody>
        </p:sp>
        <p:pic>
          <p:nvPicPr>
            <p:cNvPr id="21" name="Picture 20">
              <a:extLst>
                <a:ext uri="{FF2B5EF4-FFF2-40B4-BE49-F238E27FC236}">
                  <a16:creationId xmlns:a16="http://schemas.microsoft.com/office/drawing/2014/main" id="{3C485DEF-35CA-DF4E-BB74-B73EC7A72C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64977" y="267545"/>
              <a:ext cx="3802411" cy="1675392"/>
            </a:xfrm>
            <a:prstGeom prst="rect">
              <a:avLst/>
            </a:prstGeom>
          </p:spPr>
        </p:pic>
      </p:grpSp>
      <p:pic>
        <p:nvPicPr>
          <p:cNvPr id="28" name="Picture 27">
            <a:extLst>
              <a:ext uri="{FF2B5EF4-FFF2-40B4-BE49-F238E27FC236}">
                <a16:creationId xmlns:a16="http://schemas.microsoft.com/office/drawing/2014/main" id="{DB51A805-5EA5-0D42-8209-41A3084DCCB1}"/>
              </a:ext>
            </a:extLst>
          </p:cNvPr>
          <p:cNvPicPr>
            <a:picLocks noChangeAspect="1"/>
          </p:cNvPicPr>
          <p:nvPr/>
        </p:nvPicPr>
        <p:blipFill>
          <a:blip r:embed="rId9"/>
          <a:stretch>
            <a:fillRect/>
          </a:stretch>
        </p:blipFill>
        <p:spPr>
          <a:xfrm>
            <a:off x="5412567" y="3102222"/>
            <a:ext cx="3507326" cy="2899558"/>
          </a:xfrm>
          <a:prstGeom prst="rect">
            <a:avLst/>
          </a:prstGeom>
          <a:effectLst>
            <a:outerShdw blurRad="63500" sx="102000" sy="102000" algn="ctr" rotWithShape="0">
              <a:prstClr val="black">
                <a:alpha val="40000"/>
              </a:prstClr>
            </a:outerShdw>
          </a:effectLst>
        </p:spPr>
      </p:pic>
      <p:grpSp>
        <p:nvGrpSpPr>
          <p:cNvPr id="9" name="Group 8">
            <a:extLst>
              <a:ext uri="{FF2B5EF4-FFF2-40B4-BE49-F238E27FC236}">
                <a16:creationId xmlns:a16="http://schemas.microsoft.com/office/drawing/2014/main" id="{B7D955E7-CBD6-CA42-B2ED-75D5A0E327FB}"/>
              </a:ext>
            </a:extLst>
          </p:cNvPr>
          <p:cNvGrpSpPr/>
          <p:nvPr/>
        </p:nvGrpSpPr>
        <p:grpSpPr>
          <a:xfrm>
            <a:off x="2026273" y="4625234"/>
            <a:ext cx="1447154" cy="1447154"/>
            <a:chOff x="2026273" y="4625234"/>
            <a:chExt cx="1447154" cy="1447154"/>
          </a:xfrm>
        </p:grpSpPr>
        <p:sp>
          <p:nvSpPr>
            <p:cNvPr id="30" name="Oval 29">
              <a:extLst>
                <a:ext uri="{FF2B5EF4-FFF2-40B4-BE49-F238E27FC236}">
                  <a16:creationId xmlns:a16="http://schemas.microsoft.com/office/drawing/2014/main" id="{C0515091-A47D-964A-A112-37DA1FD24795}"/>
                </a:ext>
              </a:extLst>
            </p:cNvPr>
            <p:cNvSpPr/>
            <p:nvPr/>
          </p:nvSpPr>
          <p:spPr>
            <a:xfrm>
              <a:off x="2026273" y="4625234"/>
              <a:ext cx="1447154" cy="1447154"/>
            </a:xfrm>
            <a:prstGeom prst="ellipse">
              <a:avLst/>
            </a:prstGeom>
            <a:solidFill>
              <a:srgbClr val="175A4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F80FCDB9-D18C-CC43-BEB7-44D0295716F0}"/>
                </a:ext>
              </a:extLst>
            </p:cNvPr>
            <p:cNvPicPr>
              <a:picLocks noChangeAspect="1"/>
            </p:cNvPicPr>
            <p:nvPr/>
          </p:nvPicPr>
          <p:blipFill>
            <a:blip r:embed="rId10"/>
            <a:stretch>
              <a:fillRect/>
            </a:stretch>
          </p:blipFill>
          <p:spPr>
            <a:xfrm>
              <a:off x="2326498" y="4806254"/>
              <a:ext cx="851265" cy="1085113"/>
            </a:xfrm>
            <a:prstGeom prst="rect">
              <a:avLst/>
            </a:prstGeom>
          </p:spPr>
        </p:pic>
      </p:grpSp>
      <p:grpSp>
        <p:nvGrpSpPr>
          <p:cNvPr id="8" name="Group 7">
            <a:extLst>
              <a:ext uri="{FF2B5EF4-FFF2-40B4-BE49-F238E27FC236}">
                <a16:creationId xmlns:a16="http://schemas.microsoft.com/office/drawing/2014/main" id="{5181288F-2F21-6340-BD52-D9008C2A7FDC}"/>
              </a:ext>
            </a:extLst>
          </p:cNvPr>
          <p:cNvGrpSpPr/>
          <p:nvPr/>
        </p:nvGrpSpPr>
        <p:grpSpPr>
          <a:xfrm>
            <a:off x="300975" y="4600398"/>
            <a:ext cx="1471081" cy="1453112"/>
            <a:chOff x="300975" y="4600398"/>
            <a:chExt cx="1471081" cy="1453112"/>
          </a:xfrm>
        </p:grpSpPr>
        <p:sp>
          <p:nvSpPr>
            <p:cNvPr id="6" name="Oval 5">
              <a:extLst>
                <a:ext uri="{FF2B5EF4-FFF2-40B4-BE49-F238E27FC236}">
                  <a16:creationId xmlns:a16="http://schemas.microsoft.com/office/drawing/2014/main" id="{58790BB2-7C2D-DB42-83CE-2B8613F81F27}"/>
                </a:ext>
              </a:extLst>
            </p:cNvPr>
            <p:cNvSpPr/>
            <p:nvPr/>
          </p:nvSpPr>
          <p:spPr>
            <a:xfrm>
              <a:off x="300975" y="4600398"/>
              <a:ext cx="1471081" cy="1453112"/>
            </a:xfrm>
            <a:prstGeom prst="ellipse">
              <a:avLst/>
            </a:prstGeom>
            <a:solidFill>
              <a:srgbClr val="F1B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3B0A235C-A281-BF4C-AF1D-44C1DEDB08E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2643" y="4721427"/>
              <a:ext cx="1235350" cy="1235350"/>
            </a:xfrm>
            <a:prstGeom prst="rect">
              <a:avLst/>
            </a:prstGeom>
          </p:spPr>
        </p:pic>
      </p:grpSp>
    </p:spTree>
    <p:extLst>
      <p:ext uri="{BB962C8B-B14F-4D97-AF65-F5344CB8AC3E}">
        <p14:creationId xmlns:p14="http://schemas.microsoft.com/office/powerpoint/2010/main" val="349163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36B5C0-6741-614C-9FCB-645870606F12}"/>
              </a:ext>
            </a:extLst>
          </p:cNvPr>
          <p:cNvSpPr txBox="1"/>
          <p:nvPr/>
        </p:nvSpPr>
        <p:spPr>
          <a:xfrm>
            <a:off x="2817882" y="1729946"/>
            <a:ext cx="6099717" cy="4745979"/>
          </a:xfrm>
          <a:prstGeom prst="rect">
            <a:avLst/>
          </a:prstGeom>
          <a:noFill/>
        </p:spPr>
        <p:txBody>
          <a:bodyPr wrap="square" rtlCol="0">
            <a:spAutoFit/>
          </a:bodyPr>
          <a:lstStyle/>
          <a:p>
            <a:pPr>
              <a:lnSpc>
                <a:spcPct val="150000"/>
              </a:lnSpc>
            </a:pPr>
            <a:r>
              <a:rPr lang="en-US" sz="2000" b="1" dirty="0">
                <a:solidFill>
                  <a:srgbClr val="765792"/>
                </a:solidFill>
                <a:latin typeface="Avenir Book" panose="02000503020000020003" pitchFamily="2" charset="0"/>
              </a:rPr>
              <a:t>An invitation</a:t>
            </a:r>
          </a:p>
          <a:p>
            <a:pPr>
              <a:lnSpc>
                <a:spcPct val="150000"/>
              </a:lnSpc>
            </a:pPr>
            <a:r>
              <a:rPr lang="en-US" sz="2000" b="1" dirty="0">
                <a:solidFill>
                  <a:srgbClr val="32A19A"/>
                </a:solidFill>
                <a:latin typeface="Avenir Book" panose="02000503020000020003" pitchFamily="2" charset="0"/>
              </a:rPr>
              <a:t>Reflecting: what have we received?</a:t>
            </a:r>
          </a:p>
          <a:p>
            <a:pPr>
              <a:lnSpc>
                <a:spcPct val="250000"/>
              </a:lnSpc>
            </a:pPr>
            <a:r>
              <a:rPr lang="en-US" sz="2000" b="1" dirty="0">
                <a:solidFill>
                  <a:srgbClr val="EEAE3E"/>
                </a:solidFill>
                <a:latin typeface="Avenir Book" panose="02000503020000020003" pitchFamily="2" charset="0"/>
              </a:rPr>
              <a:t>Paying attention: what is going on?</a:t>
            </a:r>
          </a:p>
          <a:p>
            <a:pPr>
              <a:lnSpc>
                <a:spcPct val="250000"/>
              </a:lnSpc>
            </a:pPr>
            <a:r>
              <a:rPr lang="en-US" sz="2000" b="1" dirty="0">
                <a:solidFill>
                  <a:srgbClr val="E05829"/>
                </a:solidFill>
                <a:latin typeface="Avenir Book" panose="02000503020000020003" pitchFamily="2" charset="0"/>
              </a:rPr>
              <a:t>Making connections: where are we in God’s story?</a:t>
            </a:r>
          </a:p>
          <a:p>
            <a:pPr>
              <a:lnSpc>
                <a:spcPct val="250000"/>
              </a:lnSpc>
            </a:pPr>
            <a:r>
              <a:rPr lang="en-US" sz="2000" b="1" dirty="0">
                <a:solidFill>
                  <a:srgbClr val="144B6E"/>
                </a:solidFill>
                <a:latin typeface="Avenir Book" panose="02000503020000020003" pitchFamily="2" charset="0"/>
              </a:rPr>
              <a:t>Seeking answers: how do we hear God?</a:t>
            </a:r>
          </a:p>
          <a:p>
            <a:pPr>
              <a:lnSpc>
                <a:spcPct val="250000"/>
              </a:lnSpc>
            </a:pPr>
            <a:r>
              <a:rPr lang="en-US" sz="2000" b="1" dirty="0">
                <a:solidFill>
                  <a:srgbClr val="DEB1B4"/>
                </a:solidFill>
                <a:latin typeface="Avenir Book" panose="02000503020000020003" pitchFamily="2" charset="0"/>
              </a:rPr>
              <a:t>Conversing: what can we learn from each other?</a:t>
            </a:r>
          </a:p>
          <a:p>
            <a:pPr>
              <a:lnSpc>
                <a:spcPct val="250000"/>
              </a:lnSpc>
            </a:pPr>
            <a:r>
              <a:rPr lang="en-US" sz="2000" b="1" dirty="0">
                <a:solidFill>
                  <a:srgbClr val="765792"/>
                </a:solidFill>
                <a:latin typeface="Avenir Book" panose="02000503020000020003" pitchFamily="2" charset="0"/>
              </a:rPr>
              <a:t>An appeal</a:t>
            </a:r>
          </a:p>
        </p:txBody>
      </p:sp>
      <p:grpSp>
        <p:nvGrpSpPr>
          <p:cNvPr id="21" name="Group 20">
            <a:extLst>
              <a:ext uri="{FF2B5EF4-FFF2-40B4-BE49-F238E27FC236}">
                <a16:creationId xmlns:a16="http://schemas.microsoft.com/office/drawing/2014/main" id="{7A707370-AFDB-3740-BC2D-FE5656B48EC8}"/>
              </a:ext>
            </a:extLst>
          </p:cNvPr>
          <p:cNvGrpSpPr/>
          <p:nvPr/>
        </p:nvGrpSpPr>
        <p:grpSpPr>
          <a:xfrm>
            <a:off x="2918237" y="2848986"/>
            <a:ext cx="5882273" cy="3031524"/>
            <a:chOff x="2918237" y="2848986"/>
            <a:chExt cx="5882273" cy="3031524"/>
          </a:xfrm>
        </p:grpSpPr>
        <p:cxnSp>
          <p:nvCxnSpPr>
            <p:cNvPr id="5" name="Straight Connector 4">
              <a:extLst>
                <a:ext uri="{FF2B5EF4-FFF2-40B4-BE49-F238E27FC236}">
                  <a16:creationId xmlns:a16="http://schemas.microsoft.com/office/drawing/2014/main" id="{A933F366-7B2B-BF43-8C18-D57C6821496B}"/>
                </a:ext>
              </a:extLst>
            </p:cNvPr>
            <p:cNvCxnSpPr/>
            <p:nvPr/>
          </p:nvCxnSpPr>
          <p:spPr>
            <a:xfrm>
              <a:off x="2918237" y="2848986"/>
              <a:ext cx="5865541" cy="0"/>
            </a:xfrm>
            <a:prstGeom prst="line">
              <a:avLst/>
            </a:prstGeom>
            <a:ln w="203200">
              <a:solidFill>
                <a:srgbClr val="88C5CC"/>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36F2E8D-96CA-EC45-A7EC-D91C9CC321F3}"/>
                </a:ext>
              </a:extLst>
            </p:cNvPr>
            <p:cNvCxnSpPr/>
            <p:nvPr/>
          </p:nvCxnSpPr>
          <p:spPr>
            <a:xfrm>
              <a:off x="2918237" y="3571683"/>
              <a:ext cx="5865541" cy="0"/>
            </a:xfrm>
            <a:prstGeom prst="line">
              <a:avLst/>
            </a:prstGeom>
            <a:ln w="203200">
              <a:solidFill>
                <a:srgbClr val="88C5CC"/>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DF7971-3130-7A48-877D-11FC8B785DE6}"/>
                </a:ext>
              </a:extLst>
            </p:cNvPr>
            <p:cNvCxnSpPr/>
            <p:nvPr/>
          </p:nvCxnSpPr>
          <p:spPr>
            <a:xfrm>
              <a:off x="2918237" y="4354450"/>
              <a:ext cx="5865541" cy="0"/>
            </a:xfrm>
            <a:prstGeom prst="line">
              <a:avLst/>
            </a:prstGeom>
            <a:ln w="203200">
              <a:solidFill>
                <a:srgbClr val="88C5CC"/>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3208F63-7F76-CA44-82C7-6975B834ADFC}"/>
                </a:ext>
              </a:extLst>
            </p:cNvPr>
            <p:cNvCxnSpPr/>
            <p:nvPr/>
          </p:nvCxnSpPr>
          <p:spPr>
            <a:xfrm>
              <a:off x="2918237" y="5102034"/>
              <a:ext cx="5865541" cy="0"/>
            </a:xfrm>
            <a:prstGeom prst="line">
              <a:avLst/>
            </a:prstGeom>
            <a:ln w="203200">
              <a:solidFill>
                <a:srgbClr val="88C5C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1EBA2E5-967A-424A-B349-E55D6F272828}"/>
                </a:ext>
              </a:extLst>
            </p:cNvPr>
            <p:cNvCxnSpPr/>
            <p:nvPr/>
          </p:nvCxnSpPr>
          <p:spPr>
            <a:xfrm>
              <a:off x="2934969" y="5880510"/>
              <a:ext cx="5865541" cy="0"/>
            </a:xfrm>
            <a:prstGeom prst="line">
              <a:avLst/>
            </a:prstGeom>
            <a:ln w="203200">
              <a:solidFill>
                <a:srgbClr val="88C5CC"/>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DB613BC0-6341-984A-A840-3A3B5F0955B4}"/>
              </a:ext>
            </a:extLst>
          </p:cNvPr>
          <p:cNvPicPr>
            <a:picLocks noChangeAspect="1"/>
          </p:cNvPicPr>
          <p:nvPr/>
        </p:nvPicPr>
        <p:blipFill>
          <a:blip r:embed="rId3"/>
          <a:stretch>
            <a:fillRect/>
          </a:stretch>
        </p:blipFill>
        <p:spPr>
          <a:xfrm>
            <a:off x="226401" y="217747"/>
            <a:ext cx="2087208" cy="2995353"/>
          </a:xfrm>
          <a:prstGeom prst="rect">
            <a:avLst/>
          </a:prstGeom>
        </p:spPr>
      </p:pic>
      <p:sp>
        <p:nvSpPr>
          <p:cNvPr id="16" name="TextBox 15">
            <a:extLst>
              <a:ext uri="{FF2B5EF4-FFF2-40B4-BE49-F238E27FC236}">
                <a16:creationId xmlns:a16="http://schemas.microsoft.com/office/drawing/2014/main" id="{FBB08E55-5537-074A-91DE-52F29C3FCF11}"/>
              </a:ext>
            </a:extLst>
          </p:cNvPr>
          <p:cNvSpPr txBox="1"/>
          <p:nvPr/>
        </p:nvSpPr>
        <p:spPr>
          <a:xfrm>
            <a:off x="2337157" y="2202655"/>
            <a:ext cx="457176" cy="646331"/>
          </a:xfrm>
          <a:prstGeom prst="rect">
            <a:avLst/>
          </a:prstGeom>
          <a:noFill/>
        </p:spPr>
        <p:txBody>
          <a:bodyPr wrap="none" rtlCol="0">
            <a:spAutoFit/>
          </a:bodyPr>
          <a:lstStyle/>
          <a:p>
            <a:r>
              <a:rPr lang="en-US" sz="3600" b="1" dirty="0">
                <a:solidFill>
                  <a:srgbClr val="32A19A"/>
                </a:solidFill>
                <a:latin typeface="Avenir Black" panose="02000503020000020003" pitchFamily="2" charset="0"/>
              </a:rPr>
              <a:t>1</a:t>
            </a:r>
          </a:p>
        </p:txBody>
      </p:sp>
      <p:sp>
        <p:nvSpPr>
          <p:cNvPr id="17" name="TextBox 16">
            <a:extLst>
              <a:ext uri="{FF2B5EF4-FFF2-40B4-BE49-F238E27FC236}">
                <a16:creationId xmlns:a16="http://schemas.microsoft.com/office/drawing/2014/main" id="{715A92C0-4631-2045-94B1-6A99B9780DDC}"/>
              </a:ext>
            </a:extLst>
          </p:cNvPr>
          <p:cNvSpPr txBox="1"/>
          <p:nvPr/>
        </p:nvSpPr>
        <p:spPr>
          <a:xfrm>
            <a:off x="2337157" y="2861686"/>
            <a:ext cx="457176" cy="646331"/>
          </a:xfrm>
          <a:prstGeom prst="rect">
            <a:avLst/>
          </a:prstGeom>
          <a:noFill/>
        </p:spPr>
        <p:txBody>
          <a:bodyPr wrap="none" rtlCol="0">
            <a:spAutoFit/>
          </a:bodyPr>
          <a:lstStyle/>
          <a:p>
            <a:r>
              <a:rPr lang="en-US" sz="3600" b="1" dirty="0">
                <a:solidFill>
                  <a:srgbClr val="EEAE3E"/>
                </a:solidFill>
                <a:latin typeface="Avenir Black" panose="02000503020000020003" pitchFamily="2" charset="0"/>
              </a:rPr>
              <a:t>2</a:t>
            </a:r>
          </a:p>
        </p:txBody>
      </p:sp>
      <p:sp>
        <p:nvSpPr>
          <p:cNvPr id="18" name="TextBox 17">
            <a:extLst>
              <a:ext uri="{FF2B5EF4-FFF2-40B4-BE49-F238E27FC236}">
                <a16:creationId xmlns:a16="http://schemas.microsoft.com/office/drawing/2014/main" id="{3E286FA1-A065-4645-970E-619F674E3F8F}"/>
              </a:ext>
            </a:extLst>
          </p:cNvPr>
          <p:cNvSpPr txBox="1"/>
          <p:nvPr/>
        </p:nvSpPr>
        <p:spPr>
          <a:xfrm>
            <a:off x="2337157" y="3642563"/>
            <a:ext cx="457176" cy="646331"/>
          </a:xfrm>
          <a:prstGeom prst="rect">
            <a:avLst/>
          </a:prstGeom>
          <a:noFill/>
        </p:spPr>
        <p:txBody>
          <a:bodyPr wrap="none" rtlCol="0">
            <a:spAutoFit/>
          </a:bodyPr>
          <a:lstStyle/>
          <a:p>
            <a:r>
              <a:rPr lang="en-US" sz="3600" b="1" dirty="0">
                <a:solidFill>
                  <a:srgbClr val="E05829"/>
                </a:solidFill>
                <a:latin typeface="Avenir Black" panose="02000503020000020003" pitchFamily="2" charset="0"/>
              </a:rPr>
              <a:t>3</a:t>
            </a:r>
          </a:p>
        </p:txBody>
      </p:sp>
      <p:sp>
        <p:nvSpPr>
          <p:cNvPr id="19" name="TextBox 18">
            <a:extLst>
              <a:ext uri="{FF2B5EF4-FFF2-40B4-BE49-F238E27FC236}">
                <a16:creationId xmlns:a16="http://schemas.microsoft.com/office/drawing/2014/main" id="{9A15CE6D-2C2A-5B42-98B2-3C1B19CC5FC0}"/>
              </a:ext>
            </a:extLst>
          </p:cNvPr>
          <p:cNvSpPr txBox="1"/>
          <p:nvPr/>
        </p:nvSpPr>
        <p:spPr>
          <a:xfrm>
            <a:off x="2337157" y="4423440"/>
            <a:ext cx="457176" cy="646331"/>
          </a:xfrm>
          <a:prstGeom prst="rect">
            <a:avLst/>
          </a:prstGeom>
          <a:noFill/>
        </p:spPr>
        <p:txBody>
          <a:bodyPr wrap="none" rtlCol="0">
            <a:spAutoFit/>
          </a:bodyPr>
          <a:lstStyle/>
          <a:p>
            <a:r>
              <a:rPr lang="en-US" sz="3600" b="1" dirty="0">
                <a:solidFill>
                  <a:srgbClr val="194E74"/>
                </a:solidFill>
                <a:latin typeface="Avenir Black" panose="02000503020000020003" pitchFamily="2" charset="0"/>
              </a:rPr>
              <a:t>4</a:t>
            </a:r>
          </a:p>
        </p:txBody>
      </p:sp>
      <p:sp>
        <p:nvSpPr>
          <p:cNvPr id="20" name="TextBox 19">
            <a:extLst>
              <a:ext uri="{FF2B5EF4-FFF2-40B4-BE49-F238E27FC236}">
                <a16:creationId xmlns:a16="http://schemas.microsoft.com/office/drawing/2014/main" id="{E0A895C8-699F-2643-A200-AF2191675E8F}"/>
              </a:ext>
            </a:extLst>
          </p:cNvPr>
          <p:cNvSpPr txBox="1"/>
          <p:nvPr/>
        </p:nvSpPr>
        <p:spPr>
          <a:xfrm>
            <a:off x="2364742" y="5204317"/>
            <a:ext cx="457176" cy="646331"/>
          </a:xfrm>
          <a:prstGeom prst="rect">
            <a:avLst/>
          </a:prstGeom>
          <a:noFill/>
        </p:spPr>
        <p:txBody>
          <a:bodyPr wrap="none" rtlCol="0">
            <a:spAutoFit/>
          </a:bodyPr>
          <a:lstStyle/>
          <a:p>
            <a:r>
              <a:rPr lang="en-US" sz="3600" b="1" dirty="0">
                <a:solidFill>
                  <a:srgbClr val="DEB1B4"/>
                </a:solidFill>
                <a:latin typeface="Avenir Black" panose="02000503020000020003" pitchFamily="2" charset="0"/>
              </a:rPr>
              <a:t>5</a:t>
            </a:r>
          </a:p>
        </p:txBody>
      </p:sp>
    </p:spTree>
    <p:extLst>
      <p:ext uri="{BB962C8B-B14F-4D97-AF65-F5344CB8AC3E}">
        <p14:creationId xmlns:p14="http://schemas.microsoft.com/office/powerpoint/2010/main" val="330652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03548F3-CE53-C544-9009-149D217AA58C}"/>
              </a:ext>
            </a:extLst>
          </p:cNvPr>
          <p:cNvPicPr>
            <a:picLocks noChangeAspect="1"/>
          </p:cNvPicPr>
          <p:nvPr/>
        </p:nvPicPr>
        <p:blipFill>
          <a:blip r:embed="rId3"/>
          <a:stretch>
            <a:fillRect/>
          </a:stretch>
        </p:blipFill>
        <p:spPr>
          <a:xfrm>
            <a:off x="160566" y="2204700"/>
            <a:ext cx="6387717" cy="4446194"/>
          </a:xfrm>
          <a:prstGeom prst="rect">
            <a:avLst/>
          </a:prstGeom>
          <a:effectLst>
            <a:outerShdw blurRad="63500" sx="101000" sy="101000" algn="ctr" rotWithShape="0">
              <a:prstClr val="black">
                <a:alpha val="40000"/>
              </a:prstClr>
            </a:outerShdw>
          </a:effectLst>
        </p:spPr>
      </p:pic>
      <p:grpSp>
        <p:nvGrpSpPr>
          <p:cNvPr id="8" name="Group 7">
            <a:extLst>
              <a:ext uri="{FF2B5EF4-FFF2-40B4-BE49-F238E27FC236}">
                <a16:creationId xmlns:a16="http://schemas.microsoft.com/office/drawing/2014/main" id="{33F5DF2D-4597-5C43-B3C3-93819C9998ED}"/>
              </a:ext>
            </a:extLst>
          </p:cNvPr>
          <p:cNvGrpSpPr/>
          <p:nvPr/>
        </p:nvGrpSpPr>
        <p:grpSpPr>
          <a:xfrm>
            <a:off x="6705324" y="2449487"/>
            <a:ext cx="2211450" cy="338554"/>
            <a:chOff x="6697654" y="218008"/>
            <a:chExt cx="2211450" cy="338554"/>
          </a:xfrm>
        </p:grpSpPr>
        <p:sp>
          <p:nvSpPr>
            <p:cNvPr id="9" name="TextBox 8">
              <a:extLst>
                <a:ext uri="{FF2B5EF4-FFF2-40B4-BE49-F238E27FC236}">
                  <a16:creationId xmlns:a16="http://schemas.microsoft.com/office/drawing/2014/main" id="{08C3B9A1-F1EF-E14C-A1D8-9A12968554A0}"/>
                </a:ext>
              </a:extLst>
            </p:cNvPr>
            <p:cNvSpPr txBox="1"/>
            <p:nvPr/>
          </p:nvSpPr>
          <p:spPr>
            <a:xfrm>
              <a:off x="6941948" y="218008"/>
              <a:ext cx="1967156" cy="338554"/>
            </a:xfrm>
            <a:prstGeom prst="rect">
              <a:avLst/>
            </a:prstGeom>
            <a:noFill/>
          </p:spPr>
          <p:txBody>
            <a:bodyPr wrap="square" rtlCol="0">
              <a:spAutoFit/>
            </a:bodyPr>
            <a:lstStyle/>
            <a:p>
              <a:r>
                <a:rPr lang="en-US" sz="1600" b="1" dirty="0">
                  <a:latin typeface="Avenir Black" panose="02000503020000020003" pitchFamily="2" charset="0"/>
                </a:rPr>
                <a:t>Pastoral Principle</a:t>
              </a:r>
            </a:p>
          </p:txBody>
        </p:sp>
        <p:sp>
          <p:nvSpPr>
            <p:cNvPr id="11" name="Oval 10">
              <a:extLst>
                <a:ext uri="{FF2B5EF4-FFF2-40B4-BE49-F238E27FC236}">
                  <a16:creationId xmlns:a16="http://schemas.microsoft.com/office/drawing/2014/main" id="{D92B8B6E-14C3-0242-A23B-F84B1E9A2E17}"/>
                </a:ext>
              </a:extLst>
            </p:cNvPr>
            <p:cNvSpPr/>
            <p:nvPr/>
          </p:nvSpPr>
          <p:spPr>
            <a:xfrm>
              <a:off x="6697654" y="250760"/>
              <a:ext cx="273050" cy="273050"/>
            </a:xfrm>
            <a:prstGeom prst="ellipse">
              <a:avLst/>
            </a:prstGeom>
            <a:solidFill>
              <a:srgbClr val="E05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3AEE43A-393C-AA48-BE6C-BF38A47654A6}"/>
              </a:ext>
            </a:extLst>
          </p:cNvPr>
          <p:cNvGrpSpPr/>
          <p:nvPr/>
        </p:nvGrpSpPr>
        <p:grpSpPr>
          <a:xfrm>
            <a:off x="6705324" y="2983788"/>
            <a:ext cx="2211450" cy="338554"/>
            <a:chOff x="6697654" y="562089"/>
            <a:chExt cx="2211450" cy="338554"/>
          </a:xfrm>
        </p:grpSpPr>
        <p:sp>
          <p:nvSpPr>
            <p:cNvPr id="15" name="Oval 14">
              <a:extLst>
                <a:ext uri="{FF2B5EF4-FFF2-40B4-BE49-F238E27FC236}">
                  <a16:creationId xmlns:a16="http://schemas.microsoft.com/office/drawing/2014/main" id="{BA93B752-7CB1-D144-A714-9639C65CE388}"/>
                </a:ext>
              </a:extLst>
            </p:cNvPr>
            <p:cNvSpPr/>
            <p:nvPr/>
          </p:nvSpPr>
          <p:spPr>
            <a:xfrm>
              <a:off x="6697654" y="588809"/>
              <a:ext cx="273050" cy="273050"/>
            </a:xfrm>
            <a:prstGeom prst="ellipse">
              <a:avLst/>
            </a:prstGeom>
            <a:solidFill>
              <a:srgbClr val="38B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8F2CB66-AA5B-D74A-AA8D-160F60CE56CE}"/>
                </a:ext>
              </a:extLst>
            </p:cNvPr>
            <p:cNvSpPr txBox="1"/>
            <p:nvPr/>
          </p:nvSpPr>
          <p:spPr>
            <a:xfrm>
              <a:off x="6941948" y="562089"/>
              <a:ext cx="1967156" cy="338554"/>
            </a:xfrm>
            <a:prstGeom prst="rect">
              <a:avLst/>
            </a:prstGeom>
            <a:noFill/>
          </p:spPr>
          <p:txBody>
            <a:bodyPr wrap="square" rtlCol="0">
              <a:spAutoFit/>
            </a:bodyPr>
            <a:lstStyle/>
            <a:p>
              <a:r>
                <a:rPr lang="en-US" sz="1600" b="1" dirty="0">
                  <a:latin typeface="Avenir Black" panose="02000503020000020003" pitchFamily="2" charset="0"/>
                </a:rPr>
                <a:t>Teaching</a:t>
              </a:r>
            </a:p>
          </p:txBody>
        </p:sp>
      </p:grpSp>
      <p:grpSp>
        <p:nvGrpSpPr>
          <p:cNvPr id="17" name="Group 16">
            <a:extLst>
              <a:ext uri="{FF2B5EF4-FFF2-40B4-BE49-F238E27FC236}">
                <a16:creationId xmlns:a16="http://schemas.microsoft.com/office/drawing/2014/main" id="{D850D07A-4BF1-D44C-8F72-596D900ABAD8}"/>
              </a:ext>
            </a:extLst>
          </p:cNvPr>
          <p:cNvGrpSpPr/>
          <p:nvPr/>
        </p:nvGrpSpPr>
        <p:grpSpPr>
          <a:xfrm>
            <a:off x="6705324" y="3480490"/>
            <a:ext cx="1968557" cy="338554"/>
            <a:chOff x="6711264" y="910960"/>
            <a:chExt cx="1968557" cy="338554"/>
          </a:xfrm>
        </p:grpSpPr>
        <p:sp>
          <p:nvSpPr>
            <p:cNvPr id="18" name="Oval 17">
              <a:extLst>
                <a:ext uri="{FF2B5EF4-FFF2-40B4-BE49-F238E27FC236}">
                  <a16:creationId xmlns:a16="http://schemas.microsoft.com/office/drawing/2014/main" id="{D8C25449-0753-094B-BECA-0B0126F58728}"/>
                </a:ext>
              </a:extLst>
            </p:cNvPr>
            <p:cNvSpPr/>
            <p:nvPr/>
          </p:nvSpPr>
          <p:spPr>
            <a:xfrm>
              <a:off x="6711264" y="943712"/>
              <a:ext cx="273050" cy="273050"/>
            </a:xfrm>
            <a:prstGeom prst="ellipse">
              <a:avLst/>
            </a:prstGeom>
            <a:solidFill>
              <a:srgbClr val="765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F7EBE85-C8D3-7541-A49C-F58D9D442E7E}"/>
                </a:ext>
              </a:extLst>
            </p:cNvPr>
            <p:cNvSpPr txBox="1"/>
            <p:nvPr/>
          </p:nvSpPr>
          <p:spPr>
            <a:xfrm>
              <a:off x="6984314" y="910960"/>
              <a:ext cx="1695507" cy="338554"/>
            </a:xfrm>
            <a:prstGeom prst="rect">
              <a:avLst/>
            </a:prstGeom>
            <a:noFill/>
          </p:spPr>
          <p:txBody>
            <a:bodyPr wrap="square" rtlCol="0">
              <a:spAutoFit/>
            </a:bodyPr>
            <a:lstStyle/>
            <a:p>
              <a:r>
                <a:rPr lang="en-US" sz="1600" b="1" dirty="0">
                  <a:latin typeface="Avenir Black" panose="02000503020000020003" pitchFamily="2" charset="0"/>
                </a:rPr>
                <a:t>Bible study</a:t>
              </a:r>
            </a:p>
          </p:txBody>
        </p:sp>
      </p:grpSp>
      <p:grpSp>
        <p:nvGrpSpPr>
          <p:cNvPr id="20" name="Group 19">
            <a:extLst>
              <a:ext uri="{FF2B5EF4-FFF2-40B4-BE49-F238E27FC236}">
                <a16:creationId xmlns:a16="http://schemas.microsoft.com/office/drawing/2014/main" id="{8EF07931-63D4-6447-B0D0-A708EDF92509}"/>
              </a:ext>
            </a:extLst>
          </p:cNvPr>
          <p:cNvGrpSpPr/>
          <p:nvPr/>
        </p:nvGrpSpPr>
        <p:grpSpPr>
          <a:xfrm>
            <a:off x="6705324" y="4009944"/>
            <a:ext cx="2419924" cy="338554"/>
            <a:chOff x="6711264" y="1304440"/>
            <a:chExt cx="2419924" cy="338554"/>
          </a:xfrm>
        </p:grpSpPr>
        <p:sp>
          <p:nvSpPr>
            <p:cNvPr id="21" name="Oval 20">
              <a:extLst>
                <a:ext uri="{FF2B5EF4-FFF2-40B4-BE49-F238E27FC236}">
                  <a16:creationId xmlns:a16="http://schemas.microsoft.com/office/drawing/2014/main" id="{6E178CB2-F5AB-DF4C-B3F7-2CD99A29F40B}"/>
                </a:ext>
              </a:extLst>
            </p:cNvPr>
            <p:cNvSpPr/>
            <p:nvPr/>
          </p:nvSpPr>
          <p:spPr>
            <a:xfrm>
              <a:off x="6711264" y="1304440"/>
              <a:ext cx="273050" cy="273050"/>
            </a:xfrm>
            <a:prstGeom prst="ellipse">
              <a:avLst/>
            </a:prstGeom>
            <a:solidFill>
              <a:srgbClr val="EEA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C695ADE-6B26-0F4D-A535-7DFB89FF86AA}"/>
                </a:ext>
              </a:extLst>
            </p:cNvPr>
            <p:cNvSpPr txBox="1"/>
            <p:nvPr/>
          </p:nvSpPr>
          <p:spPr>
            <a:xfrm>
              <a:off x="6972185" y="1304440"/>
              <a:ext cx="2159003" cy="338554"/>
            </a:xfrm>
            <a:prstGeom prst="rect">
              <a:avLst/>
            </a:prstGeom>
            <a:noFill/>
          </p:spPr>
          <p:txBody>
            <a:bodyPr wrap="square" rtlCol="0">
              <a:spAutoFit/>
            </a:bodyPr>
            <a:lstStyle/>
            <a:p>
              <a:r>
                <a:rPr lang="en-US" sz="1600" b="1" dirty="0">
                  <a:latin typeface="Avenir Black" panose="02000503020000020003" pitchFamily="2" charset="0"/>
                </a:rPr>
                <a:t>Prayer &amp; reflection</a:t>
              </a:r>
            </a:p>
          </p:txBody>
        </p:sp>
      </p:grpSp>
      <p:pic>
        <p:nvPicPr>
          <p:cNvPr id="27" name="Picture 26">
            <a:extLst>
              <a:ext uri="{FF2B5EF4-FFF2-40B4-BE49-F238E27FC236}">
                <a16:creationId xmlns:a16="http://schemas.microsoft.com/office/drawing/2014/main" id="{9B1557BE-2B47-DD41-B6FF-5191AA513BCD}"/>
              </a:ext>
            </a:extLst>
          </p:cNvPr>
          <p:cNvPicPr>
            <a:picLocks noChangeAspect="1"/>
          </p:cNvPicPr>
          <p:nvPr/>
        </p:nvPicPr>
        <p:blipFill>
          <a:blip r:embed="rId4"/>
          <a:stretch>
            <a:fillRect/>
          </a:stretch>
        </p:blipFill>
        <p:spPr>
          <a:xfrm>
            <a:off x="160566" y="207106"/>
            <a:ext cx="2894579" cy="1874556"/>
          </a:xfrm>
          <a:prstGeom prst="rect">
            <a:avLst/>
          </a:prstGeom>
          <a:effectLst>
            <a:outerShdw blurRad="63500" sx="102000" sy="102000" algn="ctr" rotWithShape="0">
              <a:prstClr val="black">
                <a:alpha val="40000"/>
              </a:prstClr>
            </a:outerShdw>
          </a:effectLst>
        </p:spPr>
      </p:pic>
      <p:grpSp>
        <p:nvGrpSpPr>
          <p:cNvPr id="28" name="Group 27">
            <a:extLst>
              <a:ext uri="{FF2B5EF4-FFF2-40B4-BE49-F238E27FC236}">
                <a16:creationId xmlns:a16="http://schemas.microsoft.com/office/drawing/2014/main" id="{29A203B0-28A5-2F44-A550-559ADC7FDB89}"/>
              </a:ext>
            </a:extLst>
          </p:cNvPr>
          <p:cNvGrpSpPr/>
          <p:nvPr/>
        </p:nvGrpSpPr>
        <p:grpSpPr>
          <a:xfrm>
            <a:off x="3510464" y="268625"/>
            <a:ext cx="3033710" cy="1874556"/>
            <a:chOff x="3514573" y="211083"/>
            <a:chExt cx="3033710" cy="1874556"/>
          </a:xfrm>
        </p:grpSpPr>
        <p:pic>
          <p:nvPicPr>
            <p:cNvPr id="29" name="Picture 28">
              <a:extLst>
                <a:ext uri="{FF2B5EF4-FFF2-40B4-BE49-F238E27FC236}">
                  <a16:creationId xmlns:a16="http://schemas.microsoft.com/office/drawing/2014/main" id="{DEB5552C-51B7-2A40-8F4A-3DFF20292611}"/>
                </a:ext>
              </a:extLst>
            </p:cNvPr>
            <p:cNvPicPr>
              <a:picLocks noChangeAspect="1"/>
            </p:cNvPicPr>
            <p:nvPr/>
          </p:nvPicPr>
          <p:blipFill>
            <a:blip r:embed="rId5"/>
            <a:stretch>
              <a:fillRect/>
            </a:stretch>
          </p:blipFill>
          <p:spPr>
            <a:xfrm>
              <a:off x="5099140" y="211083"/>
              <a:ext cx="1449143" cy="1874556"/>
            </a:xfrm>
            <a:prstGeom prst="rect">
              <a:avLst/>
            </a:prstGeom>
          </p:spPr>
        </p:pic>
        <p:pic>
          <p:nvPicPr>
            <p:cNvPr id="30" name="Picture 20" descr="Video Play Button Icon | Housing and Residential Life">
              <a:extLst>
                <a:ext uri="{FF2B5EF4-FFF2-40B4-BE49-F238E27FC236}">
                  <a16:creationId xmlns:a16="http://schemas.microsoft.com/office/drawing/2014/main" id="{9BF6D06B-7A40-6B4B-9EAF-54A8F09F59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4573" y="211083"/>
              <a:ext cx="1855719" cy="1874556"/>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noun_Circle_1064253.png" descr="noun_Circle_1064253.png">
            <a:extLst>
              <a:ext uri="{FF2B5EF4-FFF2-40B4-BE49-F238E27FC236}">
                <a16:creationId xmlns:a16="http://schemas.microsoft.com/office/drawing/2014/main" id="{8A680364-3E11-0943-993B-5831B782A690}"/>
              </a:ext>
            </a:extLst>
          </p:cNvPr>
          <p:cNvPicPr>
            <a:picLocks noChangeAspect="1"/>
          </p:cNvPicPr>
          <p:nvPr/>
        </p:nvPicPr>
        <p:blipFill>
          <a:blip r:embed="rId7"/>
          <a:stretch>
            <a:fillRect/>
          </a:stretch>
        </p:blipFill>
        <p:spPr>
          <a:xfrm>
            <a:off x="5370292" y="1078230"/>
            <a:ext cx="1769232" cy="1769232"/>
          </a:xfrm>
          <a:prstGeom prst="rect">
            <a:avLst/>
          </a:prstGeom>
          <a:ln w="12700">
            <a:miter lim="400000"/>
          </a:ln>
        </p:spPr>
      </p:pic>
      <p:grpSp>
        <p:nvGrpSpPr>
          <p:cNvPr id="2" name="Group 1">
            <a:extLst>
              <a:ext uri="{FF2B5EF4-FFF2-40B4-BE49-F238E27FC236}">
                <a16:creationId xmlns:a16="http://schemas.microsoft.com/office/drawing/2014/main" id="{F8850BBF-1343-9943-993F-2780D7FCC9F3}"/>
              </a:ext>
            </a:extLst>
          </p:cNvPr>
          <p:cNvGrpSpPr/>
          <p:nvPr/>
        </p:nvGrpSpPr>
        <p:grpSpPr>
          <a:xfrm>
            <a:off x="6006595" y="4505461"/>
            <a:ext cx="2910179" cy="1642057"/>
            <a:chOff x="6006595" y="4505461"/>
            <a:chExt cx="2910179" cy="1642057"/>
          </a:xfrm>
        </p:grpSpPr>
        <p:pic>
          <p:nvPicPr>
            <p:cNvPr id="24" name="Picture 23">
              <a:extLst>
                <a:ext uri="{FF2B5EF4-FFF2-40B4-BE49-F238E27FC236}">
                  <a16:creationId xmlns:a16="http://schemas.microsoft.com/office/drawing/2014/main" id="{88D22B5B-D260-8142-86C5-F5B5A282FD6C}"/>
                </a:ext>
              </a:extLst>
            </p:cNvPr>
            <p:cNvPicPr>
              <a:picLocks noChangeAspect="1"/>
            </p:cNvPicPr>
            <p:nvPr/>
          </p:nvPicPr>
          <p:blipFill>
            <a:blip r:embed="rId8"/>
            <a:stretch>
              <a:fillRect/>
            </a:stretch>
          </p:blipFill>
          <p:spPr>
            <a:xfrm>
              <a:off x="6006595" y="4505461"/>
              <a:ext cx="2910179" cy="1642057"/>
            </a:xfrm>
            <a:prstGeom prst="rect">
              <a:avLst/>
            </a:prstGeom>
          </p:spPr>
        </p:pic>
        <p:sp>
          <p:nvSpPr>
            <p:cNvPr id="25" name="TextBox 24">
              <a:extLst>
                <a:ext uri="{FF2B5EF4-FFF2-40B4-BE49-F238E27FC236}">
                  <a16:creationId xmlns:a16="http://schemas.microsoft.com/office/drawing/2014/main" id="{1814E0C8-ECB0-B246-9D94-195A4C071D41}"/>
                </a:ext>
              </a:extLst>
            </p:cNvPr>
            <p:cNvSpPr txBox="1"/>
            <p:nvPr/>
          </p:nvSpPr>
          <p:spPr>
            <a:xfrm>
              <a:off x="6458043" y="5061099"/>
              <a:ext cx="2007281" cy="523220"/>
            </a:xfrm>
            <a:prstGeom prst="rect">
              <a:avLst/>
            </a:prstGeom>
            <a:noFill/>
          </p:spPr>
          <p:txBody>
            <a:bodyPr wrap="none" rtlCol="0">
              <a:spAutoFit/>
            </a:bodyPr>
            <a:lstStyle/>
            <a:p>
              <a:r>
                <a:rPr lang="en-US" sz="2800" b="1" dirty="0">
                  <a:solidFill>
                    <a:schemeClr val="bg1"/>
                  </a:solidFill>
                  <a:latin typeface="Avenir Black" panose="02000503020000020003" pitchFamily="2" charset="0"/>
                </a:rPr>
                <a:t>Story films</a:t>
              </a:r>
              <a:endParaRPr lang="en-US" sz="2800" dirty="0">
                <a:solidFill>
                  <a:schemeClr val="bg1"/>
                </a:solidFill>
              </a:endParaRPr>
            </a:p>
          </p:txBody>
        </p:sp>
      </p:grpSp>
    </p:spTree>
    <p:extLst>
      <p:ext uri="{BB962C8B-B14F-4D97-AF65-F5344CB8AC3E}">
        <p14:creationId xmlns:p14="http://schemas.microsoft.com/office/powerpoint/2010/main" val="348498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DF9A33EED9CC419E2B62C89F0C4B60" ma:contentTypeVersion="12" ma:contentTypeDescription="Create a new document." ma:contentTypeScope="" ma:versionID="4f82eb56012b5b966b61e26997ed3a52">
  <xsd:schema xmlns:xsd="http://www.w3.org/2001/XMLSchema" xmlns:xs="http://www.w3.org/2001/XMLSchema" xmlns:p="http://schemas.microsoft.com/office/2006/metadata/properties" xmlns:ns3="c0b6eefe-4c5f-4f81-90ed-2da1825ffeaa" xmlns:ns4="22b9040d-c45f-4bfa-bc81-704fc1b0cab7" targetNamespace="http://schemas.microsoft.com/office/2006/metadata/properties" ma:root="true" ma:fieldsID="acdeecb32bc38aadd0972bf4a6db7acc" ns3:_="" ns4:_="">
    <xsd:import namespace="c0b6eefe-4c5f-4f81-90ed-2da1825ffeaa"/>
    <xsd:import namespace="22b9040d-c45f-4bfa-bc81-704fc1b0cab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b6eefe-4c5f-4f81-90ed-2da1825ffe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b9040d-c45f-4bfa-bc81-704fc1b0cab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61042B-B5FA-4E9A-922C-E58CF90C095C}">
  <ds:schemaRefs>
    <ds:schemaRef ds:uri="http://schemas.microsoft.com/sharepoint/v3/contenttype/forms"/>
  </ds:schemaRefs>
</ds:datastoreItem>
</file>

<file path=customXml/itemProps2.xml><?xml version="1.0" encoding="utf-8"?>
<ds:datastoreItem xmlns:ds="http://schemas.openxmlformats.org/officeDocument/2006/customXml" ds:itemID="{78F9D1FF-809F-40A2-98C4-CAC42BDDB9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b6eefe-4c5f-4f81-90ed-2da1825ffeaa"/>
    <ds:schemaRef ds:uri="22b9040d-c45f-4bfa-bc81-704fc1b0ca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49E190-E056-4731-A8E8-2467DBD6B38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3562</TotalTime>
  <Words>1613</Words>
  <Application>Microsoft Macintosh PowerPoint</Application>
  <PresentationFormat>On-screen Show (4:3)</PresentationFormat>
  <Paragraphs>188</Paragraphs>
  <Slides>20</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American Typewriter</vt:lpstr>
      <vt:lpstr>Arial</vt:lpstr>
      <vt:lpstr>Avenir Black</vt:lpstr>
      <vt:lpstr>Avenir Book</vt:lpstr>
      <vt:lpstr>Avenir Light</vt:lpstr>
      <vt:lpstr>Avenir Medium</vt:lpstr>
      <vt:lpstr>Bradley Hand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Eeva John</dc:creator>
  <cp:lastModifiedBy>Eeva John</cp:lastModifiedBy>
  <cp:revision>90</cp:revision>
  <dcterms:created xsi:type="dcterms:W3CDTF">2020-11-11T17:21:22Z</dcterms:created>
  <dcterms:modified xsi:type="dcterms:W3CDTF">2021-06-10T08:03:56Z</dcterms:modified>
</cp:coreProperties>
</file>