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9" r:id="rId5"/>
    <p:sldId id="260" r:id="rId6"/>
    <p:sldId id="261" r:id="rId7"/>
    <p:sldId id="281" r:id="rId8"/>
    <p:sldId id="287" r:id="rId9"/>
    <p:sldId id="284" r:id="rId10"/>
    <p:sldId id="283" r:id="rId11"/>
    <p:sldId id="282" r:id="rId12"/>
    <p:sldId id="263" r:id="rId13"/>
    <p:sldId id="264" r:id="rId14"/>
    <p:sldId id="265" r:id="rId15"/>
    <p:sldId id="266" r:id="rId16"/>
    <p:sldId id="268" r:id="rId17"/>
    <p:sldId id="285" r:id="rId18"/>
    <p:sldId id="269" r:id="rId19"/>
    <p:sldId id="271" r:id="rId20"/>
    <p:sldId id="289" r:id="rId21"/>
    <p:sldId id="290" r:id="rId22"/>
    <p:sldId id="277" r:id="rId23"/>
    <p:sldId id="292" r:id="rId24"/>
    <p:sldId id="293" r:id="rId25"/>
    <p:sldId id="294" r:id="rId26"/>
    <p:sldId id="295" r:id="rId27"/>
    <p:sldId id="296" r:id="rId28"/>
    <p:sldId id="270" r:id="rId29"/>
    <p:sldId id="272" r:id="rId30"/>
    <p:sldId id="274" r:id="rId31"/>
    <p:sldId id="291" r:id="rId32"/>
    <p:sldId id="273" r:id="rId33"/>
    <p:sldId id="275" r:id="rId34"/>
    <p:sldId id="286" r:id="rId35"/>
    <p:sldId id="276" r:id="rId36"/>
    <p:sldId id="3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15:49:47.66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49 35 9362,'-17'0'0,"-1"0"0,9-2 0,5-2 0,8-2 0,7 3 0,13-7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18:03:43.978"/>
    </inkml:context>
    <inkml:brush xml:id="br0">
      <inkml:brushProperty name="width" value="0.04286" units="cm"/>
      <inkml:brushProperty name="height" value="0.04286" units="cm"/>
      <inkml:brushProperty name="color" value="#FFFFFF"/>
    </inkml:brush>
  </inkml:definitions>
  <inkml:trace contextRef="#ctx0" brushRef="#br0">105 236 9355,'-4'-27'0,"-6"-8"0,-7-10 0,-4 2 0,3 4 0,1 8 0,7 16 0,4 15 0,4 10 0,12 13 0,6 6 0,7 2 0,4-2 0,-4 2 0,6-8 0,2-1 0,2-3 0,2-1 0,0-1 0,0 1 0</inkml:trace>
  <inkml:trace contextRef="#ctx0" brushRef="#br0" timeOffset="666">140 323 9323,'8'0'0,"-6"-2"0,-6-4 0,-4 4 0,2-4 0,4 5 0,-4 1 0,12 0 0,4 0 0,7 0 0,1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9C95-7AFA-CE1F-2D2C-5E68F9413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DF09E-1562-146F-73C4-91B10E47F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B7423-6483-9FDB-9D37-8D85866E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8C442-7DD4-E685-274C-604289C6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119D-B5FB-A314-B79D-1E1905E4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7A20-2D24-55FC-3499-09A7F413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5F20F-753D-EEE2-2A75-131032327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4A30E-3C7F-6901-68B8-D90EAF5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25DF0-E2EC-6FC0-417C-86B34B31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749C0-813A-2232-40A8-14794D7B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5AE82-C5E9-B4BA-9D3C-84E0E911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EF9DA-76A8-EC63-5D16-E3935F75F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F1FB6-B294-969A-5D6E-B082E074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B35DC-604D-EE99-4AF0-178A5B4B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ECFB-DF93-DE9C-F19C-6ACED32B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74CD-C605-20DE-4172-1B79E147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2FE73-AB8E-46AA-1609-A62B4C313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657C0-7B13-8856-3D59-73DDCC46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65AB-D88E-F2DB-1332-EC936A47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115C-E9FC-858C-1B35-03741BCA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EB21-C17A-6D76-CBEF-7A76479C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E365-A2B7-3D5E-E86C-FF7E1E04A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1FE7A-2AE4-036E-B8CB-A03E9F8D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7D0AE-F3A3-9072-1D69-7FE3A8F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C2CFF-D6E3-A598-0984-770E1EF9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3F61-5270-AA86-F3C2-916FE5BD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7AAB-CF31-40A5-73C8-F483133A7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7F471-3BA0-8386-3BD2-64879DB5D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97F97-E05E-0344-B45E-D1ED6058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01570-9657-BA1B-E395-F8FCA57C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559DE-9A19-1319-8434-48A7872F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C947-F019-859F-CC96-92F589FD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AD8E5-A7CA-2EA5-C132-CB7EF213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4241-93EC-C65A-A031-02A3B200E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61905-3CA8-9118-C76C-BCEA55656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B9411-6A79-F5AB-221A-591403E3E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A9BEB-681A-A19D-F532-7873699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1F986-EA7D-39E1-ED59-AA68C337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837F30-47E5-86AC-AB7D-9E9C30CB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7C1F-3506-B231-8489-CD7618B2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B799B-787A-5959-7370-FA350201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83203-91B4-41F6-7640-74C2B0B5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D4D43-7033-BA89-87AE-B490468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47929-2976-85E7-9BDA-2D63277A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A3278-2B7A-CA40-ADF3-1773A84F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BF20A-774F-7BC5-DAE1-A379645E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0A09-AE15-A705-6F18-5373A5A9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302B4-AD56-8201-7F29-35A8799B1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ABB78-5B86-F1D5-578C-37A89C85E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BF5D-62C6-6F8F-DE3F-7930F0EF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3AE8-A578-2E75-E590-8011C7BF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665A-87E3-A040-1DF1-D28FB21B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BF00-4446-CD42-E202-C9C45D35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C1D8F-7A52-64D3-4592-943E1B020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BA630-376E-1B30-5623-DFB021D47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F9F1E-47E7-563C-9FEA-ABE08F6F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C719D-DA49-60B2-EBF6-56F1B2EF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56D6C-ED9F-8936-1061-651381B0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E7F9F-F3EB-EEEE-E85E-23A171DE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16291-AFCB-9F1B-DCF1-AC8040C6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AC5-8F04-0CEB-090E-95A94C017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5CDCB-183C-2F4E-47C4-09DE56D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A8237-74D6-222A-0D20-A2E2A8DE0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732E6-B211-C780-6588-738D61F052C2}"/>
              </a:ext>
            </a:extLst>
          </p:cNvPr>
          <p:cNvPicPr>
            <a:picLocks noGrp="1"/>
          </p:cNvPicPr>
          <p:nvPr/>
        </p:nvPicPr>
        <p:blipFill rotWithShape="1">
          <a:blip r:embed="rId2"/>
          <a:srcRect l="187" t="9091" r="2311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060AE-0515-8247-0EDB-A38B50CB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Joanna Naomi Douglas</a:t>
            </a: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F3944-632B-D9AD-8726-2278FAC5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526573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ea typeface="+mj-ea"/>
              </a:rPr>
              <a:t>Introduction to </a:t>
            </a:r>
            <a:r>
              <a:rPr lang="en-GB" sz="4800" dirty="0"/>
              <a:t>Understanding Trauma</a:t>
            </a:r>
            <a:endParaRPr lang="en-US" sz="4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362125-B9E7-686D-9C56-63A537E8A34E}"/>
              </a:ext>
            </a:extLst>
          </p:cNvPr>
          <p:cNvCxnSpPr>
            <a:cxnSpLocks/>
          </p:cNvCxnSpPr>
          <p:nvPr/>
        </p:nvCxnSpPr>
        <p:spPr>
          <a:xfrm flipV="1">
            <a:off x="477980" y="4546920"/>
            <a:ext cx="3980689" cy="18288"/>
          </a:xfrm>
          <a:prstGeom prst="straightConnector1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75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7EEF3-4B0C-52E1-5D44-D5F888C5F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Why is being Trauma Informed important?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051F-26DE-E621-B125-95F306DAF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000"/>
            <a:ext cx="10424218" cy="39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6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Why is being Trauma Informed important?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5995D-7ABF-2237-0120-1F53711F6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1522"/>
            <a:ext cx="10424217" cy="39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7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Defining Trauma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EC4F-3865-BD15-CFFA-E978E402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58320"/>
            <a:ext cx="7214616" cy="3913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23D9C3-3E46-2FD0-A277-4CE868D8FB99}"/>
              </a:ext>
            </a:extLst>
          </p:cNvPr>
          <p:cNvSpPr txBox="1"/>
          <p:nvPr/>
        </p:nvSpPr>
        <p:spPr>
          <a:xfrm>
            <a:off x="978269" y="4851902"/>
            <a:ext cx="2920104" cy="520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700" dirty="0"/>
              <a:t>What is Trauma?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25330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CA252-8141-E84D-4EC0-64256FC2A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16" y="1634331"/>
            <a:ext cx="5738793" cy="4961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7D4758-59E2-9589-A430-089D44B5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681037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6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Defining Trauma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7A16-77D1-0746-1C53-05DC4EF5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113" y="5464954"/>
            <a:ext cx="2564907" cy="1084278"/>
          </a:xfrm>
        </p:spPr>
        <p:txBody>
          <a:bodyPr/>
          <a:lstStyle/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- </a:t>
            </a:r>
            <a:r>
              <a:rPr lang="en-US" sz="2800" dirty="0"/>
              <a:t>Levine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8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6111F-3E41-2E26-50B3-9E71E374E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390884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0047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Defining Trauma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59F3E-2470-3C5F-072D-180B314C1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" y="1127887"/>
            <a:ext cx="6196826" cy="42578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7A16-77D1-0746-1C53-05DC4EF5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669" y="4235839"/>
            <a:ext cx="2617549" cy="1309584"/>
          </a:xfrm>
        </p:spPr>
        <p:txBody>
          <a:bodyPr/>
          <a:lstStyle/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-</a:t>
            </a:r>
            <a:r>
              <a:rPr lang="en-GB" sz="2800" dirty="0" err="1"/>
              <a:t>Beaste</a:t>
            </a:r>
            <a:r>
              <a:rPr lang="en-US" sz="2800" dirty="0"/>
              <a:t> (200</a:t>
            </a:r>
            <a:r>
              <a:rPr lang="en-GB" sz="2800" dirty="0"/>
              <a:t>7) 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46E0C-E4AD-6420-B567-7B0A8C3D5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26" y="1993352"/>
            <a:ext cx="4752083" cy="48646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E10FF6-BE63-AC08-BFFC-C47E59547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251" y="5548416"/>
            <a:ext cx="2617549" cy="1309584"/>
          </a:xfrm>
        </p:spPr>
        <p:txBody>
          <a:bodyPr/>
          <a:lstStyle/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-Mayer</a:t>
            </a:r>
            <a:r>
              <a:rPr lang="en-US" sz="2800" dirty="0"/>
              <a:t> (200</a:t>
            </a:r>
            <a:r>
              <a:rPr lang="en-GB" sz="2800" dirty="0"/>
              <a:t>3) 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3384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E81F9-4E88-2385-26C7-6DB5CEDBD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54" y="1443037"/>
            <a:ext cx="6138046" cy="5289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D07AA-8DDD-5110-EEDD-38B9444A7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681037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Defining Trauma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7A16-77D1-0746-1C53-05DC4EF5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306" y="5735962"/>
            <a:ext cx="3501994" cy="1122038"/>
          </a:xfrm>
        </p:spPr>
        <p:txBody>
          <a:bodyPr/>
          <a:lstStyle/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-Trauma Council UK</a:t>
            </a:r>
          </a:p>
        </p:txBody>
      </p:sp>
    </p:spTree>
    <p:extLst>
      <p:ext uri="{BB962C8B-B14F-4D97-AF65-F5344CB8AC3E}">
        <p14:creationId xmlns:p14="http://schemas.microsoft.com/office/powerpoint/2010/main" val="378467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785078-6EEC-8536-5BC0-834D89BCC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659480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6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Defining Suffering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0EEA2-BF5F-68B3-5F3E-C9056B89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68" y="1527224"/>
            <a:ext cx="5670864" cy="52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60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41815-2DFD-F899-87E8-B4C6B125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796273"/>
            <a:ext cx="5614416" cy="3298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F0B2F8-3290-E840-3A21-F4FD2BE6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803292"/>
            <a:ext cx="5614416" cy="3284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B8315-F4D4-EED9-82C3-94CA8AC6D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679385"/>
            <a:ext cx="10703099" cy="13686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7104EF3-B5D2-E03A-EAD6-5A14C94C0CEA}"/>
                  </a:ext>
                </a:extLst>
              </p14:cNvPr>
              <p14:cNvContentPartPr/>
              <p14:nvPr/>
            </p14:nvContentPartPr>
            <p14:xfrm>
              <a:off x="6844063" y="3520313"/>
              <a:ext cx="107280" cy="11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7104EF3-B5D2-E03A-EAD6-5A14C94C0C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6503" y="3512753"/>
                <a:ext cx="122400" cy="131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571D682-DADD-7F54-6073-42D53AC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1032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Understanding Suffering- ACEs</a:t>
            </a:r>
          </a:p>
        </p:txBody>
      </p:sp>
    </p:spTree>
    <p:extLst>
      <p:ext uri="{BB962C8B-B14F-4D97-AF65-F5344CB8AC3E}">
        <p14:creationId xmlns:p14="http://schemas.microsoft.com/office/powerpoint/2010/main" val="212291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64797-F707-1995-E304-EF9E1AB0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The Trauma Brain – The Brain’s Response to Suffering </a:t>
            </a:r>
            <a:endParaRPr lang="en-US" dirty="0"/>
          </a:p>
        </p:txBody>
      </p:sp>
      <p:pic>
        <p:nvPicPr>
          <p:cNvPr id="5" name="Picture Placeholder 5" descr="Flower brain collage">
            <a:extLst>
              <a:ext uri="{FF2B5EF4-FFF2-40B4-BE49-F238E27FC236}">
                <a16:creationId xmlns:a16="http://schemas.microsoft.com/office/drawing/2014/main" id="{C5C7C7B0-7E24-38E5-FE4F-8C4A4C32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80" r="1861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74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6615D-1CE7-022B-AADB-C7AC01F34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1" y="302347"/>
            <a:ext cx="2532588" cy="6253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A50ED-D617-CAAA-3C19-422791875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429000"/>
            <a:ext cx="5733524" cy="960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EA3D6-9652-6149-21C2-45CE85C0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2452628"/>
            <a:ext cx="5772590" cy="195274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Autonomic Nervous System (ANS)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8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5C89-16A0-ACB4-2A67-55C68DEF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0" y="283180"/>
            <a:ext cx="7385843" cy="1237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81" y="28318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Disclaimer and What to Expect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ED36-E5E4-4B65-1C23-4C7CB481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481"/>
            <a:ext cx="10515600" cy="4351338"/>
          </a:xfrm>
        </p:spPr>
        <p:txBody>
          <a:bodyPr/>
          <a:lstStyle/>
          <a:p>
            <a:r>
              <a:rPr lang="en-GB" dirty="0"/>
              <a:t>Introduction – About Me.</a:t>
            </a:r>
          </a:p>
          <a:p>
            <a:r>
              <a:rPr lang="en-GB" dirty="0"/>
              <a:t>Clarifying Terms.</a:t>
            </a:r>
          </a:p>
          <a:p>
            <a:r>
              <a:rPr lang="en-GB" dirty="0"/>
              <a:t>Why is Being Trauma Informed Important?</a:t>
            </a:r>
          </a:p>
          <a:p>
            <a:r>
              <a:rPr lang="en-GB" dirty="0"/>
              <a:t>Defining Trauma. </a:t>
            </a:r>
          </a:p>
          <a:p>
            <a:r>
              <a:rPr lang="en-GB" dirty="0"/>
              <a:t>Understanding Suffering- ACEs</a:t>
            </a:r>
          </a:p>
          <a:p>
            <a:r>
              <a:rPr lang="en-GB" dirty="0"/>
              <a:t>The Trauma Brain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85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76806-156E-2FA9-4C67-524CA7FCC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0" y="2591672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945CE-D366-EDE8-B8C0-C90D9C2C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57" y="1747703"/>
            <a:ext cx="4920810" cy="1325563"/>
          </a:xfrm>
        </p:spPr>
        <p:txBody>
          <a:bodyPr/>
          <a:lstStyle/>
          <a:p>
            <a:pPr algn="ctr"/>
            <a:r>
              <a:rPr lang="en-GB"/>
              <a:t>Parasympathetic Nervous System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72CB-377C-E030-C7F0-D63B3EB01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"/>
          <a:stretch>
            <a:fillRect/>
          </a:stretch>
        </p:blipFill>
        <p:spPr>
          <a:xfrm>
            <a:off x="4917363" y="-17268"/>
            <a:ext cx="6951982" cy="68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1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76806-156E-2FA9-4C67-524CA7FCC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0" y="2591672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945CE-D366-EDE8-B8C0-C90D9C2C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57" y="1747703"/>
            <a:ext cx="4920810" cy="1325563"/>
          </a:xfrm>
        </p:spPr>
        <p:txBody>
          <a:bodyPr/>
          <a:lstStyle/>
          <a:p>
            <a:pPr algn="ctr"/>
            <a:r>
              <a:rPr lang="en-GB" dirty="0"/>
              <a:t>Sympathetic Nervous System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1F519-A54D-5756-1640-B821D544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>
            <a:fillRect/>
          </a:stretch>
        </p:blipFill>
        <p:spPr>
          <a:xfrm>
            <a:off x="5430570" y="68018"/>
            <a:ext cx="6696509" cy="66025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2E1102-D9EF-6E16-4323-54321FAA0B03}"/>
              </a:ext>
            </a:extLst>
          </p:cNvPr>
          <p:cNvSpPr/>
          <p:nvPr/>
        </p:nvSpPr>
        <p:spPr>
          <a:xfrm>
            <a:off x="9495097" y="6518128"/>
            <a:ext cx="2631982" cy="2718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2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03766-9797-1CFB-935D-0BE96FE45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4" y="640080"/>
            <a:ext cx="695976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8ACAD-9041-AB9C-7D1C-5F8958BC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51" y="1033694"/>
            <a:ext cx="7325790" cy="47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9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C85B1-F4A7-9527-E25C-7210526DB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51" y="956027"/>
            <a:ext cx="7336791" cy="4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2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5410F-5CFB-5657-24B4-13CE24C4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41" y="462302"/>
            <a:ext cx="6502575" cy="60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3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A4B77-66D5-B852-0578-81172BA92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83" y="282440"/>
            <a:ext cx="4326519" cy="62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36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DEEE5-BF22-B5CE-E72D-39B1D5A6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Trauma Responses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77D9E-9750-29D1-D846-3C73997B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13" y="256278"/>
            <a:ext cx="3571809" cy="64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0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7C00A-36BE-09D0-4503-51531C532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81" y="168494"/>
            <a:ext cx="6186409" cy="103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5B4EC-ADBD-AD57-B585-061A77C1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13" y="-12527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Models and Frameworks </a:t>
            </a:r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1826581-671A-8810-5777-D701E150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2263366" y="1321429"/>
            <a:ext cx="7040099" cy="5368077"/>
          </a:xfrm>
          <a:noFill/>
        </p:spPr>
      </p:pic>
    </p:spTree>
    <p:extLst>
      <p:ext uri="{BB962C8B-B14F-4D97-AF65-F5344CB8AC3E}">
        <p14:creationId xmlns:p14="http://schemas.microsoft.com/office/powerpoint/2010/main" val="2002211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31B47-0860-73E0-E5DA-F2AC9EF3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3" y="348025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43EAB-12D9-A95D-0178-33F7E802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34" y="0"/>
            <a:ext cx="10515600" cy="1325563"/>
          </a:xfrm>
        </p:spPr>
        <p:txBody>
          <a:bodyPr/>
          <a:lstStyle/>
          <a:p>
            <a:r>
              <a:rPr lang="en-GB" dirty="0"/>
              <a:t>The Triune Brain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518C0-6E99-6608-D926-1CA2376C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97" y="1414903"/>
            <a:ext cx="8229600" cy="4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0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7225BFF0-77DA-115F-9E9F-06D0DB9C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73" r="1937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6567C-A2B7-3EB6-4C68-86368F532FFC}"/>
              </a:ext>
            </a:extLst>
          </p:cNvPr>
          <p:cNvSpPr/>
          <p:nvPr/>
        </p:nvSpPr>
        <p:spPr>
          <a:xfrm>
            <a:off x="4900273" y="3815874"/>
            <a:ext cx="538133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E8950B-C620-FF30-4171-F2CA9EFB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316" y="4427555"/>
            <a:ext cx="10515600" cy="843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Joanna.Douglas@traumainformedtheology.co.uk</a:t>
            </a:r>
          </a:p>
          <a:p>
            <a:pPr marL="0" indent="0">
              <a:buNone/>
            </a:pPr>
            <a:r>
              <a:rPr lang="en-GB" sz="2400" dirty="0"/>
              <a:t>www.traumainformedtheology.co.uk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A3C6A1-EB1B-F591-D7D5-E48C52E4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273" y="2144154"/>
            <a:ext cx="6251110" cy="8979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5100" dirty="0"/>
              <a:t>Joanna Naomi Douglas</a:t>
            </a:r>
            <a:endParaRPr lang="en-US" sz="5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E9A4AF-9ECC-AAA5-AAD3-719FD00B4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16" y="1368880"/>
            <a:ext cx="4546600" cy="762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6CD3C0B-F396-21CB-6D79-93B4F7D3E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3007158"/>
            <a:ext cx="10515600" cy="84368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BA (</a:t>
            </a:r>
            <a:r>
              <a:rPr lang="en-GB" sz="2400" dirty="0" err="1"/>
              <a:t>Hons</a:t>
            </a:r>
            <a:r>
              <a:rPr lang="en-GB" sz="2400" dirty="0"/>
              <a:t>.), PGCE, QTS, MA.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598FE6-6225-FD23-414A-B9ABA02A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273" y="821683"/>
            <a:ext cx="6251110" cy="8979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/>
              <a:t>Introduction- About 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358869-AC2B-E5B7-A70F-FBE6F6B09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10" y="4840927"/>
            <a:ext cx="1658529" cy="19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1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35DF0-8021-400F-1E65-D5387C8A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Window of Tolerance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CEA21-79A6-F83C-0A9A-9D0491F4A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t="31191" r="28570" b="33290"/>
          <a:stretch>
            <a:fillRect/>
          </a:stretch>
        </p:blipFill>
        <p:spPr>
          <a:xfrm>
            <a:off x="5115758" y="458700"/>
            <a:ext cx="6483495" cy="59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22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35DF0-8021-400F-1E65-D5387C8A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Window of Tolerance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50B7E-D323-E39F-B817-2158F29C2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r="20962"/>
          <a:stretch>
            <a:fillRect/>
          </a:stretch>
        </p:blipFill>
        <p:spPr>
          <a:xfrm>
            <a:off x="6186535" y="0"/>
            <a:ext cx="3571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6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4CACE6-9FFF-E728-ABD9-8C74056E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1"/>
          <a:stretch>
            <a:fillRect/>
          </a:stretch>
        </p:blipFill>
        <p:spPr>
          <a:xfrm>
            <a:off x="0" y="0"/>
            <a:ext cx="6903267" cy="95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945CE-D366-EDE8-B8C0-C90D9C2C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8737"/>
            <a:ext cx="10515600" cy="1325563"/>
          </a:xfrm>
        </p:spPr>
        <p:txBody>
          <a:bodyPr/>
          <a:lstStyle/>
          <a:p>
            <a:r>
              <a:rPr lang="en-GB"/>
              <a:t>The Defence Cascade Model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0230F-AA68-D720-DCC6-D072D768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15" y="904650"/>
            <a:ext cx="9039885" cy="57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93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6326-3C62-679C-7BEA-2A96149C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The Active Predictive Processing Model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72184-952B-C656-E333-D7B864C81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2953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6326-3C62-679C-7BEA-2A96149C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Dissociation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DBE23-1E38-78F0-F25A-207E6D9F1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7" y="58574"/>
            <a:ext cx="4722891" cy="6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44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B1DF72-2FAD-801C-17FE-6B0ED62A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8" y="1"/>
            <a:ext cx="12320238" cy="68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6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732E6-B211-C780-6588-738D61F052C2}"/>
              </a:ext>
            </a:extLst>
          </p:cNvPr>
          <p:cNvPicPr>
            <a:picLocks noGrp="1"/>
          </p:cNvPicPr>
          <p:nvPr/>
        </p:nvPicPr>
        <p:blipFill rotWithShape="1">
          <a:blip r:embed="rId2"/>
          <a:srcRect l="187" t="9091" r="23111"/>
          <a:stretch>
            <a:fillRect/>
          </a:stretch>
        </p:blipFill>
        <p:spPr>
          <a:xfrm>
            <a:off x="4111782" y="10"/>
            <a:ext cx="8080217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F3944-632B-D9AD-8726-2278FAC5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772" y="240942"/>
            <a:ext cx="4506937" cy="76614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Thank You! </a:t>
            </a:r>
            <a:endParaRPr lang="en-US" sz="4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362125-B9E7-686D-9C56-63A537E8A34E}"/>
              </a:ext>
            </a:extLst>
          </p:cNvPr>
          <p:cNvCxnSpPr>
            <a:cxnSpLocks/>
          </p:cNvCxnSpPr>
          <p:nvPr/>
        </p:nvCxnSpPr>
        <p:spPr>
          <a:xfrm flipV="1">
            <a:off x="481029" y="4532270"/>
            <a:ext cx="3980689" cy="18288"/>
          </a:xfrm>
          <a:prstGeom prst="straightConnector1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8CB7896-181B-3BD3-E4C6-8DE5E521F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" y="4753069"/>
            <a:ext cx="1718310" cy="2039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79060AE-0515-8247-0EDB-A38B50CB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352" y="5053114"/>
            <a:ext cx="5487729" cy="1208141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/>
              <a:t>Joanna Naomi Douglas</a:t>
            </a:r>
          </a:p>
          <a:p>
            <a:pPr algn="l"/>
            <a:r>
              <a:rPr lang="en-GB" dirty="0"/>
              <a:t>Joanna.Douglas@traumainformedtheolog.co.uk</a:t>
            </a:r>
          </a:p>
          <a:p>
            <a:pPr algn="l"/>
            <a:r>
              <a:rPr lang="en-GB" dirty="0"/>
              <a:t>www.traumainformedtgeology.co.uk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1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9D2F-40A6-4CE4-0A25-1C52E9E1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040" y="3520439"/>
            <a:ext cx="6251110" cy="8979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/>
              <a:t>Introduction- About Me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7225BFF0-77DA-115F-9E9F-06D0DB9C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45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B41B-A1E7-062F-BE1A-8571872E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054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2900" dirty="0"/>
              <a:t>Clinical Mental Health</a:t>
            </a:r>
            <a:br>
              <a:rPr lang="en-GB" sz="2900" dirty="0"/>
            </a:br>
            <a:r>
              <a:rPr lang="en-GB" sz="2900" dirty="0"/>
              <a:t> vs </a:t>
            </a:r>
            <a:br>
              <a:rPr lang="en-GB" sz="2900" dirty="0"/>
            </a:br>
            <a:r>
              <a:rPr lang="en-GB" sz="2900" dirty="0"/>
              <a:t>Trauma-Related Mental Health 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53ACF-9A4D-6C56-0D77-1554588C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924671"/>
            <a:ext cx="4546600" cy="76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34A91F-7727-FEEB-F3E7-2B7C6E01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108"/>
            <a:ext cx="10515600" cy="944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Clarifying Terms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A697E-3D72-9F76-C33D-1064580A7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65" y="1686671"/>
            <a:ext cx="5362669" cy="35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FBDA4-6997-2717-63EE-11D6CAA97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960672"/>
            <a:ext cx="4546600" cy="76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EB41B-A1E7-062F-BE1A-8571872E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508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2900" dirty="0"/>
              <a:t>Survivor </a:t>
            </a:r>
            <a:br>
              <a:rPr lang="en-GB" sz="2900" dirty="0"/>
            </a:br>
            <a:r>
              <a:rPr lang="en-GB" sz="2900" dirty="0"/>
              <a:t> vs </a:t>
            </a:r>
            <a:br>
              <a:rPr lang="en-GB" sz="2900" dirty="0"/>
            </a:br>
            <a:r>
              <a:rPr lang="en-GB" sz="2900" dirty="0"/>
              <a:t>Victim </a:t>
            </a:r>
            <a:endParaRPr lang="en-US" sz="2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34A91F-7727-FEEB-F3E7-2B7C6E01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Clarifying Terms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722D0-1A53-40CC-2E67-CADE65AC0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7" y="1722672"/>
            <a:ext cx="5675406" cy="31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6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E0750-7875-9350-FDAF-62886AB25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4589270" y="639193"/>
            <a:ext cx="3704360" cy="4297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90948-13BF-1766-29CE-9DAB5715ABA6}"/>
              </a:ext>
            </a:extLst>
          </p:cNvPr>
          <p:cNvSpPr txBox="1"/>
          <p:nvPr/>
        </p:nvSpPr>
        <p:spPr>
          <a:xfrm>
            <a:off x="9977052" y="6362750"/>
            <a:ext cx="2020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PTSD UK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8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E0750-7875-9350-FDAF-62886AB25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9" y="639193"/>
            <a:ext cx="7408719" cy="4297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90948-13BF-1766-29CE-9DAB5715ABA6}"/>
              </a:ext>
            </a:extLst>
          </p:cNvPr>
          <p:cNvSpPr txBox="1"/>
          <p:nvPr/>
        </p:nvSpPr>
        <p:spPr>
          <a:xfrm>
            <a:off x="9977052" y="6362750"/>
            <a:ext cx="2020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PTSD UK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2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BECF6-FE61-DC02-1E50-5C23CF6A1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5" y="2231095"/>
            <a:ext cx="11385251" cy="358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24049-4718-76E6-B915-32CD11D56389}"/>
              </a:ext>
            </a:extLst>
          </p:cNvPr>
          <p:cNvSpPr txBox="1"/>
          <p:nvPr/>
        </p:nvSpPr>
        <p:spPr>
          <a:xfrm>
            <a:off x="9883366" y="6381573"/>
            <a:ext cx="202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PTSD UK - 2025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828A13B-EE30-D5A5-5A79-67DDA475F4F1}"/>
                  </a:ext>
                </a:extLst>
              </p14:cNvPr>
              <p14:cNvContentPartPr/>
              <p14:nvPr/>
            </p14:nvContentPartPr>
            <p14:xfrm>
              <a:off x="6298303" y="2743793"/>
              <a:ext cx="24120" cy="12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828A13B-EE30-D5A5-5A79-67DDA475F4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7863" y="2732993"/>
                <a:ext cx="4536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4093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Introduction to Understanding Trauma</vt:lpstr>
      <vt:lpstr>Disclaimer and What to Expect </vt:lpstr>
      <vt:lpstr>Joanna Naomi Douglas</vt:lpstr>
      <vt:lpstr>Introduction- About Me</vt:lpstr>
      <vt:lpstr>Clinical Mental Health  vs  Trauma-Related Mental Health </vt:lpstr>
      <vt:lpstr>Survivor   vs  Victim </vt:lpstr>
      <vt:lpstr>Why is being Trauma Informed important?</vt:lpstr>
      <vt:lpstr>Why is being Trauma Informed important?</vt:lpstr>
      <vt:lpstr>Why is being Trauma Informed important?</vt:lpstr>
      <vt:lpstr>Why is being Trauma Informed important?</vt:lpstr>
      <vt:lpstr>Why is being Trauma Informed important?</vt:lpstr>
      <vt:lpstr>Defining Trauma </vt:lpstr>
      <vt:lpstr>Defining Trauma </vt:lpstr>
      <vt:lpstr>Defining Trauma </vt:lpstr>
      <vt:lpstr>Defining Trauma </vt:lpstr>
      <vt:lpstr>Defining Suffering</vt:lpstr>
      <vt:lpstr>Understanding Suffering- ACEs</vt:lpstr>
      <vt:lpstr>The Trauma Brain – The Brain’s Response to Suffering </vt:lpstr>
      <vt:lpstr>The Autonomic Nervous System (ANS)</vt:lpstr>
      <vt:lpstr>Parasympathetic Nervous System </vt:lpstr>
      <vt:lpstr>Sympathetic Nervous System </vt:lpstr>
      <vt:lpstr>The Trauma Responses</vt:lpstr>
      <vt:lpstr>The Trauma Responses</vt:lpstr>
      <vt:lpstr>The Trauma Responses</vt:lpstr>
      <vt:lpstr>The Trauma Responses</vt:lpstr>
      <vt:lpstr>The Trauma Responses</vt:lpstr>
      <vt:lpstr>The Trauma Responses</vt:lpstr>
      <vt:lpstr>Models and Frameworks </vt:lpstr>
      <vt:lpstr>The Triune Brain</vt:lpstr>
      <vt:lpstr>The Window of Tolerance </vt:lpstr>
      <vt:lpstr>The Window of Tolerance </vt:lpstr>
      <vt:lpstr>The Defence Cascade Model </vt:lpstr>
      <vt:lpstr>The Active Predictive Processing Model </vt:lpstr>
      <vt:lpstr>Dissociation 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understanding trauma</dc:title>
  <dc:creator>Joanna Douglas</dc:creator>
  <cp:lastModifiedBy>Joanna Douglas</cp:lastModifiedBy>
  <cp:revision>17</cp:revision>
  <dcterms:created xsi:type="dcterms:W3CDTF">2025-09-01T16:29:16Z</dcterms:created>
  <dcterms:modified xsi:type="dcterms:W3CDTF">2025-10-22T05:51:07Z</dcterms:modified>
</cp:coreProperties>
</file>