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299" r:id="rId22"/>
    <p:sldId id="301" r:id="rId23"/>
    <p:sldId id="300" r:id="rId24"/>
    <p:sldId id="302" r:id="rId25"/>
    <p:sldId id="303" r:id="rId26"/>
    <p:sldId id="304" r:id="rId27"/>
    <p:sldId id="306" r:id="rId28"/>
    <p:sldId id="32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15:49:47.66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49 35 9362,'-17'0'0,"-1"0"0,9-2 0,5-2 0,8-2 0,7 3 0,13-7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03:23:29.072"/>
    </inkml:context>
    <inkml:brush xml:id="br0">
      <inkml:brushProperty name="width" value="0.6" units="cm"/>
      <inkml:brushProperty name="height" value="0.6" units="cm"/>
      <inkml:brushProperty name="color" value="#FFFFFF"/>
    </inkml:brush>
  </inkml:definitions>
  <inkml:trace contextRef="#ctx0" brushRef="#br0">53 617 9438,'0'45'0,"-8"-16"0,-4-23 0,3-10 0,-3-25 0,8 8 0,-4-20 0,8 20 0,0-5 0,0 19 0,8 7 0,2 0 0,-1 7 0,13 13 0,-5 15 0,-1 2 0,-5 9 0,-5-1 0,6 1 0,-8-3 0,11-16 0,-11-35 0,8-26 0,-6-17 0,3-11 0,-1 4 0,0 21 0,-2-4 0,5 6 0,-1 8 0,2-2 0,-8 8 0,19 3 0,-11 22 0,11 19 0,-12 6 0,-5 18 0,-2 3 0,0 7 0,2-1 0,0-17 0,-6 7 0,2-11 0,3 6 0,-3-20 0,8-9 0,-4-24 0,2-21 0,5-23 0,-1-10 0,-8 8 0,4-6 0,-3 8 0,1 3 0,6 1 0,-4 1 0,1 5 0,-3-3 0,6 9 0,-8 22 0,1 30 0,-1 9 0,0 31 0,2 1 0,-2 3 0,-2-2 0,-2 5 0,0-5 0,0 12 0,0 4 0,0-12 0,0-15 0,8-47 0,3-23 0,5-18 0,1 4 0,1-5 0,-1 7 0,1-8 0,-1-3 0,1-4 0,-7 11 0,1-8 0,1 1 0,-3 9 0,2-9 0,1 5 0,-3 10 0,2 6 0,-8 8 0,3 50 0,-7 23 0,0 22 0,0-16 0,0 0 0,0 3 0,-2-5 0,-1 10 0,-3 6 0,-2-14 0,2 6 0,4-27 0,-4-12 0,12-42 0,-2-5 0,6-26 0,-1 5 0,1 2 0,2-5 0,5 5 0,1 0 0,-1-2 0,-1 5 0,-3-7 0,-1 2 0,2 5 0,1 6 0,3 3 0,-1 8 0,-1 9 0,-5 24 0,-3 11 0,-8 30 0,0 1 0,0 12 0,0-2 0,0-12 0,0 7 0,0-9 0,0 8 0,0-19 0,8-14 0,7-32 0,9-17 0,1 1 0,-2 0 0,-2-4 0,8-3 0,-5-10 0,3-5 0,-2 0 0,0 1 0,-3 5 0,1-2 0,0 6 0,-5 6 0,-1 0 0,-1 16 0,-5 18 0,-3 19 0,-8 34 0,-6 4 0,-1 18 0,-3-5 0,4-19 0,-6 8 0,7-7 0,-7 1 0,8-15 0,-2-30 0,12-19 0,4-11 0,7-18 0,1 0 0,-1 0 0,1 0 0,-1 0 0,1-2 0,-1-3 0,0 3 0,1-8 0,-1-3 0,1 3 0,-1-9 0,1 5 0,-5 10 0,5-1 0,-12 18 0,9 26 0,-15 31 0,0 18 0,0 22 0,0-5 0,0 2 0,0-6 0,0-14 0,0 6 0,0-13 0,0 7 0,0-26 0,2-13 0,4-30 0,-2-16 0,7-14 0,1-9 0,6 0 0,-1 5 0,-5 7 0,-1 7 0,3-4 0,1 10 0,3-4 0,7 4 0,-5 15 0,3 16 0,-12 20 0,-5 26 0,-4 11 0,-2 18 0,0-9 0,0 4 0,0-19 0,0-1 0,8-34 0,4-16 0,5-10 0,4-19 0,3-2 0,-5 4 0,-1-2 0,1-1 0,10-5 0,2 1 0,-8-1 0,1 0 0,-7 0 0,1 4 0,-1-4 0,-3 4 0,3-10 0,-11 12 0,17 11 0,-21 40 0,4 19 0,-4 9 0,-2 4 0,0-1 0,0-1 0,-2 0 0,-4 1 0,4-1 0,-6 1 0,1-1 0,5-15 0,-6 4 0,10-43 0,4-16 0,3-9 0,9-23 0,-1 5 0,1 2 0,-1 5 0,1-3 0,-1 6 0,1 6 0,-1-2 0,1 4 0,-1-3 0,1 9 0,-9 4 0,5 15 0,-8 19 0,0 1 0,-6 22 0,0-5 0,0 12 0,1-1 0,5 7 0,-4-1 0,4 1 0,4-17 0,1-6 0,13-25 0,-3-10 0,6-23 0,-2-7 0,-1-5 0,-7-1 0,1-4 0,-1 1 0,1-5 0,-1 6 0,2-1 0,5-5 0,-7 5 0,3-1 0,-7 2 0,-1 3 0,5 5 0,-7 15 0,-2 24 0,-8 31 0,-2 12 0,-2 15 0,-2-4 0,0-13 0,6 7 0,0-3 0,0 3 0,0-23 0,16 2 0,9-39 0,16-3 0,-6-7 0,-6-11 0,-6 6 0,6-6 0,-2 0 0,4-6 0,-1 0 0,-13 0 0,4 0 0,1 0 0,1-14 0,-2-1 0,3 1 0,-9 13 0,1 10 0,-14 40 0,3 19 0,-3 23 0,-2 1 0,-2 7 0,-3-8 0,3 8 0,-6 0 0,0-4 0,4 4 0,-7 0 0,7-4 0,-4-7 0,16-18 0,15-28 0,12-18 0,0-15 0,-4-14 0,0-7 0,0 4 0,-10 1 0,3 1 0,-3 0 0,4-7 0,-2 3 0,-1 1 0,-3 7 0,-1 8 0,-9 7 0,-1 16 0,-8 24 0,0 9 0,0 20 0,-2 7 0,-4 10 0,4 2 0,-3-2 0,3-10 0,2-7 0,0-16 0,0 2 0,0-23 0,9-7 0,9-14 0,-1-9 0,7-14 0,-5-3 0,-2-4 0,3 2 0,1-9 0,3-5 0,-3-3 0,0 4 0,1 5 0,1-2 0,-2-1 0,1 5 0,1 5 0,4 14 0,8 15 0,-8 17 0,-4 28 0,-3 9 0,-5 17 0,-3-7 0,2-11 0,-7 3-2,3-2 0,-4-6-1,5-2-1,-7-12 1,4 25-1,0-26 1,2 11 1,7-24 1,6-11 0,1-15 0,-1-18 0,-6-13 0,1-3 1,-7-3-1,1 11 1,2-2-1,1-3 1,-3 5 0,-1 2-1,3 5 1,2-15 0,-7 32 0,-3 19 0,-6 21 0,-6 49 0,-5-2 0,-5 0 0,-1 2 0,-1-1 0,3-1 0,3-4 0,-7 2 0,5-5 0,0-3 0,-1-4 0,-1-5 0,-1-14-1,-1-1 0,9-6 0,1-24 0,8-28 1,6-5 0,2-23 0,-1-1-1,1-3 1,6-6 0,-5-8-1,3-2 0,0-3 1,-3 1 0,5-8 0,-2 1 0,1 1 0,-3 3 0,0 5 0,-3-4 0,7 20 0,-14 21 0,0 47 0,-8 9 0,-9 33 0,-1 1 0,1 1 0,-3 10 0,-1-2 0,-4 4 0,-2 2 0,3-6 0,-5 0 0,0 0 0,2-2 0,-4-4 0,6-11 0,0-7 0,-1-3 0,3-9 0,-2-3 0,13-23 0,-1-18 0,18-19 0,5-4 0,8 3 0,-1-5 0,-5 10 0,-3-6 0,-1-2 0,4 2 0,-6-9 0,-3-3 0,1 6 0,0-1 0,2-5 0,0 18 0,-14-9 0,-2 34 0,-7 12 0,-1 15 0,7 14 0,-1 11 0,2 7 0,-3 9 0,1-10 0,6-9 0,-5-2 0,7-8 0,-4 25 0,8-37 0,10 1 0,7-28 0,3 2 0,9-8 0,2-15 0,10-14 0,-1-5 0,3-1 0,-8 6 0,-2 5 0,-2 1 0,0 0 0,-2 2 0,2 4 0,-4-4 0,2 3 0,3-2 0,1-3 0,-6 7 0,-12 38 0,-15 21 0,-9 12 0,-7 7 0,-1 1 0,-1 1 0,1 1 0,-1-1 0,1 0 0,-1-1 0,1-5 0,-1 9 0,1-9 0,-1-7 0,9-14 0,3-31 0,12-11 0,-1-6 0,13-6 0,-4-6 0,9-6 0,-4 2 0,-1 2 0,5-3 0,2-3 0,0-2 0,1-3 0,5-3 0,-2-1 0,4 1 0,2 5 0,0-3 0,0 9 0,-1 1 0,1 17 0,-4 26 0,-7 29 0,-13 16 0,-7 7 0,-6-2 0,-2 3 0,-1 1 0,-7 0 0,4-4 0,-1 1 0,-5-3 0,4-3 0,-1-14 0,-3 0 0,-2-1 0,7-14 0,1-22 0,8-27 0,8 2 0,3-10 0,5-2 0,1 2 0,1-8 0,-1 3 0,1 1 0,-1 6 0,1 0-1,-1 0 1,1-6 0,-1 1 0,1 1-1,-1 2 0,1 8-2,-1 0 2,0 7 0,-7 11 0,-6 21 0,-8 17 0,-6 15 0,-7 5 0,0 5 1,-1 7-1,1-19 1,-1-1-1,1-2 0,-1 6 0,1 1 0,-1 1 1,7-8-1,-1-8 0,8 0 1,-2-13-1,12-16 1,10-16-1,7-19 1,0-6-1,-5 1 0,-1 1 1,1-10-1,-3-1 0,-3-4 0,1 9-1,-7-8 1,0 5 0,-6-4 1,-2 28-1,-4 24 1,-2 27-1,-5 34 0,1 3 1,6 0 0,-3-12 0,1 2-1,4 5 1,-4-5 0,1 4-1,-1-3 0,0-3 1,2-6 0,4-1 0,-4-2-1,5 5 0,-7-26 1,21-9 0,5-30 0,3-8 0,-3-10-1,-1 0 1,1-2 0,1-4-1,2-6 0,3-3 1,1-2 0,-4-3 0,4-3-1,3-6 1,-1-10 0,4-3 0,-2-1 0,2 0 0,0 5 0,0 9 0,-4 7 0,-2 9 0,-9 13 0,-1 21 0,-3 20 0,-6 37 0,-4 27 0,-6 5 0,-8-1 0,5-19 0,-1 1 0,0 2 0,-6 6 0,5-6 0,-3-1 0,0-3 0,7-8 0,-5 1 0,0 0 0,1-3 0,3-1 0,-6-8 0,8 0 0,-2-26 0,12-14 0,4-11 0,7-13 0,1-10 0,-1-9 0,1-3 0,-7 1 0,1 9 0,0-6 0,-3-3 0,7-2 0,-4-3 0,3-1 0,3-2 0,-1-6 0,0 6 0,1 1 0,-1-1 0,1 6 0,-3 24 0,-3 34 0,-4 23 0,-10 34 0,-4 6 0,-2-1 0,-5-4 0,1 0 0,-2-2 0,1-1 0,-1-9 0,3 0 0,-3 1 0,0-5 0,3 5 0,-5-13 0,14-5 0,4-42 0,16-28 0,-1-10 0,10-5 0,4-3 0,-13 12 0,9-7 0,-4 5 0,-3 3 0,-1-9 0,-1 2 0,-1-3 0,1-2 0,-1 5 0,0 2 0,1 3 0,-1 3 0,-7 18 0,4 5 0,-8 28 0,-1 23 0,-5 31 0,-2 0-1,-3 1 1,-3-1 0,-6 0 0,3-2-2,-3 2 1,4-3 0,-1-1-1,-3-2 1,-1 4-2,-3-6 2,8-15 0,5-22 0,10-27 0,5-17 1,8-20-1,1-1 0,4-5 1,-3-3-1,5-7 1,-2-5-1,0-3 0,7 1 0,-5 0 0,0 0 0,0 5 1,0 13-1,-1 5 1,5 1 0,-2 24 0,2 12 0,-13 20 0,-1 27 0,-5 11 0,-4 2 0,-6 18 0,0-6 0,0 0 0,0 0 0,0-2 0,0-6 0,0-3 0,-2-3 0,-4 0 0,-6 1 0,5-16 0,-1 3 0,8-40 0,0-11 0,8-14 0,3-22 0,5-2 0,1-9 0,1-10 0,-1-7 0,-1 7 0,-3 11 0,-1 9 0,-8 21 0,3 4 0,-7 34 0,0 12 0,-1 3 0,-5 26 0,2-9 0,-6 13 0,2-2 0,-3-9 0,3 11 0,-2 1 0,6-7 0,-1-3 0,3-9 0,2 5 0,7-51 0,5-17 0,4-14 0,1-5 0,0-3 0,1 4 0,-1 1 0,1-1 0,1 0 0,5 3 0,1 3 0,4-4 9,-4 20 974,-15 5-789,-2 32 0,-8-5 0,0 14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9C95-7AFA-CE1F-2D2C-5E68F9413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DF09E-1562-146F-73C4-91B10E47F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B7423-6483-9FDB-9D37-8D85866E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8C442-7DD4-E685-274C-604289C6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119D-B5FB-A314-B79D-1E1905E4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7A20-2D24-55FC-3499-09A7F413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5F20F-753D-EEE2-2A75-131032327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4A30E-3C7F-6901-68B8-D90EAF50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25DF0-E2EC-6FC0-417C-86B34B31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749C0-813A-2232-40A8-14794D7B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7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5AE82-C5E9-B4BA-9D3C-84E0E9114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EF9DA-76A8-EC63-5D16-E3935F75F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F1FB6-B294-969A-5D6E-B082E074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B35DC-604D-EE99-4AF0-178A5B4B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BECFB-DF93-DE9C-F19C-6ACED32B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E74CD-C605-20DE-4172-1B79E147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2FE73-AB8E-46AA-1609-A62B4C313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657C0-7B13-8856-3D59-73DDCC46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65AB-D88E-F2DB-1332-EC936A47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3115C-E9FC-858C-1B35-03741BCA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EB21-C17A-6D76-CBEF-7A76479C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BE365-A2B7-3D5E-E86C-FF7E1E04A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1FE7A-2AE4-036E-B8CB-A03E9F8D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7D0AE-F3A3-9072-1D69-7FE3A8FB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C2CFF-D6E3-A598-0984-770E1EF9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3F61-5270-AA86-F3C2-916FE5BD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7AAB-CF31-40A5-73C8-F483133A7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7F471-3BA0-8386-3BD2-64879DB5D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97F97-E05E-0344-B45E-D1ED6058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01570-9657-BA1B-E395-F8FCA57CA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559DE-9A19-1319-8434-48A7872F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C947-F019-859F-CC96-92F589FD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AD8E5-A7CA-2EA5-C132-CB7EF213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F4241-93EC-C65A-A031-02A3B200E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61905-3CA8-9118-C76C-BCEA55656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B9411-6A79-F5AB-221A-591403E3E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A9BEB-681A-A19D-F532-7873699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1F986-EA7D-39E1-ED59-AA68C337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837F30-47E5-86AC-AB7D-9E9C30CB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7C1F-3506-B231-8489-CD7618B28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B799B-787A-5959-7370-FA350201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83203-91B4-41F6-7640-74C2B0B5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D4D43-7033-BA89-87AE-B490468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47929-2976-85E7-9BDA-2D63277A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A3278-2B7A-CA40-ADF3-1773A84F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BF20A-774F-7BC5-DAE1-A379645E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30A09-AE15-A705-6F18-5373A5A9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302B4-AD56-8201-7F29-35A8799B1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ABB78-5B86-F1D5-578C-37A89C85E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BF5D-62C6-6F8F-DE3F-7930F0EF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3AE8-A578-2E75-E590-8011C7BF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0665A-87E3-A040-1DF1-D28FB21B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BF00-4446-CD42-E202-C9C45D35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C1D8F-7A52-64D3-4592-943E1B020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BA630-376E-1B30-5623-DFB021D47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F9F1E-47E7-563C-9FEA-ABE08F6F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C719D-DA49-60B2-EBF6-56F1B2EF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56D6C-ED9F-8936-1061-651381B0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3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E7F9F-F3EB-EEEE-E85E-23A171DE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16291-AFCB-9F1B-DCF1-AC8040C60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AC5-8F04-0CEB-090E-95A94C017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92632B-6F39-4742-BCA0-E9421F48DAFE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5CDCB-183C-2F4E-47C4-09DE56D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A8237-74D6-222A-0D20-A2E2A8DE0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EEFE-0062-6A42-806F-C3A88BD9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8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732E6-B211-C780-6588-738D61F052C2}"/>
              </a:ext>
            </a:extLst>
          </p:cNvPr>
          <p:cNvPicPr>
            <a:picLocks noGrp="1"/>
          </p:cNvPicPr>
          <p:nvPr/>
        </p:nvPicPr>
        <p:blipFill rotWithShape="1">
          <a:blip r:embed="rId2"/>
          <a:srcRect l="14219" t="9091" r="9079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F3944-632B-D9AD-8726-2278FAC5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ea typeface="+mj-ea"/>
              </a:rPr>
              <a:t>The Theology of Trauma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060AE-0515-8247-0EDB-A38B50CB9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Joanna Naomi Douglas</a:t>
            </a: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362125-B9E7-686D-9C56-63A537E8A34E}"/>
              </a:ext>
            </a:extLst>
          </p:cNvPr>
          <p:cNvCxnSpPr>
            <a:cxnSpLocks/>
          </p:cNvCxnSpPr>
          <p:nvPr/>
        </p:nvCxnSpPr>
        <p:spPr>
          <a:xfrm flipV="1">
            <a:off x="477980" y="4546920"/>
            <a:ext cx="3980689" cy="18288"/>
          </a:xfrm>
          <a:prstGeom prst="straightConnector1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27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being Trauma Informed important?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E0750-7875-9350-FDAF-62886AB25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4589270" y="639193"/>
            <a:ext cx="3704360" cy="4297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90948-13BF-1766-29CE-9DAB5715ABA6}"/>
              </a:ext>
            </a:extLst>
          </p:cNvPr>
          <p:cNvSpPr txBox="1"/>
          <p:nvPr/>
        </p:nvSpPr>
        <p:spPr>
          <a:xfrm>
            <a:off x="9977052" y="6362750"/>
            <a:ext cx="2020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PTSD UK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4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being Trauma Informed important?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E0750-7875-9350-FDAF-62886AB25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69" y="639193"/>
            <a:ext cx="7408719" cy="4297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90948-13BF-1766-29CE-9DAB5715ABA6}"/>
              </a:ext>
            </a:extLst>
          </p:cNvPr>
          <p:cNvSpPr txBox="1"/>
          <p:nvPr/>
        </p:nvSpPr>
        <p:spPr>
          <a:xfrm>
            <a:off x="9977052" y="6362750"/>
            <a:ext cx="202093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PTSD UK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47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being Trauma Informed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BECF6-FE61-DC02-1E50-5C23CF6A1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5" y="2231095"/>
            <a:ext cx="11385251" cy="358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24049-4718-76E6-B915-32CD11D56389}"/>
              </a:ext>
            </a:extLst>
          </p:cNvPr>
          <p:cNvSpPr txBox="1"/>
          <p:nvPr/>
        </p:nvSpPr>
        <p:spPr>
          <a:xfrm>
            <a:off x="9883366" y="6381573"/>
            <a:ext cx="202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PTSD UK - 2025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828A13B-EE30-D5A5-5A79-67DDA475F4F1}"/>
                  </a:ext>
                </a:extLst>
              </p14:cNvPr>
              <p14:cNvContentPartPr/>
              <p14:nvPr/>
            </p14:nvContentPartPr>
            <p14:xfrm>
              <a:off x="6298303" y="2743793"/>
              <a:ext cx="24120" cy="12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828A13B-EE30-D5A5-5A79-67DDA475F4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7503" y="2732993"/>
                <a:ext cx="45360" cy="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423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7EEF3-4B0C-52E1-5D44-D5F888C5F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Why is being Trauma Informed important?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5051F-26DE-E621-B125-95F306DAF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000"/>
            <a:ext cx="10424218" cy="39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23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Why is being Trauma Informed important?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5995D-7ABF-2237-0120-1F53711F6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61522"/>
            <a:ext cx="10424217" cy="39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7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CDE34-5619-434C-14B1-AD459607D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42" y="1212733"/>
            <a:ext cx="10515600" cy="551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What is trauma-informed Care?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8F65059-12A9-66A0-4680-941241E6FF9C}"/>
                  </a:ext>
                </a:extLst>
              </p14:cNvPr>
              <p14:cNvContentPartPr/>
              <p14:nvPr/>
            </p14:nvContentPartPr>
            <p14:xfrm>
              <a:off x="1562863" y="5885153"/>
              <a:ext cx="2238480" cy="4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8F65059-12A9-66A0-4680-941241E6FF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4880" y="5777248"/>
                <a:ext cx="2454085" cy="6251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480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Five Principles of Trauma-Informed Care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F6637-12C1-186B-A928-1F1E132F6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88" y="2258844"/>
            <a:ext cx="9299023" cy="31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11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C1532-D39E-ACF5-383F-B5E93E89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88" y="2258843"/>
            <a:ext cx="9299022" cy="3110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Five Principles of Trauma-Informed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1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212AD5-ACA7-B576-7AFD-6B0F8157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87" y="2258842"/>
            <a:ext cx="9299022" cy="3110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Five Principles of Trauma-Informed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7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B4CC6-FA26-7BDA-D724-5841C4C76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88" y="2251922"/>
            <a:ext cx="9299022" cy="3110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Five Principles of Trauma-Informed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15C89-16A0-ACB4-2A67-55C68DEF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0" y="283180"/>
            <a:ext cx="7385843" cy="1237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81" y="28318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Disclaimer and What to Expect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ED36-E5E4-4B65-1C23-4C7CB481F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031"/>
            <a:ext cx="10515600" cy="5053788"/>
          </a:xfrm>
        </p:spPr>
        <p:txBody>
          <a:bodyPr>
            <a:normAutofit/>
          </a:bodyPr>
          <a:lstStyle/>
          <a:p>
            <a:endParaRPr lang="en-GB" sz="2900" dirty="0"/>
          </a:p>
          <a:p>
            <a:r>
              <a:rPr lang="en-GB" sz="2900" dirty="0"/>
              <a:t>What is Trauma Theology?</a:t>
            </a:r>
          </a:p>
          <a:p>
            <a:r>
              <a:rPr lang="en-GB" sz="2900" dirty="0"/>
              <a:t>The Imago Dei and the Shattered Self</a:t>
            </a:r>
          </a:p>
          <a:p>
            <a:r>
              <a:rPr lang="en-GB" sz="2900" dirty="0"/>
              <a:t>Sin, Shame and Theological Estrangement </a:t>
            </a:r>
          </a:p>
          <a:p>
            <a:r>
              <a:rPr lang="en-GB" sz="2900" dirty="0"/>
              <a:t>The Traumatised God</a:t>
            </a:r>
          </a:p>
          <a:p>
            <a:r>
              <a:rPr lang="en-GB" sz="2900" dirty="0"/>
              <a:t>The Reconstruction of Identity </a:t>
            </a:r>
          </a:p>
          <a:p>
            <a:r>
              <a:rPr lang="en-GB" sz="2900" dirty="0"/>
              <a:t>Developing a trauma informed church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10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D90CC-242C-5E64-4EB4-2F83F9A14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88" y="2251921"/>
            <a:ext cx="9299022" cy="3110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D115B-486B-D83B-4EC3-F3457ABEF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8" y="25259"/>
            <a:ext cx="9619182" cy="161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6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Five Principles of Trauma-Informed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54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F83132-C532-9156-BC2D-96B91A4E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60" y="0"/>
            <a:ext cx="818865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32FE0-770A-EF13-8BE5-E1EF5C93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29568"/>
            <a:ext cx="4103161" cy="687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0" y="1351930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Five Principles of Trauma-Informed Care</a:t>
            </a:r>
          </a:p>
        </p:txBody>
      </p:sp>
    </p:spTree>
    <p:extLst>
      <p:ext uri="{BB962C8B-B14F-4D97-AF65-F5344CB8AC3E}">
        <p14:creationId xmlns:p14="http://schemas.microsoft.com/office/powerpoint/2010/main" val="4179051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The Four R’s of Trauma-Informed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DC44B-6355-3B84-CB6E-1B17EB570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4"/>
          <a:stretch>
            <a:fillRect/>
          </a:stretch>
        </p:blipFill>
        <p:spPr>
          <a:xfrm>
            <a:off x="479461" y="2854752"/>
            <a:ext cx="2538362" cy="261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32FE0-770A-EF13-8BE5-E1EF5C93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881" y="1461268"/>
            <a:ext cx="10564781" cy="13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The Four R’s of Trauma-Informed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DC44B-6355-3B84-CB6E-1B17EB570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3"/>
          <a:stretch>
            <a:fillRect/>
          </a:stretch>
        </p:blipFill>
        <p:spPr>
          <a:xfrm>
            <a:off x="479461" y="2854752"/>
            <a:ext cx="5455590" cy="261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32FE0-770A-EF13-8BE5-E1EF5C93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881" y="1461268"/>
            <a:ext cx="10564781" cy="13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11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The Four R’s of Trauma-Informed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DC44B-6355-3B84-CB6E-1B17EB570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4"/>
          <a:stretch>
            <a:fillRect/>
          </a:stretch>
        </p:blipFill>
        <p:spPr>
          <a:xfrm>
            <a:off x="479461" y="2854752"/>
            <a:ext cx="8297372" cy="261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32FE0-770A-EF13-8BE5-E1EF5C93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881" y="1461268"/>
            <a:ext cx="10564781" cy="13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73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The Four R’s of Trauma-Informed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DC44B-6355-3B84-CB6E-1B17EB570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0" y="2854752"/>
            <a:ext cx="11228481" cy="261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32FE0-770A-EF13-8BE5-E1EF5C93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881" y="1461268"/>
            <a:ext cx="10564781" cy="13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20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432FE0-770A-EF13-8BE5-E1EF5C93D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881" y="1461268"/>
            <a:ext cx="10564781" cy="1368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9" y="205464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sz="5100" dirty="0"/>
              <a:t>What Would it Mean if our Churches Were Trauma-Informed?</a:t>
            </a:r>
            <a:endParaRPr lang="en-US" sz="5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D5459-E953-EFF6-9784-93902B379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9" y="1880645"/>
            <a:ext cx="9954710" cy="497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432FE0-770A-EF13-8BE5-E1EF5C93D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8881" y="1461268"/>
            <a:ext cx="10564781" cy="1368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FE9B3-5AE5-B8DE-0925-0F648B66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9" y="287362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sz="5100" dirty="0"/>
              <a:t>Building Trauma-Informed Churches </a:t>
            </a:r>
            <a:br>
              <a:rPr lang="en-GB" sz="5100" dirty="0"/>
            </a:br>
            <a:r>
              <a:rPr lang="en-GB" sz="5100" dirty="0"/>
              <a:t>- Practical Ideas</a:t>
            </a:r>
            <a:endParaRPr lang="en-US" sz="5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A325F-0D3A-E463-C6FA-3550A20FD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82" y="1859827"/>
            <a:ext cx="7059187" cy="49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6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732E6-B211-C780-6588-738D61F052C2}"/>
              </a:ext>
            </a:extLst>
          </p:cNvPr>
          <p:cNvPicPr>
            <a:picLocks noGrp="1"/>
          </p:cNvPicPr>
          <p:nvPr/>
        </p:nvPicPr>
        <p:blipFill rotWithShape="1">
          <a:blip r:embed="rId2"/>
          <a:srcRect l="187" t="9091" r="23111"/>
          <a:stretch>
            <a:fillRect/>
          </a:stretch>
        </p:blipFill>
        <p:spPr>
          <a:xfrm>
            <a:off x="4111782" y="10"/>
            <a:ext cx="8080217" cy="685799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F3944-632B-D9AD-8726-2278FAC5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772" y="240942"/>
            <a:ext cx="4506937" cy="76614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Thank You! </a:t>
            </a:r>
            <a:endParaRPr lang="en-US" sz="4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362125-B9E7-686D-9C56-63A537E8A34E}"/>
              </a:ext>
            </a:extLst>
          </p:cNvPr>
          <p:cNvCxnSpPr>
            <a:cxnSpLocks/>
          </p:cNvCxnSpPr>
          <p:nvPr/>
        </p:nvCxnSpPr>
        <p:spPr>
          <a:xfrm flipV="1">
            <a:off x="481029" y="4532270"/>
            <a:ext cx="3980689" cy="18288"/>
          </a:xfrm>
          <a:prstGeom prst="straightConnector1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8CB7896-181B-3BD3-E4C6-8DE5E521F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" y="4753069"/>
            <a:ext cx="1718310" cy="2039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79060AE-0515-8247-0EDB-A38B50CB9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352" y="5053114"/>
            <a:ext cx="5487729" cy="1208141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dirty="0"/>
              <a:t>Joanna Naomi Douglas</a:t>
            </a:r>
          </a:p>
          <a:p>
            <a:pPr algn="l"/>
            <a:r>
              <a:rPr lang="en-GB" dirty="0"/>
              <a:t>Joanna.Douglas@traumainformedtheolog.co.uk</a:t>
            </a:r>
          </a:p>
          <a:p>
            <a:pPr algn="l"/>
            <a:r>
              <a:rPr lang="en-GB" dirty="0"/>
              <a:t>www.traumainformedtgeology.co.uk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1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15C89-16A0-ACB4-2A67-55C68DEF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0" y="283180"/>
            <a:ext cx="7385843" cy="1237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81" y="28318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What is Trauma Theology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A20C0-5176-6A57-71EE-29927F95E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70" y="1521031"/>
            <a:ext cx="6315222" cy="52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0040"/>
            <a:ext cx="5285644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Imago Dei and the Shattered Self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CA486-E600-16FB-E1DF-FA7B0ADCD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63" y="0"/>
            <a:ext cx="5488438" cy="683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4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B5A52-59C0-F184-EEB5-CD82CC4A0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4"/>
          <a:stretch>
            <a:fillRect/>
          </a:stretch>
        </p:blipFill>
        <p:spPr>
          <a:xfrm>
            <a:off x="2590297" y="10"/>
            <a:ext cx="960170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E7D61-1294-49FA-C5DA-ADD0FF8F9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2" y="3962873"/>
            <a:ext cx="4339242" cy="727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Sin, Shame and Theological Estrangement </a:t>
            </a:r>
          </a:p>
        </p:txBody>
      </p:sp>
    </p:spTree>
    <p:extLst>
      <p:ext uri="{BB962C8B-B14F-4D97-AF65-F5344CB8AC3E}">
        <p14:creationId xmlns:p14="http://schemas.microsoft.com/office/powerpoint/2010/main" val="394243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15C89-16A0-ACB4-2A67-55C68DEF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46" y="39922"/>
            <a:ext cx="5030679" cy="1123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115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Traumatised God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F339D-9BA8-4A53-7D9F-CD687B3A3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127"/>
            <a:ext cx="4165599" cy="4165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45697-DE44-5027-EC51-6E4A587A5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6" y="1395128"/>
            <a:ext cx="4165599" cy="416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E770D-46BD-6409-3BC7-07BF07E2B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5" y="1395129"/>
            <a:ext cx="3860805" cy="41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6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2312D-E5A4-E5C4-F60E-4507853A7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3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0B906-87FE-5C87-3AEA-7A20250E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2" y="3953221"/>
            <a:ext cx="4023360" cy="674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The Reconstruction of Identity </a:t>
            </a:r>
          </a:p>
        </p:txBody>
      </p:sp>
    </p:spTree>
    <p:extLst>
      <p:ext uri="{BB962C8B-B14F-4D97-AF65-F5344CB8AC3E}">
        <p14:creationId xmlns:p14="http://schemas.microsoft.com/office/powerpoint/2010/main" val="72124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732E6-B211-C780-6588-738D61F052C2}"/>
              </a:ext>
            </a:extLst>
          </p:cNvPr>
          <p:cNvPicPr>
            <a:picLocks noGrp="1"/>
          </p:cNvPicPr>
          <p:nvPr/>
        </p:nvPicPr>
        <p:blipFill rotWithShape="1">
          <a:blip r:embed="rId2"/>
          <a:srcRect l="187" t="9091" r="2311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060AE-0515-8247-0EDB-A38B50CB9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Joanna Naomi Douglas</a:t>
            </a: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F3944-632B-D9AD-8726-2278FAC5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526573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ea typeface="+mj-ea"/>
              </a:rPr>
              <a:t>Developing a Trauma-Informed Church </a:t>
            </a:r>
            <a:endParaRPr lang="en-US" sz="4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362125-B9E7-686D-9C56-63A537E8A34E}"/>
              </a:ext>
            </a:extLst>
          </p:cNvPr>
          <p:cNvCxnSpPr>
            <a:cxnSpLocks/>
          </p:cNvCxnSpPr>
          <p:nvPr/>
        </p:nvCxnSpPr>
        <p:spPr>
          <a:xfrm flipV="1">
            <a:off x="477980" y="4546920"/>
            <a:ext cx="3980689" cy="18288"/>
          </a:xfrm>
          <a:prstGeom prst="straightConnector1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15C89-16A0-ACB4-2A67-55C68DEF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0" y="283180"/>
            <a:ext cx="7385843" cy="1237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3F8FA1-CDC0-7328-5099-CBD5565A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81" y="28318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Disclaimer and What to Expect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ED36-E5E4-4B65-1C23-4C7CB481F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481"/>
            <a:ext cx="10515600" cy="4351338"/>
          </a:xfrm>
        </p:spPr>
        <p:txBody>
          <a:bodyPr/>
          <a:lstStyle/>
          <a:p>
            <a:r>
              <a:rPr lang="en-GB" dirty="0"/>
              <a:t>Why is being trauma-informed important?</a:t>
            </a:r>
          </a:p>
          <a:p>
            <a:r>
              <a:rPr lang="en-GB" dirty="0"/>
              <a:t>What is trauma-informed Care?</a:t>
            </a:r>
          </a:p>
          <a:p>
            <a:r>
              <a:rPr lang="en-GB" dirty="0"/>
              <a:t>The five principles of trauma-informed care.</a:t>
            </a:r>
          </a:p>
          <a:p>
            <a:r>
              <a:rPr lang="en-GB" dirty="0"/>
              <a:t>The Four R’s of Trauma-Informed Care.</a:t>
            </a:r>
          </a:p>
          <a:p>
            <a:r>
              <a:rPr lang="en-GB" dirty="0"/>
              <a:t>What would it mean if our churches were trauma-informed?</a:t>
            </a:r>
          </a:p>
          <a:p>
            <a:r>
              <a:rPr lang="en-GB" dirty="0"/>
              <a:t>Discussion</a:t>
            </a:r>
          </a:p>
          <a:p>
            <a:r>
              <a:rPr lang="en-GB" dirty="0"/>
              <a:t>Building Trauma-Informed Churches- Practical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70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The Theology of Trauma</vt:lpstr>
      <vt:lpstr>Disclaimer and What to Expect </vt:lpstr>
      <vt:lpstr>What is Trauma Theology </vt:lpstr>
      <vt:lpstr>The Imago Dei and the Shattered Self</vt:lpstr>
      <vt:lpstr>Sin, Shame and Theological Estrangement </vt:lpstr>
      <vt:lpstr>The Traumatised God</vt:lpstr>
      <vt:lpstr>The Reconstruction of Identity </vt:lpstr>
      <vt:lpstr>Developing a Trauma-Informed Church </vt:lpstr>
      <vt:lpstr>Disclaimer and What to Expect </vt:lpstr>
      <vt:lpstr>Why is being Trauma Informed important?</vt:lpstr>
      <vt:lpstr>Why is being Trauma Informed important?</vt:lpstr>
      <vt:lpstr>Why is being Trauma Informed important?</vt:lpstr>
      <vt:lpstr>Why is being Trauma Informed important?</vt:lpstr>
      <vt:lpstr>Why is being Trauma Informed important?</vt:lpstr>
      <vt:lpstr>What is trauma-informed Care?</vt:lpstr>
      <vt:lpstr>The Five Principles of Trauma-Informed Care</vt:lpstr>
      <vt:lpstr>The Five Principles of Trauma-Informed Care</vt:lpstr>
      <vt:lpstr>The Five Principles of Trauma-Informed Care</vt:lpstr>
      <vt:lpstr>The Five Principles of Trauma-Informed Care</vt:lpstr>
      <vt:lpstr>The Five Principles of Trauma-Informed Care</vt:lpstr>
      <vt:lpstr>The Five Principles of Trauma-Informed Care</vt:lpstr>
      <vt:lpstr>The Four R’s of Trauma-Informed Care</vt:lpstr>
      <vt:lpstr>The Four R’s of Trauma-Informed Care</vt:lpstr>
      <vt:lpstr>The Four R’s of Trauma-Informed Care</vt:lpstr>
      <vt:lpstr>The Four R’s of Trauma-Informed Care</vt:lpstr>
      <vt:lpstr>What Would it Mean if our Churches Were Trauma-Informed?</vt:lpstr>
      <vt:lpstr>Building Trauma-Informed Churches  - Practical Ideas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understanding trauma</dc:title>
  <dc:creator>Joanna Douglas</dc:creator>
  <cp:lastModifiedBy>Joanna Douglas</cp:lastModifiedBy>
  <cp:revision>17</cp:revision>
  <dcterms:created xsi:type="dcterms:W3CDTF">2025-09-01T16:29:16Z</dcterms:created>
  <dcterms:modified xsi:type="dcterms:W3CDTF">2025-10-22T05:55:26Z</dcterms:modified>
</cp:coreProperties>
</file>