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ppt/revisionInfo.xml" ContentType="application/vnd.ms-powerpoint.revisioninfo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3" r:id="rId6"/>
    <p:sldId id="260" r:id="rId7"/>
    <p:sldId id="269" r:id="rId8"/>
    <p:sldId id="261" r:id="rId9"/>
    <p:sldId id="272" r:id="rId10"/>
    <p:sldId id="273" r:id="rId11"/>
    <p:sldId id="264" r:id="rId12"/>
    <p:sldId id="266" r:id="rId13"/>
    <p:sldId id="267" r:id="rId14"/>
    <p:sldId id="265" r:id="rId15"/>
  </p:sldIdLst>
  <p:sldSz cx="18288000" cy="10287000"/>
  <p:notesSz cx="6858000" cy="9144000"/>
  <p:embeddedFontLst>
    <p:embeddedFont>
      <p:font typeface="Arvo" panose="020B0604020202020204" charset="0"/>
      <p:regular r:id="rId16"/>
    </p:embeddedFont>
    <p:embeddedFont>
      <p:font typeface="Arvo Bold" panose="020B0604020202020204" charset="0"/>
      <p:regular r:id="rId17"/>
    </p:embeddedFont>
    <p:embeddedFont>
      <p:font typeface="Garet" panose="020B0604020202020204" charset="0"/>
      <p:regular r:id="rId18"/>
    </p:embeddedFont>
    <p:embeddedFont>
      <p:font typeface="Meiryo" panose="020B0604030504040204" pitchFamily="34" charset="-128"/>
      <p:regular r:id="rId19"/>
      <p:bold r:id="rId20"/>
      <p:italic r:id="rId21"/>
      <p:boldItalic r:id="rId22"/>
    </p:embeddedFont>
    <p:embeddedFont>
      <p:font typeface="Nunito Sans Heavy" panose="020B0604020202020204" charset="0"/>
      <p:regular r:id="rId23"/>
    </p:embeddedFont>
    <p:embeddedFont>
      <p:font typeface="Raleway Bold" pitchFamily="2" charset="0"/>
      <p:regular r:id="rId24"/>
      <p:bold r:id="rId25"/>
    </p:embeddedFont>
    <p:embeddedFont>
      <p:font typeface="Roboto" panose="02000000000000000000" pitchFamily="2" charset="0"/>
      <p:regular r:id="rId26"/>
      <p:bold r:id="rId27"/>
      <p:italic r:id="rId28"/>
      <p:boldItalic r:id="rId2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A1D41"/>
    <a:srgbClr val="FB7E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A913817-9EC2-4C85-B4BB-FCEF436496C5}" v="66" dt="2026-02-25T11:33:37.86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54" d="100"/>
          <a:sy n="54" d="100"/>
        </p:scale>
        <p:origin x="754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21" Type="http://schemas.openxmlformats.org/officeDocument/2006/relationships/font" Target="fonts/font6.fntdata"/><Relationship Id="rId34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font" Target="fonts/font1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32" Type="http://schemas.openxmlformats.org/officeDocument/2006/relationships/theme" Target="theme/theme1.xml"/><Relationship Id="rId37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8.fntdata"/><Relationship Id="rId28" Type="http://schemas.openxmlformats.org/officeDocument/2006/relationships/font" Target="fonts/font13.fntdata"/><Relationship Id="rId36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presProps" Target="presProps.xml"/><Relationship Id="rId35" Type="http://schemas.openxmlformats.org/officeDocument/2006/relationships/customXml" Target="../customXml/item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2/25/2026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2/25/2026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2/25/2026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2/25/2026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svg"/><Relationship Id="rId7" Type="http://schemas.openxmlformats.org/officeDocument/2006/relationships/image" Target="../media/image17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svg"/><Relationship Id="rId10" Type="http://schemas.openxmlformats.org/officeDocument/2006/relationships/image" Target="../media/image20.sv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2.jpg"/><Relationship Id="rId7" Type="http://schemas.openxmlformats.org/officeDocument/2006/relationships/image" Target="../media/image26.jpe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g"/><Relationship Id="rId5" Type="http://schemas.openxmlformats.org/officeDocument/2006/relationships/image" Target="../media/image24.jpg"/><Relationship Id="rId4" Type="http://schemas.openxmlformats.org/officeDocument/2006/relationships/image" Target="../media/image23.jpg"/><Relationship Id="rId9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30.jpeg"/><Relationship Id="rId7" Type="http://schemas.openxmlformats.org/officeDocument/2006/relationships/image" Target="../media/image33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10.jpeg"/><Relationship Id="rId4" Type="http://schemas.openxmlformats.org/officeDocument/2006/relationships/image" Target="../media/image31.jpeg"/><Relationship Id="rId9" Type="http://schemas.openxmlformats.org/officeDocument/2006/relationships/image" Target="../media/image35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talktoeve@pathway-project.co.uk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6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071885" y="0"/>
            <a:ext cx="14093768" cy="7128175"/>
            <a:chOff x="0" y="0"/>
            <a:chExt cx="18791691" cy="9504234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/>
            <a:srcRect t="11305" r="2627" b="11305"/>
            <a:stretch>
              <a:fillRect/>
            </a:stretch>
          </p:blipFill>
          <p:spPr>
            <a:xfrm>
              <a:off x="0" y="0"/>
              <a:ext cx="18791691" cy="9504234"/>
            </a:xfrm>
            <a:prstGeom prst="rect">
              <a:avLst/>
            </a:prstGeom>
          </p:spPr>
        </p:pic>
      </p:grpSp>
      <p:sp>
        <p:nvSpPr>
          <p:cNvPr id="4" name="Freeform 4"/>
          <p:cNvSpPr/>
          <p:nvPr/>
        </p:nvSpPr>
        <p:spPr>
          <a:xfrm>
            <a:off x="2224353" y="6811227"/>
            <a:ext cx="938168" cy="938168"/>
          </a:xfrm>
          <a:custGeom>
            <a:avLst/>
            <a:gdLst/>
            <a:ahLst/>
            <a:cxnLst/>
            <a:rect l="l" t="t" r="r" b="b"/>
            <a:pathLst>
              <a:path w="938168" h="938168">
                <a:moveTo>
                  <a:pt x="0" y="0"/>
                </a:moveTo>
                <a:lnTo>
                  <a:pt x="938168" y="0"/>
                </a:lnTo>
                <a:lnTo>
                  <a:pt x="938168" y="938168"/>
                </a:lnTo>
                <a:lnTo>
                  <a:pt x="0" y="93816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5" name="Group 5"/>
          <p:cNvGrpSpPr/>
          <p:nvPr/>
        </p:nvGrpSpPr>
        <p:grpSpPr>
          <a:xfrm rot="63852">
            <a:off x="3304726" y="8600028"/>
            <a:ext cx="6925116" cy="1464598"/>
            <a:chOff x="0" y="0"/>
            <a:chExt cx="873745" cy="184789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73745" cy="184789"/>
            </a:xfrm>
            <a:custGeom>
              <a:avLst/>
              <a:gdLst/>
              <a:ahLst/>
              <a:cxnLst/>
              <a:rect l="l" t="t" r="r" b="b"/>
              <a:pathLst>
                <a:path w="873745" h="184789">
                  <a:moveTo>
                    <a:pt x="0" y="0"/>
                  </a:moveTo>
                  <a:lnTo>
                    <a:pt x="873745" y="0"/>
                  </a:lnTo>
                  <a:lnTo>
                    <a:pt x="873745" y="184789"/>
                  </a:lnTo>
                  <a:lnTo>
                    <a:pt x="0" y="184789"/>
                  </a:lnTo>
                  <a:close/>
                </a:path>
              </a:pathLst>
            </a:custGeom>
            <a:solidFill>
              <a:srgbClr val="E6B160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28575"/>
              <a:ext cx="873745" cy="21336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00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 rot="-88929">
            <a:off x="3306096" y="6909952"/>
            <a:ext cx="7654625" cy="1618882"/>
            <a:chOff x="0" y="0"/>
            <a:chExt cx="873745" cy="184789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73745" cy="184789"/>
            </a:xfrm>
            <a:custGeom>
              <a:avLst/>
              <a:gdLst/>
              <a:ahLst/>
              <a:cxnLst/>
              <a:rect l="l" t="t" r="r" b="b"/>
              <a:pathLst>
                <a:path w="873745" h="184789">
                  <a:moveTo>
                    <a:pt x="0" y="0"/>
                  </a:moveTo>
                  <a:lnTo>
                    <a:pt x="873745" y="0"/>
                  </a:lnTo>
                  <a:lnTo>
                    <a:pt x="873745" y="184789"/>
                  </a:lnTo>
                  <a:lnTo>
                    <a:pt x="0" y="184789"/>
                  </a:lnTo>
                  <a:close/>
                </a:path>
              </a:pathLst>
            </a:custGeom>
            <a:solidFill>
              <a:srgbClr val="E31996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28575"/>
              <a:ext cx="873745" cy="21336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00"/>
                </a:lnSpc>
              </a:pPr>
              <a:endParaRPr/>
            </a:p>
          </p:txBody>
        </p:sp>
      </p:grpSp>
      <p:sp>
        <p:nvSpPr>
          <p:cNvPr id="11" name="Freeform 11"/>
          <p:cNvSpPr/>
          <p:nvPr/>
        </p:nvSpPr>
        <p:spPr>
          <a:xfrm>
            <a:off x="8418583" y="4504230"/>
            <a:ext cx="12569570" cy="8960207"/>
          </a:xfrm>
          <a:custGeom>
            <a:avLst/>
            <a:gdLst/>
            <a:ahLst/>
            <a:cxnLst/>
            <a:rect l="l" t="t" r="r" b="b"/>
            <a:pathLst>
              <a:path w="12569570" h="8960207">
                <a:moveTo>
                  <a:pt x="0" y="0"/>
                </a:moveTo>
                <a:lnTo>
                  <a:pt x="12569570" y="0"/>
                </a:lnTo>
                <a:lnTo>
                  <a:pt x="12569570" y="8960207"/>
                </a:lnTo>
                <a:lnTo>
                  <a:pt x="0" y="8960207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12" name="TextBox 12"/>
          <p:cNvSpPr txBox="1"/>
          <p:nvPr/>
        </p:nvSpPr>
        <p:spPr>
          <a:xfrm rot="-88929">
            <a:off x="3180309" y="7278795"/>
            <a:ext cx="7911126" cy="10967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053"/>
              </a:lnSpc>
            </a:pPr>
            <a:r>
              <a:rPr lang="en-US" sz="8477" b="1" spc="-423">
                <a:solidFill>
                  <a:srgbClr val="FFFFFF"/>
                </a:solidFill>
                <a:latin typeface="Raleway Bold"/>
                <a:ea typeface="Raleway Bold"/>
                <a:cs typeface="Raleway Bold"/>
                <a:sym typeface="Raleway Bold"/>
              </a:rPr>
              <a:t>Partner with Us</a:t>
            </a:r>
          </a:p>
        </p:txBody>
      </p:sp>
      <p:sp>
        <p:nvSpPr>
          <p:cNvPr id="13" name="TextBox 13"/>
          <p:cNvSpPr txBox="1"/>
          <p:nvPr/>
        </p:nvSpPr>
        <p:spPr>
          <a:xfrm rot="63852">
            <a:off x="3299881" y="8941569"/>
            <a:ext cx="6980042" cy="9434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962"/>
              </a:lnSpc>
            </a:pPr>
            <a:r>
              <a:rPr lang="en-US" sz="7329" b="1" spc="-366">
                <a:solidFill>
                  <a:srgbClr val="2A1D41"/>
                </a:solidFill>
                <a:latin typeface="Raleway Bold"/>
                <a:ea typeface="Raleway Bold"/>
                <a:cs typeface="Raleway Bold"/>
                <a:sym typeface="Raleway Bold"/>
              </a:rPr>
              <a:t>Transform Lives</a:t>
            </a:r>
          </a:p>
        </p:txBody>
      </p:sp>
      <p:sp>
        <p:nvSpPr>
          <p:cNvPr id="14" name="Freeform 14"/>
          <p:cNvSpPr/>
          <p:nvPr/>
        </p:nvSpPr>
        <p:spPr>
          <a:xfrm>
            <a:off x="15913124" y="4962527"/>
            <a:ext cx="938168" cy="938168"/>
          </a:xfrm>
          <a:custGeom>
            <a:avLst/>
            <a:gdLst/>
            <a:ahLst/>
            <a:cxnLst/>
            <a:rect l="l" t="t" r="r" b="b"/>
            <a:pathLst>
              <a:path w="938168" h="938168">
                <a:moveTo>
                  <a:pt x="0" y="0"/>
                </a:moveTo>
                <a:lnTo>
                  <a:pt x="938169" y="0"/>
                </a:lnTo>
                <a:lnTo>
                  <a:pt x="938169" y="938168"/>
                </a:lnTo>
                <a:lnTo>
                  <a:pt x="0" y="93816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376550-3731-17BB-96C4-8D007F835A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>
            <a:extLst>
              <a:ext uri="{FF2B5EF4-FFF2-40B4-BE49-F238E27FC236}">
                <a16:creationId xmlns:a16="http://schemas.microsoft.com/office/drawing/2014/main" id="{E6923F0C-4819-A321-07C7-08142E4D04CF}"/>
              </a:ext>
            </a:extLst>
          </p:cNvPr>
          <p:cNvSpPr/>
          <p:nvPr/>
        </p:nvSpPr>
        <p:spPr>
          <a:xfrm>
            <a:off x="1" y="5510523"/>
            <a:ext cx="18288000" cy="4946382"/>
          </a:xfrm>
          <a:prstGeom prst="rect">
            <a:avLst/>
          </a:prstGeom>
          <a:solidFill>
            <a:srgbClr val="FB7ECC"/>
          </a:solidFill>
        </p:spPr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1F334ABB-F50F-B2BE-4390-EED174D44E7A}"/>
              </a:ext>
            </a:extLst>
          </p:cNvPr>
          <p:cNvSpPr/>
          <p:nvPr/>
        </p:nvSpPr>
        <p:spPr>
          <a:xfrm>
            <a:off x="15445664" y="-12114"/>
            <a:ext cx="2842336" cy="1606172"/>
          </a:xfrm>
          <a:custGeom>
            <a:avLst/>
            <a:gdLst/>
            <a:ahLst/>
            <a:cxnLst/>
            <a:rect l="l" t="t" r="r" b="b"/>
            <a:pathLst>
              <a:path w="2842336" h="1606172">
                <a:moveTo>
                  <a:pt x="0" y="0"/>
                </a:moveTo>
                <a:lnTo>
                  <a:pt x="2842336" y="0"/>
                </a:lnTo>
                <a:lnTo>
                  <a:pt x="2842336" y="1606172"/>
                </a:lnTo>
                <a:lnTo>
                  <a:pt x="0" y="160617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4030B9A5-036E-580D-7D1A-F099DECC8EE4}"/>
              </a:ext>
            </a:extLst>
          </p:cNvPr>
          <p:cNvSpPr txBox="1"/>
          <p:nvPr/>
        </p:nvSpPr>
        <p:spPr>
          <a:xfrm>
            <a:off x="586946" y="5920758"/>
            <a:ext cx="17102407" cy="40216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243"/>
              </a:lnSpc>
            </a:pPr>
            <a:r>
              <a:rPr lang="en-US" sz="4350" b="1" dirty="0">
                <a:solidFill>
                  <a:srgbClr val="2A1D41"/>
                </a:solidFill>
                <a:ea typeface="+mn-lt"/>
                <a:cs typeface="+mn-lt"/>
                <a:sym typeface="Garet"/>
              </a:rPr>
              <a:t>Why It Matters</a:t>
            </a:r>
            <a:r>
              <a:rPr lang="en-US" sz="4350" dirty="0">
                <a:solidFill>
                  <a:srgbClr val="2A1D41"/>
                </a:solidFill>
                <a:ea typeface="+mn-lt"/>
                <a:cs typeface="+mn-lt"/>
                <a:sym typeface="Garet"/>
              </a:rPr>
              <a:t> : Too often, young people don’t </a:t>
            </a:r>
            <a:r>
              <a:rPr lang="en-US" sz="4350" err="1">
                <a:solidFill>
                  <a:srgbClr val="2A1D41"/>
                </a:solidFill>
                <a:ea typeface="+mn-lt"/>
                <a:cs typeface="+mn-lt"/>
                <a:sym typeface="Garet"/>
              </a:rPr>
              <a:t>realise</a:t>
            </a:r>
            <a:r>
              <a:rPr lang="en-US" sz="4350" dirty="0">
                <a:solidFill>
                  <a:srgbClr val="2A1D41"/>
                </a:solidFill>
                <a:ea typeface="+mn-lt"/>
                <a:cs typeface="+mn-lt"/>
                <a:sym typeface="Garet"/>
              </a:rPr>
              <a:t> they’re in abusive relationships until it’s too late. The lack of early education means they miss subtle but dangerous warning signs from coercive </a:t>
            </a:r>
            <a:endParaRPr lang="en-US" dirty="0">
              <a:solidFill>
                <a:srgbClr val="000000"/>
              </a:solidFill>
              <a:ea typeface="+mn-lt"/>
              <a:cs typeface="+mn-lt"/>
              <a:sym typeface="Garet"/>
            </a:endParaRPr>
          </a:p>
          <a:p>
            <a:pPr algn="ctr">
              <a:lnSpc>
                <a:spcPts val="5243"/>
              </a:lnSpc>
            </a:pPr>
            <a:r>
              <a:rPr lang="en-US" sz="4350" dirty="0">
                <a:solidFill>
                  <a:srgbClr val="2A1D41"/>
                </a:solidFill>
                <a:ea typeface="+mn-lt"/>
                <a:cs typeface="+mn-lt"/>
                <a:sym typeface="Garet"/>
              </a:rPr>
              <a:t>control to emotional manipulation.</a:t>
            </a:r>
            <a:endParaRPr lang="en-US">
              <a:solidFill>
                <a:srgbClr val="000000"/>
              </a:solidFill>
              <a:ea typeface="+mn-lt"/>
              <a:cs typeface="+mn-lt"/>
            </a:endParaRPr>
          </a:p>
          <a:p>
            <a:pPr algn="ctr"/>
            <a:r>
              <a:rPr lang="en-US" sz="4400" dirty="0">
                <a:solidFill>
                  <a:srgbClr val="2A1D41"/>
                </a:solidFill>
                <a:ea typeface="+mn-lt"/>
                <a:cs typeface="+mn-lt"/>
              </a:rPr>
              <a:t> Glow Up Strong want to give young people the language and power to say, ‘this isn’t right’ and the confidence to seek help</a:t>
            </a:r>
            <a:endParaRPr lang="en-US" sz="4400" dirty="0">
              <a:solidFill>
                <a:srgbClr val="000000"/>
              </a:solidFill>
              <a:ea typeface="+mn-lt"/>
              <a:cs typeface="+mn-l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5F31AEC-27BB-DD8C-2B60-B453E2DAA95B}"/>
              </a:ext>
            </a:extLst>
          </p:cNvPr>
          <p:cNvSpPr txBox="1"/>
          <p:nvPr/>
        </p:nvSpPr>
        <p:spPr>
          <a:xfrm>
            <a:off x="760390" y="1594141"/>
            <a:ext cx="16768484" cy="34163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sz="3600" dirty="0">
                <a:solidFill>
                  <a:srgbClr val="2A1D41"/>
                </a:solidFill>
                <a:latin typeface="Arvo"/>
                <a:ea typeface="+mn-lt"/>
                <a:cs typeface="+mn-lt"/>
              </a:rPr>
              <a:t>We’re seeing far too many young people enter </a:t>
            </a:r>
            <a:endParaRPr lang="en-US"/>
          </a:p>
          <a:p>
            <a:pPr algn="ctr"/>
            <a:r>
              <a:rPr lang="en-GB" sz="3600" dirty="0">
                <a:solidFill>
                  <a:srgbClr val="2A1D41"/>
                </a:solidFill>
                <a:latin typeface="Arvo"/>
                <a:ea typeface="+mn-lt"/>
                <a:cs typeface="+mn-lt"/>
              </a:rPr>
              <a:t>harmful relationships without the tools to spot red flags.</a:t>
            </a:r>
            <a:endParaRPr lang="en-US" dirty="0">
              <a:solidFill>
                <a:srgbClr val="000000"/>
              </a:solidFill>
              <a:latin typeface="Arvo"/>
              <a:ea typeface="+mn-lt"/>
              <a:cs typeface="+mn-lt"/>
            </a:endParaRPr>
          </a:p>
          <a:p>
            <a:pPr algn="ctr"/>
            <a:endParaRPr lang="en-GB" sz="3600" dirty="0">
              <a:solidFill>
                <a:srgbClr val="2A1D41"/>
              </a:solidFill>
              <a:latin typeface="Arvo"/>
              <a:ea typeface="+mn-lt"/>
              <a:cs typeface="+mn-lt"/>
            </a:endParaRPr>
          </a:p>
          <a:p>
            <a:pPr algn="ctr"/>
            <a:r>
              <a:rPr lang="en-GB" sz="3600" dirty="0">
                <a:solidFill>
                  <a:srgbClr val="2A1D41"/>
                </a:solidFill>
                <a:latin typeface="Arvo"/>
                <a:ea typeface="+mn-lt"/>
                <a:cs typeface="+mn-lt"/>
              </a:rPr>
              <a:t>Glow Up Strong is about early intervention. </a:t>
            </a:r>
            <a:endParaRPr lang="en-US">
              <a:solidFill>
                <a:srgbClr val="000000"/>
              </a:solidFill>
              <a:latin typeface="Arvo"/>
              <a:ea typeface="+mn-lt"/>
              <a:cs typeface="+mn-lt"/>
            </a:endParaRPr>
          </a:p>
          <a:p>
            <a:pPr algn="ctr"/>
            <a:endParaRPr lang="en-GB" sz="3600" dirty="0">
              <a:solidFill>
                <a:srgbClr val="2A1D41"/>
              </a:solidFill>
              <a:latin typeface="Arvo"/>
              <a:ea typeface="+mn-lt"/>
              <a:cs typeface="+mn-lt"/>
            </a:endParaRPr>
          </a:p>
          <a:p>
            <a:pPr algn="ctr"/>
            <a:r>
              <a:rPr lang="en-GB" sz="3600" dirty="0">
                <a:solidFill>
                  <a:srgbClr val="2A1D41"/>
                </a:solidFill>
                <a:latin typeface="Arvo"/>
                <a:ea typeface="+mn-lt"/>
                <a:cs typeface="+mn-lt"/>
              </a:rPr>
              <a:t>It’s about planting seeds of awareness before harm takes root.</a:t>
            </a:r>
            <a:endParaRPr lang="en-US">
              <a:latin typeface="Arvo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045030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7E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152922" y="-1"/>
            <a:ext cx="10625422" cy="10287001"/>
            <a:chOff x="0" y="0"/>
            <a:chExt cx="3054384" cy="298309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054384" cy="2983090"/>
            </a:xfrm>
            <a:custGeom>
              <a:avLst/>
              <a:gdLst/>
              <a:ahLst/>
              <a:cxnLst/>
              <a:rect l="l" t="t" r="r" b="b"/>
              <a:pathLst>
                <a:path w="3054384" h="2983090">
                  <a:moveTo>
                    <a:pt x="0" y="0"/>
                  </a:moveTo>
                  <a:lnTo>
                    <a:pt x="3054384" y="0"/>
                  </a:lnTo>
                  <a:lnTo>
                    <a:pt x="3054384" y="2983090"/>
                  </a:lnTo>
                  <a:lnTo>
                    <a:pt x="0" y="2983090"/>
                  </a:lnTo>
                  <a:close/>
                </a:path>
              </a:pathLst>
            </a:custGeom>
            <a:solidFill>
              <a:srgbClr val="FFC6E9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3054384" cy="3011665"/>
            </a:xfrm>
            <a:prstGeom prst="rect">
              <a:avLst/>
            </a:prstGeom>
          </p:spPr>
          <p:txBody>
            <a:bodyPr lIns="34428" tIns="34428" rIns="34428" bIns="34428" rtlCol="0" anchor="ctr"/>
            <a:lstStyle/>
            <a:p>
              <a:pPr algn="ctr">
                <a:lnSpc>
                  <a:spcPts val="1423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741713" y="7480997"/>
            <a:ext cx="2155051" cy="2155051"/>
          </a:xfrm>
          <a:custGeom>
            <a:avLst/>
            <a:gdLst/>
            <a:ahLst/>
            <a:cxnLst/>
            <a:rect l="l" t="t" r="r" b="b"/>
            <a:pathLst>
              <a:path w="2155051" h="2155051">
                <a:moveTo>
                  <a:pt x="0" y="0"/>
                </a:moveTo>
                <a:lnTo>
                  <a:pt x="2155050" y="0"/>
                </a:lnTo>
                <a:lnTo>
                  <a:pt x="2155050" y="2155050"/>
                </a:lnTo>
                <a:lnTo>
                  <a:pt x="0" y="215505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5359551" y="9349491"/>
            <a:ext cx="836377" cy="836377"/>
          </a:xfrm>
          <a:custGeom>
            <a:avLst/>
            <a:gdLst/>
            <a:ahLst/>
            <a:cxnLst/>
            <a:rect l="l" t="t" r="r" b="b"/>
            <a:pathLst>
              <a:path w="836377" h="836377">
                <a:moveTo>
                  <a:pt x="0" y="0"/>
                </a:moveTo>
                <a:lnTo>
                  <a:pt x="836378" y="0"/>
                </a:lnTo>
                <a:lnTo>
                  <a:pt x="836378" y="836377"/>
                </a:lnTo>
                <a:lnTo>
                  <a:pt x="0" y="83637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9633115" y="9115693"/>
            <a:ext cx="2782910" cy="1070175"/>
          </a:xfrm>
          <a:custGeom>
            <a:avLst/>
            <a:gdLst/>
            <a:ahLst/>
            <a:cxnLst/>
            <a:rect l="l" t="t" r="r" b="b"/>
            <a:pathLst>
              <a:path w="2782910" h="1523011">
                <a:moveTo>
                  <a:pt x="0" y="0"/>
                </a:moveTo>
                <a:lnTo>
                  <a:pt x="2782910" y="0"/>
                </a:lnTo>
                <a:lnTo>
                  <a:pt x="2782910" y="1523010"/>
                </a:lnTo>
                <a:lnTo>
                  <a:pt x="0" y="152301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66675" y="1501162"/>
            <a:ext cx="8951677" cy="58622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571"/>
              </a:lnSpc>
            </a:pPr>
            <a:r>
              <a:rPr lang="en-US" sz="3516" dirty="0">
                <a:solidFill>
                  <a:srgbClr val="2A1D41"/>
                </a:solidFill>
                <a:latin typeface="Arvo"/>
                <a:ea typeface="Arvo"/>
                <a:cs typeface="Arvo"/>
                <a:sym typeface="Arvo"/>
              </a:rPr>
              <a:t>At Pathway Project, </a:t>
            </a:r>
          </a:p>
          <a:p>
            <a:pPr algn="ctr">
              <a:lnSpc>
                <a:spcPts val="4571"/>
              </a:lnSpc>
            </a:pPr>
            <a:r>
              <a:rPr lang="en-US" sz="3516" dirty="0">
                <a:solidFill>
                  <a:srgbClr val="2A1D41"/>
                </a:solidFill>
                <a:latin typeface="Arvo"/>
                <a:ea typeface="Arvo"/>
                <a:cs typeface="Arvo"/>
                <a:sym typeface="Arvo"/>
              </a:rPr>
              <a:t>we believe in the power of community to break the cycle of domestic abuse. </a:t>
            </a:r>
          </a:p>
          <a:p>
            <a:pPr algn="ctr">
              <a:lnSpc>
                <a:spcPts val="4571"/>
              </a:lnSpc>
            </a:pPr>
            <a:r>
              <a:rPr lang="en-US" sz="3516" dirty="0">
                <a:solidFill>
                  <a:srgbClr val="2A1D41"/>
                </a:solidFill>
                <a:latin typeface="Arvo"/>
                <a:ea typeface="Arvo"/>
                <a:cs typeface="Arvo"/>
                <a:sym typeface="Arvo"/>
              </a:rPr>
              <a:t>By partnering with us, you’ll be part of a movement that is changing lives every day. Here’s why you should choose to support our mission:</a:t>
            </a:r>
          </a:p>
          <a:p>
            <a:pPr marL="759154" lvl="1" indent="-379577" algn="ctr">
              <a:lnSpc>
                <a:spcPts val="4571"/>
              </a:lnSpc>
              <a:buFont typeface="Arial"/>
              <a:buChar char="•"/>
            </a:pPr>
            <a:r>
              <a:rPr lang="en-US" sz="3516" b="1" dirty="0">
                <a:solidFill>
                  <a:srgbClr val="2A1D41"/>
                </a:solidFill>
                <a:latin typeface="Arvo Bold"/>
                <a:ea typeface="Arvo Bold"/>
                <a:cs typeface="Arvo Bold"/>
                <a:sym typeface="Arvo Bold"/>
              </a:rPr>
              <a:t>Proven Impact</a:t>
            </a:r>
          </a:p>
          <a:p>
            <a:pPr marL="759154" lvl="1" indent="-379577" algn="ctr">
              <a:lnSpc>
                <a:spcPts val="4571"/>
              </a:lnSpc>
              <a:buFont typeface="Arial"/>
              <a:buChar char="•"/>
            </a:pPr>
            <a:r>
              <a:rPr lang="en-US" sz="3516" b="1" dirty="0">
                <a:solidFill>
                  <a:srgbClr val="2A1D41"/>
                </a:solidFill>
                <a:latin typeface="Arvo Bold"/>
                <a:ea typeface="Arvo Bold"/>
                <a:cs typeface="Arvo Bold"/>
                <a:sym typeface="Arvo Bold"/>
              </a:rPr>
              <a:t>Holistic Support</a:t>
            </a:r>
          </a:p>
          <a:p>
            <a:pPr marL="759154" lvl="1" indent="-379577" algn="ctr">
              <a:lnSpc>
                <a:spcPts val="4571"/>
              </a:lnSpc>
              <a:buFont typeface="Arial"/>
              <a:buChar char="•"/>
            </a:pPr>
            <a:r>
              <a:rPr lang="en-US" sz="3516" b="1" dirty="0">
                <a:solidFill>
                  <a:srgbClr val="2A1D41"/>
                </a:solidFill>
                <a:latin typeface="Arvo Bold"/>
                <a:ea typeface="Arvo Bold"/>
                <a:cs typeface="Arvo Bold"/>
                <a:sym typeface="Arvo Bold"/>
              </a:rPr>
              <a:t>Community-Centered</a:t>
            </a:r>
          </a:p>
        </p:txBody>
      </p:sp>
      <p:grpSp>
        <p:nvGrpSpPr>
          <p:cNvPr id="10" name="Group 10"/>
          <p:cNvGrpSpPr/>
          <p:nvPr/>
        </p:nvGrpSpPr>
        <p:grpSpPr>
          <a:xfrm>
            <a:off x="2906289" y="302997"/>
            <a:ext cx="848134" cy="848134"/>
            <a:chOff x="0" y="0"/>
            <a:chExt cx="812800" cy="8128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9C677"/>
            </a:solidFill>
          </p:spPr>
        </p:sp>
        <p:sp>
          <p:nvSpPr>
            <p:cNvPr id="12" name="TextBox 12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34428" tIns="34428" rIns="34428" bIns="34428" rtlCol="0" anchor="ctr"/>
            <a:lstStyle/>
            <a:p>
              <a:pPr algn="ctr">
                <a:lnSpc>
                  <a:spcPts val="1423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3" name="Freeform 13"/>
          <p:cNvSpPr/>
          <p:nvPr/>
        </p:nvSpPr>
        <p:spPr>
          <a:xfrm>
            <a:off x="-418189" y="8977801"/>
            <a:ext cx="836377" cy="836377"/>
          </a:xfrm>
          <a:custGeom>
            <a:avLst/>
            <a:gdLst/>
            <a:ahLst/>
            <a:cxnLst/>
            <a:rect l="l" t="t" r="r" b="b"/>
            <a:pathLst>
              <a:path w="836377" h="836377">
                <a:moveTo>
                  <a:pt x="0" y="0"/>
                </a:moveTo>
                <a:lnTo>
                  <a:pt x="836378" y="0"/>
                </a:lnTo>
                <a:lnTo>
                  <a:pt x="836378" y="836377"/>
                </a:lnTo>
                <a:lnTo>
                  <a:pt x="0" y="83637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15" name="Group 15"/>
          <p:cNvGrpSpPr/>
          <p:nvPr/>
        </p:nvGrpSpPr>
        <p:grpSpPr>
          <a:xfrm>
            <a:off x="2453205" y="7360785"/>
            <a:ext cx="3960405" cy="2926215"/>
            <a:chOff x="0" y="0"/>
            <a:chExt cx="5280540" cy="4203100"/>
          </a:xfrm>
        </p:grpSpPr>
        <p:pic>
          <p:nvPicPr>
            <p:cNvPr id="16" name="Picture 16"/>
            <p:cNvPicPr>
              <a:picLocks noChangeAspect="1"/>
            </p:cNvPicPr>
            <p:nvPr/>
          </p:nvPicPr>
          <p:blipFill>
            <a:blip r:embed="rId8"/>
            <a:srcRect l="9247" r="9247"/>
            <a:stretch>
              <a:fillRect/>
            </a:stretch>
          </p:blipFill>
          <p:spPr>
            <a:xfrm>
              <a:off x="0" y="0"/>
              <a:ext cx="5280540" cy="4203100"/>
            </a:xfrm>
            <a:prstGeom prst="rect">
              <a:avLst/>
            </a:prstGeom>
          </p:spPr>
        </p:pic>
      </p:grpSp>
      <p:sp>
        <p:nvSpPr>
          <p:cNvPr id="21" name="TextBox 21"/>
          <p:cNvSpPr txBox="1"/>
          <p:nvPr/>
        </p:nvSpPr>
        <p:spPr>
          <a:xfrm>
            <a:off x="10019737" y="2039314"/>
            <a:ext cx="8099847" cy="67353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44218" lvl="1" indent="-372109" algn="l">
              <a:lnSpc>
                <a:spcPts val="5308"/>
              </a:lnSpc>
              <a:buFont typeface="Arial"/>
              <a:buChar char="•"/>
            </a:pPr>
            <a:r>
              <a:rPr lang="en-US" sz="3447" dirty="0">
                <a:solidFill>
                  <a:srgbClr val="2A1D41"/>
                </a:solidFill>
                <a:latin typeface="Arvo"/>
                <a:ea typeface="Arvo"/>
                <a:cs typeface="Arvo"/>
                <a:sym typeface="Arvo"/>
              </a:rPr>
              <a:t>Opening doors</a:t>
            </a:r>
          </a:p>
          <a:p>
            <a:pPr marL="744218" lvl="1" indent="-372109" algn="l">
              <a:lnSpc>
                <a:spcPts val="5308"/>
              </a:lnSpc>
              <a:buFont typeface="Arial"/>
              <a:buChar char="•"/>
            </a:pPr>
            <a:r>
              <a:rPr lang="en-US" sz="3447" dirty="0">
                <a:solidFill>
                  <a:srgbClr val="2A1D41"/>
                </a:solidFill>
                <a:latin typeface="Arvo"/>
                <a:ea typeface="Arvo"/>
                <a:cs typeface="Arvo"/>
                <a:sym typeface="Arvo"/>
              </a:rPr>
              <a:t>Charity of Choice</a:t>
            </a:r>
          </a:p>
          <a:p>
            <a:pPr marL="744218" lvl="1" indent="-372109" algn="l">
              <a:lnSpc>
                <a:spcPts val="5308"/>
              </a:lnSpc>
              <a:buFont typeface="Arial"/>
              <a:buChar char="•"/>
            </a:pPr>
            <a:r>
              <a:rPr lang="en-US" sz="3447" dirty="0">
                <a:solidFill>
                  <a:srgbClr val="2A1D41"/>
                </a:solidFill>
                <a:latin typeface="Arvo"/>
                <a:ea typeface="Arvo"/>
                <a:cs typeface="Arvo"/>
                <a:sym typeface="Arvo"/>
              </a:rPr>
              <a:t>Join as Patron or Partner</a:t>
            </a:r>
          </a:p>
          <a:p>
            <a:pPr marL="744218" lvl="1" indent="-372109" algn="l">
              <a:lnSpc>
                <a:spcPts val="5308"/>
              </a:lnSpc>
              <a:buFont typeface="Arial"/>
              <a:buChar char="•"/>
            </a:pPr>
            <a:r>
              <a:rPr lang="en-US" sz="3447" dirty="0">
                <a:solidFill>
                  <a:srgbClr val="2A1D41"/>
                </a:solidFill>
                <a:latin typeface="Arvo"/>
                <a:ea typeface="Arvo"/>
                <a:cs typeface="Arvo"/>
                <a:sym typeface="Arvo"/>
              </a:rPr>
              <a:t>Sponsorship of Events</a:t>
            </a:r>
          </a:p>
          <a:p>
            <a:pPr marL="744218" lvl="1" indent="-372109" algn="l">
              <a:lnSpc>
                <a:spcPts val="5308"/>
              </a:lnSpc>
              <a:buFont typeface="Arial"/>
              <a:buChar char="•"/>
            </a:pPr>
            <a:r>
              <a:rPr lang="en-US" sz="3447" dirty="0">
                <a:solidFill>
                  <a:srgbClr val="2A1D41"/>
                </a:solidFill>
                <a:latin typeface="Arvo"/>
                <a:ea typeface="Arvo"/>
                <a:cs typeface="Arvo"/>
                <a:sym typeface="Arvo"/>
              </a:rPr>
              <a:t>Host a Sponsored Event</a:t>
            </a:r>
          </a:p>
          <a:p>
            <a:pPr marL="744218" lvl="1" indent="-372109" algn="l">
              <a:lnSpc>
                <a:spcPts val="5308"/>
              </a:lnSpc>
              <a:buFont typeface="Arial"/>
              <a:buChar char="•"/>
            </a:pPr>
            <a:r>
              <a:rPr lang="en-US" sz="3447" dirty="0">
                <a:solidFill>
                  <a:srgbClr val="2A1D41"/>
                </a:solidFill>
                <a:latin typeface="Arvo"/>
                <a:ea typeface="Arvo"/>
                <a:cs typeface="Arvo"/>
                <a:sym typeface="Arvo"/>
              </a:rPr>
              <a:t>Employee Engagement Programs</a:t>
            </a:r>
          </a:p>
          <a:p>
            <a:pPr marL="744218" lvl="1" indent="-372109" algn="l">
              <a:lnSpc>
                <a:spcPts val="5308"/>
              </a:lnSpc>
              <a:buFont typeface="Arial"/>
              <a:buChar char="•"/>
            </a:pPr>
            <a:r>
              <a:rPr lang="en-US" sz="3447" dirty="0">
                <a:solidFill>
                  <a:srgbClr val="2A1D41"/>
                </a:solidFill>
                <a:latin typeface="Arvo"/>
                <a:ea typeface="Arvo"/>
                <a:cs typeface="Arvo"/>
                <a:sym typeface="Arvo"/>
              </a:rPr>
              <a:t>Deliver Training</a:t>
            </a:r>
          </a:p>
          <a:p>
            <a:pPr marL="744218" lvl="1" indent="-372109" algn="l">
              <a:lnSpc>
                <a:spcPts val="5308"/>
              </a:lnSpc>
              <a:buFont typeface="Arial"/>
              <a:buChar char="•"/>
            </a:pPr>
            <a:r>
              <a:rPr lang="en-US" sz="3447" dirty="0">
                <a:solidFill>
                  <a:srgbClr val="2A1D41"/>
                </a:solidFill>
                <a:latin typeface="Arvo"/>
                <a:ea typeface="Arvo"/>
                <a:cs typeface="Arvo"/>
                <a:sym typeface="Arvo"/>
              </a:rPr>
              <a:t>Provide a Service</a:t>
            </a:r>
          </a:p>
          <a:p>
            <a:pPr marL="744218" lvl="1" indent="-372109" algn="l">
              <a:lnSpc>
                <a:spcPts val="5308"/>
              </a:lnSpc>
              <a:buFont typeface="Arial"/>
              <a:buChar char="•"/>
            </a:pPr>
            <a:r>
              <a:rPr lang="en-US" sz="3447" dirty="0">
                <a:solidFill>
                  <a:srgbClr val="2A1D41"/>
                </a:solidFill>
                <a:latin typeface="Arvo"/>
                <a:ea typeface="Arvo"/>
                <a:cs typeface="Arvo"/>
                <a:sym typeface="Arvo"/>
              </a:rPr>
              <a:t>Matched Giving Campaign</a:t>
            </a:r>
          </a:p>
          <a:p>
            <a:pPr marL="744218" lvl="1" indent="-372109" algn="l">
              <a:lnSpc>
                <a:spcPts val="5308"/>
              </a:lnSpc>
              <a:buFont typeface="Arial"/>
              <a:buChar char="•"/>
            </a:pPr>
            <a:r>
              <a:rPr lang="en-US" sz="3447" dirty="0">
                <a:solidFill>
                  <a:srgbClr val="2A1D41"/>
                </a:solidFill>
                <a:latin typeface="Arvo"/>
                <a:ea typeface="Arvo"/>
                <a:cs typeface="Arvo"/>
                <a:sym typeface="Arvo"/>
              </a:rPr>
              <a:t>Skill-Based Volunteering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0443549" y="124469"/>
            <a:ext cx="6672345" cy="16370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543"/>
              </a:lnSpc>
            </a:pPr>
            <a:r>
              <a:rPr lang="en-US" sz="5033" b="1" spc="-211">
                <a:solidFill>
                  <a:srgbClr val="2A1D41"/>
                </a:solidFill>
                <a:latin typeface="Raleway Bold"/>
                <a:ea typeface="Raleway Bold"/>
                <a:cs typeface="Raleway Bold"/>
                <a:sym typeface="Raleway Bold"/>
              </a:rPr>
              <a:t>How You Can </a:t>
            </a:r>
          </a:p>
          <a:p>
            <a:pPr algn="ctr">
              <a:lnSpc>
                <a:spcPts val="6543"/>
              </a:lnSpc>
            </a:pPr>
            <a:r>
              <a:rPr lang="en-US" sz="5033" b="1" spc="-211">
                <a:solidFill>
                  <a:srgbClr val="2A1D41"/>
                </a:solidFill>
                <a:latin typeface="Raleway Bold"/>
                <a:ea typeface="Raleway Bold"/>
                <a:cs typeface="Raleway Bold"/>
                <a:sym typeface="Raleway Bold"/>
              </a:rPr>
              <a:t>Get Involved</a:t>
            </a:r>
          </a:p>
        </p:txBody>
      </p:sp>
      <p:sp>
        <p:nvSpPr>
          <p:cNvPr id="24" name="Freeform 24"/>
          <p:cNvSpPr/>
          <p:nvPr/>
        </p:nvSpPr>
        <p:spPr>
          <a:xfrm>
            <a:off x="7413735" y="9525380"/>
            <a:ext cx="969199" cy="242300"/>
          </a:xfrm>
          <a:custGeom>
            <a:avLst/>
            <a:gdLst/>
            <a:ahLst/>
            <a:cxnLst/>
            <a:rect l="l" t="t" r="r" b="b"/>
            <a:pathLst>
              <a:path w="969199" h="242300">
                <a:moveTo>
                  <a:pt x="0" y="0"/>
                </a:moveTo>
                <a:lnTo>
                  <a:pt x="969199" y="0"/>
                </a:lnTo>
                <a:lnTo>
                  <a:pt x="969199" y="242300"/>
                </a:lnTo>
                <a:lnTo>
                  <a:pt x="0" y="24230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9D1C7FC8-2980-BAEE-825B-8CA366F9959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374" y="0"/>
            <a:ext cx="6350000" cy="47625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86CA9E5-C88E-EAFF-CED8-95D09A94675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62500"/>
            <a:ext cx="4257675" cy="55245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B1023D6-99B0-BA9E-405A-968145C2C07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30532" y="0"/>
            <a:ext cx="4157468" cy="55245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612444D-F9DD-E170-4290-12050B96436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39600" y="5524500"/>
            <a:ext cx="6248400" cy="476249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23B0915E-EF00-DA81-C314-610EFDB8B68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5868" y="-38100"/>
            <a:ext cx="3794664" cy="55626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0CB2AC6D-2969-799D-E52C-C3BD14482B4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7675" y="4762501"/>
            <a:ext cx="7781925" cy="556260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CB8420CE-703B-9D9E-362A-7E691220B3A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9472" y="1"/>
            <a:ext cx="4157468" cy="476250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94227FBE-6032-B4A1-BFF7-B8FFFFE8B236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39600" y="4762500"/>
            <a:ext cx="2084951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74848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9CB7B20-6704-D17F-3203-B2A0F66CF1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3581400" cy="537419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6DCAC46-F8A1-0B98-539F-E5D872E7ED1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4123" y="1"/>
            <a:ext cx="4086226" cy="537419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936C060-89F1-E9A5-9E69-9CB333453AB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3557790" y="643984"/>
            <a:ext cx="5374196" cy="408622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91E1ED8-D7A3-22C3-B67F-BF8F4CD5054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1" y="-1"/>
            <a:ext cx="6562722" cy="537419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A7F1C3A-3438-43B3-142A-8F3093DF371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050" y="5364959"/>
            <a:ext cx="6562722" cy="492204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33CC1B3-6584-E65C-B569-3902D4885CD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5374194"/>
            <a:ext cx="3705225" cy="491280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4B3711A-2497-D806-6795-C1096FE0C0A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4123" y="5397720"/>
            <a:ext cx="3849243" cy="494761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53CB838B-4446-339C-1133-987EACE079ED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93366" y="5369652"/>
            <a:ext cx="4294634" cy="4975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29854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D4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2942148" y="499638"/>
            <a:ext cx="17814721" cy="4459567"/>
          </a:xfrm>
          <a:custGeom>
            <a:avLst/>
            <a:gdLst/>
            <a:ahLst/>
            <a:cxnLst/>
            <a:rect l="l" t="t" r="r" b="b"/>
            <a:pathLst>
              <a:path w="17814721" h="4459567">
                <a:moveTo>
                  <a:pt x="0" y="0"/>
                </a:moveTo>
                <a:lnTo>
                  <a:pt x="17814721" y="0"/>
                </a:lnTo>
                <a:lnTo>
                  <a:pt x="17814721" y="4459567"/>
                </a:lnTo>
                <a:lnTo>
                  <a:pt x="0" y="445956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87209" b="-97414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450500" y="4764367"/>
            <a:ext cx="9791833" cy="3981370"/>
            <a:chOff x="0" y="0"/>
            <a:chExt cx="13055778" cy="5308494"/>
          </a:xfrm>
        </p:grpSpPr>
        <p:sp>
          <p:nvSpPr>
            <p:cNvPr id="4" name="TextBox 4"/>
            <p:cNvSpPr txBox="1"/>
            <p:nvPr/>
          </p:nvSpPr>
          <p:spPr>
            <a:xfrm>
              <a:off x="0" y="-28575"/>
              <a:ext cx="13055778" cy="36861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0800"/>
                </a:lnSpc>
              </a:pPr>
              <a:r>
                <a:rPr lang="en-US" sz="9000" b="1">
                  <a:solidFill>
                    <a:srgbClr val="2A1D41"/>
                  </a:solidFill>
                  <a:latin typeface="Arvo Bold"/>
                  <a:ea typeface="Arvo Bold"/>
                  <a:cs typeface="Arvo Bold"/>
                  <a:sym typeface="Arvo Bold"/>
                </a:rPr>
                <a:t>We'd love to hear from you!</a:t>
              </a: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3879744"/>
              <a:ext cx="13055778" cy="14287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200"/>
                </a:lnSpc>
              </a:pPr>
              <a:r>
                <a:rPr lang="en-US" sz="3500">
                  <a:solidFill>
                    <a:srgbClr val="2A1D41"/>
                  </a:solidFill>
                  <a:latin typeface="Arvo"/>
                  <a:ea typeface="Arvo"/>
                  <a:cs typeface="Arvo"/>
                  <a:sym typeface="Arvo"/>
                </a:rPr>
                <a:t>Reach out to our team to get for any </a:t>
              </a:r>
            </a:p>
            <a:p>
              <a:pPr algn="ctr">
                <a:lnSpc>
                  <a:spcPts val="4200"/>
                </a:lnSpc>
              </a:pPr>
              <a:r>
                <a:rPr lang="en-US" sz="3500">
                  <a:solidFill>
                    <a:srgbClr val="2A1D41"/>
                  </a:solidFill>
                  <a:latin typeface="Arvo"/>
                  <a:ea typeface="Arvo"/>
                  <a:cs typeface="Arvo"/>
                  <a:sym typeface="Arvo"/>
                </a:rPr>
                <a:t>inquiries or clarifications.</a:t>
              </a: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0775754" y="2752331"/>
            <a:ext cx="4855493" cy="1416915"/>
            <a:chOff x="0" y="0"/>
            <a:chExt cx="6473991" cy="1889220"/>
          </a:xfrm>
        </p:grpSpPr>
        <p:sp>
          <p:nvSpPr>
            <p:cNvPr id="7" name="TextBox 7"/>
            <p:cNvSpPr txBox="1"/>
            <p:nvPr/>
          </p:nvSpPr>
          <p:spPr>
            <a:xfrm>
              <a:off x="0" y="-47625"/>
              <a:ext cx="6473991" cy="75035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550"/>
                </a:lnSpc>
              </a:pPr>
              <a:r>
                <a:rPr lang="en-US" sz="3500" b="1">
                  <a:solidFill>
                    <a:srgbClr val="2A1D41"/>
                  </a:solidFill>
                  <a:latin typeface="Arvo Bold"/>
                  <a:ea typeface="Arvo Bold"/>
                  <a:cs typeface="Arvo Bold"/>
                  <a:sym typeface="Arvo Bold"/>
                </a:rPr>
                <a:t>Helpline - Number</a:t>
              </a: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834060"/>
              <a:ext cx="6268721" cy="105515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6499"/>
                </a:lnSpc>
              </a:pPr>
              <a:r>
                <a:rPr lang="en-US" sz="4999" b="1">
                  <a:solidFill>
                    <a:srgbClr val="F64697"/>
                  </a:solidFill>
                  <a:latin typeface="Arvo Bold"/>
                  <a:ea typeface="Arvo Bold"/>
                  <a:cs typeface="Arvo Bold"/>
                  <a:sym typeface="Arvo Bold"/>
                </a:rPr>
                <a:t>01543676800</a:t>
              </a:r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10775754" y="5749164"/>
            <a:ext cx="8193639" cy="1144499"/>
            <a:chOff x="0" y="0"/>
            <a:chExt cx="10924852" cy="1525999"/>
          </a:xfrm>
        </p:grpSpPr>
        <p:sp>
          <p:nvSpPr>
            <p:cNvPr id="10" name="TextBox 10"/>
            <p:cNvSpPr txBox="1"/>
            <p:nvPr/>
          </p:nvSpPr>
          <p:spPr>
            <a:xfrm>
              <a:off x="0" y="-47625"/>
              <a:ext cx="7785437" cy="75035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550"/>
                </a:lnSpc>
              </a:pPr>
              <a:r>
                <a:rPr lang="en-US" sz="3500" b="1">
                  <a:solidFill>
                    <a:srgbClr val="2A1D41"/>
                  </a:solidFill>
                  <a:latin typeface="Arvo Bold"/>
                  <a:ea typeface="Arvo Bold"/>
                  <a:cs typeface="Arvo Bold"/>
                  <a:sym typeface="Arvo Bold"/>
                </a:rPr>
                <a:t>Email Address</a:t>
              </a: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834060"/>
              <a:ext cx="10924852" cy="69193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4159"/>
                </a:lnSpc>
                <a:spcBef>
                  <a:spcPct val="0"/>
                </a:spcBef>
              </a:pPr>
              <a:r>
                <a:rPr lang="en-US" sz="3199" u="sng" dirty="0">
                  <a:solidFill>
                    <a:srgbClr val="F64697"/>
                  </a:solidFill>
                  <a:latin typeface="Arvo"/>
                  <a:ea typeface="Arvo"/>
                  <a:cs typeface="Arvo"/>
                  <a:sym typeface="Arvo"/>
                  <a:hlinkClick r:id="rId3" tooltip="mailto:talktoeve@pathway-project.co.uk"/>
                </a:rPr>
                <a:t>djemillahmp@pathway-project.co.uk</a:t>
              </a:r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10775754" y="7197193"/>
            <a:ext cx="7178329" cy="1170534"/>
            <a:chOff x="0" y="0"/>
            <a:chExt cx="9571105" cy="1560712"/>
          </a:xfrm>
        </p:grpSpPr>
        <p:sp>
          <p:nvSpPr>
            <p:cNvPr id="13" name="TextBox 13"/>
            <p:cNvSpPr txBox="1"/>
            <p:nvPr/>
          </p:nvSpPr>
          <p:spPr>
            <a:xfrm>
              <a:off x="0" y="-47625"/>
              <a:ext cx="6820709" cy="75035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550"/>
                </a:lnSpc>
              </a:pPr>
              <a:r>
                <a:rPr lang="en-US" sz="3500" b="1">
                  <a:solidFill>
                    <a:srgbClr val="2A1D41"/>
                  </a:solidFill>
                  <a:latin typeface="Arvo Bold"/>
                  <a:ea typeface="Arvo Bold"/>
                  <a:cs typeface="Arvo Bold"/>
                  <a:sym typeface="Arvo Bold"/>
                </a:rPr>
                <a:t>Website</a:t>
              </a:r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834060"/>
              <a:ext cx="9571105" cy="72665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4419"/>
                </a:lnSpc>
                <a:spcBef>
                  <a:spcPct val="0"/>
                </a:spcBef>
              </a:pPr>
              <a:r>
                <a:rPr lang="en-US" sz="3399">
                  <a:solidFill>
                    <a:srgbClr val="F64697"/>
                  </a:solidFill>
                  <a:latin typeface="Arvo"/>
                  <a:ea typeface="Arvo"/>
                  <a:cs typeface="Arvo"/>
                  <a:sym typeface="Arvo"/>
                </a:rPr>
                <a:t>www.pathway-project.co.uk</a:t>
              </a:r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10775754" y="4250747"/>
            <a:ext cx="4855493" cy="1416915"/>
            <a:chOff x="0" y="0"/>
            <a:chExt cx="6473991" cy="1889220"/>
          </a:xfrm>
        </p:grpSpPr>
        <p:sp>
          <p:nvSpPr>
            <p:cNvPr id="16" name="TextBox 16"/>
            <p:cNvSpPr txBox="1"/>
            <p:nvPr/>
          </p:nvSpPr>
          <p:spPr>
            <a:xfrm>
              <a:off x="0" y="-47625"/>
              <a:ext cx="6473991" cy="75035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550"/>
                </a:lnSpc>
              </a:pPr>
              <a:r>
                <a:rPr lang="en-US" sz="3500" b="1" dirty="0">
                  <a:solidFill>
                    <a:srgbClr val="2A1D41"/>
                  </a:solidFill>
                  <a:latin typeface="Arvo Bold"/>
                  <a:ea typeface="Arvo Bold"/>
                  <a:cs typeface="Arvo Bold"/>
                  <a:sym typeface="Arvo Bold"/>
                </a:rPr>
                <a:t>Office Phone </a:t>
              </a:r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834060"/>
              <a:ext cx="6268721" cy="105515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6499"/>
                </a:lnSpc>
              </a:pPr>
              <a:r>
                <a:rPr lang="en-US" sz="4999" b="1">
                  <a:solidFill>
                    <a:srgbClr val="F64697"/>
                  </a:solidFill>
                  <a:latin typeface="Arvo Bold"/>
                  <a:ea typeface="Arvo Bold"/>
                  <a:cs typeface="Arvo Bold"/>
                  <a:sym typeface="Arvo Bold"/>
                </a:rPr>
                <a:t>07511499532</a:t>
              </a: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6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9710790" y="14287"/>
            <a:ext cx="8577210" cy="10272713"/>
          </a:xfrm>
          <a:prstGeom prst="rect">
            <a:avLst/>
          </a:prstGeom>
          <a:solidFill>
            <a:srgbClr val="F29BD1"/>
          </a:solidFill>
        </p:spPr>
      </p:sp>
      <p:sp>
        <p:nvSpPr>
          <p:cNvPr id="3" name="Freeform 3"/>
          <p:cNvSpPr/>
          <p:nvPr/>
        </p:nvSpPr>
        <p:spPr>
          <a:xfrm>
            <a:off x="9710790" y="4461599"/>
            <a:ext cx="8577210" cy="5825401"/>
          </a:xfrm>
          <a:custGeom>
            <a:avLst/>
            <a:gdLst/>
            <a:ahLst/>
            <a:cxnLst/>
            <a:rect l="l" t="t" r="r" b="b"/>
            <a:pathLst>
              <a:path w="8899149" h="6238875">
                <a:moveTo>
                  <a:pt x="0" y="0"/>
                </a:moveTo>
                <a:lnTo>
                  <a:pt x="8899149" y="0"/>
                </a:lnTo>
                <a:lnTo>
                  <a:pt x="8899149" y="6238874"/>
                </a:lnTo>
                <a:lnTo>
                  <a:pt x="0" y="623887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0467" t="-2490" b="-2490"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905000" y="252581"/>
            <a:ext cx="6126918" cy="3343275"/>
          </a:xfrm>
          <a:custGeom>
            <a:avLst/>
            <a:gdLst/>
            <a:ahLst/>
            <a:cxnLst/>
            <a:rect l="l" t="t" r="r" b="b"/>
            <a:pathLst>
              <a:path w="7313830" h="4048125">
                <a:moveTo>
                  <a:pt x="0" y="0"/>
                </a:moveTo>
                <a:lnTo>
                  <a:pt x="7313830" y="0"/>
                </a:lnTo>
                <a:lnTo>
                  <a:pt x="7313830" y="4048125"/>
                </a:lnTo>
                <a:lnTo>
                  <a:pt x="0" y="404812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2095"/>
            </a:stretch>
          </a:blipFill>
        </p:spPr>
      </p:sp>
      <p:grpSp>
        <p:nvGrpSpPr>
          <p:cNvPr id="5" name="Group 5"/>
          <p:cNvGrpSpPr/>
          <p:nvPr/>
        </p:nvGrpSpPr>
        <p:grpSpPr>
          <a:xfrm>
            <a:off x="-277809" y="2541319"/>
            <a:ext cx="10206784" cy="2256139"/>
            <a:chOff x="-671916" y="0"/>
            <a:chExt cx="13649685" cy="2672151"/>
          </a:xfrm>
        </p:grpSpPr>
        <p:sp>
          <p:nvSpPr>
            <p:cNvPr id="6" name="TextBox 6"/>
            <p:cNvSpPr txBox="1"/>
            <p:nvPr/>
          </p:nvSpPr>
          <p:spPr>
            <a:xfrm>
              <a:off x="0" y="0"/>
              <a:ext cx="12389384" cy="185397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0996"/>
                </a:lnSpc>
              </a:pPr>
              <a:endParaRPr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-671916" y="1248684"/>
              <a:ext cx="13649685" cy="14234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973"/>
                </a:lnSpc>
              </a:pPr>
              <a:r>
                <a:rPr lang="en-US" sz="5400" b="1" dirty="0">
                  <a:solidFill>
                    <a:srgbClr val="2A1D41"/>
                  </a:solidFill>
                  <a:latin typeface="Arvo Bold"/>
                  <a:ea typeface="Arvo Bold"/>
                  <a:cs typeface="Arvo Bold"/>
                  <a:sym typeface="Arvo Bold"/>
                </a:rPr>
                <a:t>We believe in a world </a:t>
              </a:r>
              <a:endParaRPr lang="en-US" sz="5400" b="1" dirty="0">
                <a:solidFill>
                  <a:srgbClr val="2A1D41"/>
                </a:solidFill>
                <a:latin typeface="Arvo Bold"/>
                <a:ea typeface="Arvo Bold"/>
                <a:cs typeface="Arvo Bold"/>
              </a:endParaRPr>
            </a:p>
            <a:p>
              <a:pPr algn="ctr">
                <a:lnSpc>
                  <a:spcPts val="3973"/>
                </a:lnSpc>
              </a:pPr>
              <a:r>
                <a:rPr lang="en-US" sz="5400" b="1" dirty="0">
                  <a:solidFill>
                    <a:srgbClr val="2A1D41"/>
                  </a:solidFill>
                  <a:latin typeface="Arvo Bold"/>
                  <a:ea typeface="Arvo Bold"/>
                  <a:cs typeface="Arvo Bold"/>
                  <a:sym typeface="Arvo Bold"/>
                </a:rPr>
                <a:t>free from fear and abuse</a:t>
              </a:r>
              <a:endParaRPr lang="en-US" sz="5400" b="1" dirty="0">
                <a:solidFill>
                  <a:srgbClr val="2A1D41"/>
                </a:solidFill>
                <a:latin typeface="Arvo Bold"/>
                <a:ea typeface="Arvo Bold"/>
                <a:cs typeface="Arvo Bold"/>
              </a:endParaRPr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9926511" y="512401"/>
            <a:ext cx="8261065" cy="35281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622"/>
              </a:lnSpc>
            </a:pPr>
            <a:r>
              <a:rPr lang="en-US" sz="4685">
                <a:solidFill>
                  <a:srgbClr val="2A1D41"/>
                </a:solidFill>
                <a:latin typeface="Arvo"/>
                <a:ea typeface="Arvo"/>
                <a:cs typeface="Arvo"/>
                <a:sym typeface="Arvo"/>
              </a:rPr>
              <a:t>Our journey began </a:t>
            </a:r>
          </a:p>
          <a:p>
            <a:pPr algn="ctr">
              <a:lnSpc>
                <a:spcPts val="5622"/>
              </a:lnSpc>
            </a:pPr>
            <a:r>
              <a:rPr lang="en-US" sz="4685">
                <a:solidFill>
                  <a:srgbClr val="2A1D41"/>
                </a:solidFill>
                <a:latin typeface="Arvo"/>
                <a:ea typeface="Arvo"/>
                <a:cs typeface="Arvo"/>
                <a:sym typeface="Arvo"/>
              </a:rPr>
              <a:t>35 years ago with </a:t>
            </a:r>
          </a:p>
          <a:p>
            <a:pPr algn="ctr">
              <a:lnSpc>
                <a:spcPts val="5622"/>
              </a:lnSpc>
            </a:pPr>
            <a:r>
              <a:rPr lang="en-US" sz="4685">
                <a:solidFill>
                  <a:srgbClr val="2A1D41"/>
                </a:solidFill>
                <a:latin typeface="Arvo"/>
                <a:ea typeface="Arvo"/>
                <a:cs typeface="Arvo"/>
                <a:sym typeface="Arvo"/>
              </a:rPr>
              <a:t>our inspiring founder, </a:t>
            </a:r>
          </a:p>
          <a:p>
            <a:pPr algn="ctr">
              <a:lnSpc>
                <a:spcPts val="5622"/>
              </a:lnSpc>
            </a:pPr>
            <a:r>
              <a:rPr lang="en-US" sz="4685">
                <a:solidFill>
                  <a:srgbClr val="2A1D41"/>
                </a:solidFill>
                <a:latin typeface="Arvo"/>
                <a:ea typeface="Arvo"/>
                <a:cs typeface="Arvo"/>
                <a:sym typeface="Arvo"/>
              </a:rPr>
              <a:t>Kathy Coe M.B.E., herself a survivor of domestic abuse.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B8573D2-0790-9E61-9ED8-377F1035AA49}"/>
              </a:ext>
            </a:extLst>
          </p:cNvPr>
          <p:cNvSpPr txBox="1"/>
          <p:nvPr/>
        </p:nvSpPr>
        <p:spPr>
          <a:xfrm>
            <a:off x="621054" y="5258265"/>
            <a:ext cx="8653365" cy="418435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ts val="4550"/>
              </a:lnSpc>
            </a:pPr>
            <a:r>
              <a:rPr lang="en-US" sz="3500" dirty="0">
                <a:latin typeface="Arvo"/>
                <a:ea typeface="+mn-lt"/>
                <a:cs typeface="+mn-lt"/>
              </a:rPr>
              <a:t>From a humble 24-hour helpline in a bedroom, we have evolved into a robust organisation with a comprehensive range of services, including two women's refuges. </a:t>
            </a:r>
            <a:endParaRPr lang="en-US">
              <a:latin typeface="Arvo"/>
              <a:ea typeface="+mn-lt"/>
              <a:cs typeface="+mn-lt"/>
            </a:endParaRPr>
          </a:p>
          <a:p>
            <a:pPr algn="ctr">
              <a:lnSpc>
                <a:spcPts val="4550"/>
              </a:lnSpc>
            </a:pPr>
            <a:r>
              <a:rPr lang="en-US" sz="3500" dirty="0">
                <a:latin typeface="Arvo"/>
                <a:ea typeface="+mn-lt"/>
                <a:cs typeface="+mn-lt"/>
              </a:rPr>
              <a:t>We serve Lichfield and Tamworth and many other areas too. </a:t>
            </a:r>
            <a:endParaRPr lang="en-US">
              <a:latin typeface="Arvo"/>
              <a:ea typeface="+mn-lt"/>
              <a:cs typeface="+mn-l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6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5643318" y="8444513"/>
            <a:ext cx="7696431" cy="3684972"/>
          </a:xfrm>
          <a:custGeom>
            <a:avLst/>
            <a:gdLst/>
            <a:ahLst/>
            <a:cxnLst/>
            <a:rect l="l" t="t" r="r" b="b"/>
            <a:pathLst>
              <a:path w="8484174" h="4364593">
                <a:moveTo>
                  <a:pt x="0" y="0"/>
                </a:moveTo>
                <a:lnTo>
                  <a:pt x="8484174" y="0"/>
                </a:lnTo>
                <a:lnTo>
                  <a:pt x="8484174" y="4364594"/>
                </a:lnTo>
                <a:lnTo>
                  <a:pt x="0" y="436459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500"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-1670596" y="433976"/>
            <a:ext cx="21595727" cy="85472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613"/>
              </a:lnSpc>
            </a:pPr>
            <a:r>
              <a:rPr lang="en-US" sz="3465" b="1" dirty="0">
                <a:solidFill>
                  <a:srgbClr val="2A1D41"/>
                </a:solidFill>
                <a:latin typeface="Arvo Bold"/>
                <a:ea typeface="Arvo Bold"/>
                <a:cs typeface="Arvo Bold"/>
                <a:sym typeface="Arvo Bold"/>
              </a:rPr>
              <a:t>Our services</a:t>
            </a:r>
          </a:p>
          <a:p>
            <a:pPr algn="ctr">
              <a:lnSpc>
                <a:spcPts val="5613"/>
              </a:lnSpc>
            </a:pPr>
            <a:r>
              <a:rPr lang="en-US" sz="3465" b="1" dirty="0">
                <a:solidFill>
                  <a:srgbClr val="2A1D41"/>
                </a:solidFill>
                <a:latin typeface="Arvo Bold"/>
                <a:ea typeface="Arvo Bold"/>
                <a:cs typeface="Arvo Bold"/>
                <a:sym typeface="Arvo Bold"/>
              </a:rPr>
              <a:t> Safe Accommodation : </a:t>
            </a:r>
            <a:r>
              <a:rPr lang="en-US" sz="3465" dirty="0">
                <a:solidFill>
                  <a:srgbClr val="2A1D41"/>
                </a:solidFill>
                <a:latin typeface="Arvo"/>
                <a:ea typeface="Arvo"/>
                <a:cs typeface="Arvo"/>
                <a:sym typeface="Arvo"/>
              </a:rPr>
              <a:t>Refuges - 14 + 8 Rooms</a:t>
            </a:r>
          </a:p>
          <a:p>
            <a:pPr algn="ctr">
              <a:lnSpc>
                <a:spcPts val="5613"/>
              </a:lnSpc>
            </a:pPr>
            <a:r>
              <a:rPr lang="en-US" sz="3465" b="1" dirty="0">
                <a:solidFill>
                  <a:srgbClr val="2A1D41"/>
                </a:solidFill>
                <a:latin typeface="Arvo Bold"/>
                <a:ea typeface="Arvo Bold"/>
                <a:cs typeface="Arvo Bold"/>
                <a:sym typeface="Arvo Bold"/>
              </a:rPr>
              <a:t>Emotional and Practical Support</a:t>
            </a:r>
          </a:p>
          <a:p>
            <a:pPr algn="ctr">
              <a:lnSpc>
                <a:spcPts val="5613"/>
              </a:lnSpc>
            </a:pPr>
            <a:r>
              <a:rPr lang="en-US" sz="3450" b="1" dirty="0">
                <a:solidFill>
                  <a:srgbClr val="2A1D41"/>
                </a:solidFill>
                <a:latin typeface="Arvo Bold"/>
                <a:ea typeface="Arvo Bold"/>
                <a:cs typeface="Arvo Bold"/>
                <a:sym typeface="Arvo Bold"/>
              </a:rPr>
              <a:t>Helpline:</a:t>
            </a:r>
            <a:r>
              <a:rPr lang="en-US" sz="3450" dirty="0">
                <a:solidFill>
                  <a:srgbClr val="2A1D41"/>
                </a:solidFill>
                <a:latin typeface="Arvo"/>
                <a:ea typeface="Arvo"/>
                <a:cs typeface="Arvo"/>
                <a:sym typeface="Arvo"/>
              </a:rPr>
              <a:t> Confidential support and advice, 24/7.</a:t>
            </a:r>
            <a:endParaRPr lang="en-US" sz="3450" dirty="0">
              <a:solidFill>
                <a:srgbClr val="2A1D41"/>
              </a:solidFill>
              <a:latin typeface="Arvo"/>
              <a:ea typeface="Arvo"/>
              <a:cs typeface="Arvo"/>
            </a:endParaRPr>
          </a:p>
          <a:p>
            <a:pPr algn="ctr">
              <a:lnSpc>
                <a:spcPts val="5613"/>
              </a:lnSpc>
            </a:pPr>
            <a:r>
              <a:rPr lang="en-US" sz="3465" b="1" dirty="0">
                <a:solidFill>
                  <a:srgbClr val="2A1D41"/>
                </a:solidFill>
                <a:latin typeface="Arvo Bold"/>
                <a:ea typeface="Arvo Bold"/>
                <a:cs typeface="Arvo Bold"/>
                <a:sym typeface="Arvo Bold"/>
              </a:rPr>
              <a:t>Counselling Services:</a:t>
            </a:r>
            <a:r>
              <a:rPr lang="en-US" sz="3465" dirty="0">
                <a:solidFill>
                  <a:srgbClr val="2A1D41"/>
                </a:solidFill>
                <a:latin typeface="Arvo"/>
                <a:ea typeface="Arvo"/>
                <a:cs typeface="Arvo"/>
                <a:sym typeface="Arvo"/>
              </a:rPr>
              <a:t> Professional therapy for victims and survivors.</a:t>
            </a:r>
          </a:p>
          <a:p>
            <a:pPr algn="ctr">
              <a:lnSpc>
                <a:spcPts val="5613"/>
              </a:lnSpc>
            </a:pPr>
            <a:r>
              <a:rPr lang="en-US" sz="3465" b="1" dirty="0">
                <a:solidFill>
                  <a:srgbClr val="2A1D41"/>
                </a:solidFill>
                <a:latin typeface="Arvo Bold"/>
                <a:ea typeface="Arvo Bold"/>
                <a:cs typeface="Arvo Bold"/>
                <a:sym typeface="Arvo Bold"/>
              </a:rPr>
              <a:t>Support Groups:</a:t>
            </a:r>
            <a:r>
              <a:rPr lang="en-US" sz="3465" dirty="0">
                <a:solidFill>
                  <a:srgbClr val="2A1D41"/>
                </a:solidFill>
                <a:latin typeface="Arvo"/>
                <a:ea typeface="Arvo"/>
                <a:cs typeface="Arvo"/>
                <a:sym typeface="Arvo"/>
              </a:rPr>
              <a:t> Peer-led groups </a:t>
            </a:r>
          </a:p>
          <a:p>
            <a:pPr algn="ctr">
              <a:lnSpc>
                <a:spcPts val="5613"/>
              </a:lnSpc>
            </a:pPr>
            <a:r>
              <a:rPr lang="en-US" sz="3465" b="1" dirty="0">
                <a:solidFill>
                  <a:srgbClr val="2A1D41"/>
                </a:solidFill>
                <a:latin typeface="Arvo Bold"/>
                <a:ea typeface="Arvo Bold"/>
                <a:cs typeface="Arvo Bold"/>
                <a:sym typeface="Arvo Bold"/>
              </a:rPr>
              <a:t>Children and Young People’s Support</a:t>
            </a:r>
          </a:p>
          <a:p>
            <a:pPr algn="ctr">
              <a:lnSpc>
                <a:spcPts val="5613"/>
              </a:lnSpc>
            </a:pPr>
            <a:r>
              <a:rPr lang="en-US" sz="3465" b="1" u="sng" dirty="0">
                <a:solidFill>
                  <a:srgbClr val="2A1D41"/>
                </a:solidFill>
                <a:latin typeface="Arvo Bold"/>
                <a:ea typeface="Arvo Bold"/>
                <a:cs typeface="Arvo Bold"/>
                <a:sym typeface="Arvo Bold"/>
              </a:rPr>
              <a:t>Survivors’ Forum</a:t>
            </a:r>
          </a:p>
          <a:p>
            <a:pPr algn="ctr">
              <a:lnSpc>
                <a:spcPts val="5613"/>
              </a:lnSpc>
            </a:pPr>
            <a:r>
              <a:rPr lang="en-US" sz="3465" b="1" dirty="0">
                <a:solidFill>
                  <a:srgbClr val="2A1D41"/>
                </a:solidFill>
                <a:latin typeface="Arvo Bold"/>
                <a:ea typeface="Arvo Bold"/>
                <a:cs typeface="Arvo Bold"/>
                <a:sym typeface="Arvo Bold"/>
              </a:rPr>
              <a:t>Court Support:</a:t>
            </a:r>
            <a:r>
              <a:rPr lang="en-US" sz="3465" dirty="0">
                <a:solidFill>
                  <a:srgbClr val="2A1D41"/>
                </a:solidFill>
                <a:latin typeface="Arvo"/>
                <a:ea typeface="Arvo"/>
                <a:cs typeface="Arvo"/>
                <a:sym typeface="Arvo"/>
              </a:rPr>
              <a:t> Guidance through legal processes - Legal Clinics </a:t>
            </a:r>
          </a:p>
          <a:p>
            <a:pPr algn="ctr">
              <a:lnSpc>
                <a:spcPts val="5613"/>
              </a:lnSpc>
            </a:pPr>
            <a:r>
              <a:rPr lang="en-US" sz="3465" b="1" dirty="0">
                <a:solidFill>
                  <a:srgbClr val="2A1D41"/>
                </a:solidFill>
                <a:latin typeface="Arvo Bold"/>
                <a:ea typeface="Arvo Bold"/>
                <a:cs typeface="Arvo Bold"/>
                <a:sym typeface="Arvo Bold"/>
              </a:rPr>
              <a:t>Community Engagement:</a:t>
            </a:r>
            <a:r>
              <a:rPr lang="en-US" sz="3465" dirty="0">
                <a:solidFill>
                  <a:srgbClr val="2A1D41"/>
                </a:solidFill>
                <a:latin typeface="Arvo"/>
                <a:ea typeface="Arvo"/>
                <a:cs typeface="Arvo"/>
                <a:sym typeface="Arvo"/>
              </a:rPr>
              <a:t> Education and awareness programs to prevent abuse.</a:t>
            </a:r>
          </a:p>
          <a:p>
            <a:pPr algn="ctr">
              <a:lnSpc>
                <a:spcPts val="5613"/>
              </a:lnSpc>
            </a:pPr>
            <a:r>
              <a:rPr lang="en-US" sz="3450" b="1" dirty="0">
                <a:solidFill>
                  <a:srgbClr val="2A1D41"/>
                </a:solidFill>
                <a:latin typeface="Arvo"/>
                <a:ea typeface="Arvo"/>
                <a:cs typeface="Arvo"/>
              </a:rPr>
              <a:t>ONLINE REFERRAL  FORM </a:t>
            </a:r>
          </a:p>
          <a:p>
            <a:pPr algn="ctr">
              <a:lnSpc>
                <a:spcPts val="5613"/>
              </a:lnSpc>
            </a:pPr>
            <a:endParaRPr lang="en-US" sz="3465" dirty="0">
              <a:solidFill>
                <a:srgbClr val="2A1D41"/>
              </a:solidFill>
              <a:latin typeface="Arvo"/>
              <a:ea typeface="Arvo"/>
              <a:cs typeface="Arvo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6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1397915" y="8352331"/>
            <a:ext cx="7802589" cy="2942579"/>
          </a:xfrm>
          <a:custGeom>
            <a:avLst/>
            <a:gdLst/>
            <a:ahLst/>
            <a:cxnLst/>
            <a:rect l="l" t="t" r="r" b="b"/>
            <a:pathLst>
              <a:path w="14367115" h="7391010">
                <a:moveTo>
                  <a:pt x="0" y="0"/>
                </a:moveTo>
                <a:lnTo>
                  <a:pt x="14367116" y="0"/>
                </a:lnTo>
                <a:lnTo>
                  <a:pt x="14367116" y="7391010"/>
                </a:lnTo>
                <a:lnTo>
                  <a:pt x="0" y="739101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500"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223829" y="626644"/>
            <a:ext cx="17878441" cy="93692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07"/>
              </a:lnSpc>
              <a:spcBef>
                <a:spcPct val="0"/>
              </a:spcBef>
            </a:pPr>
            <a:r>
              <a:rPr lang="en-US" sz="3200" b="1" dirty="0">
                <a:solidFill>
                  <a:srgbClr val="2A1D41"/>
                </a:solidFill>
                <a:latin typeface="Arvo"/>
                <a:ea typeface="Arvo Bold"/>
                <a:cs typeface="Arvo Bold"/>
                <a:sym typeface="Arvo Bold"/>
              </a:rPr>
              <a:t>What is Domestic Abuse?</a:t>
            </a:r>
            <a:endParaRPr lang="en-US" sz="3200" dirty="0">
              <a:solidFill>
                <a:srgbClr val="2A1D41"/>
              </a:solidFill>
              <a:latin typeface="Arvo"/>
              <a:ea typeface="Arvo Bold"/>
              <a:cs typeface="Arvo Bold"/>
            </a:endParaRPr>
          </a:p>
          <a:p>
            <a:pPr algn="ctr">
              <a:lnSpc>
                <a:spcPts val="4907"/>
              </a:lnSpc>
              <a:spcBef>
                <a:spcPct val="0"/>
              </a:spcBef>
            </a:pPr>
            <a:r>
              <a:rPr lang="en-US" sz="3200" dirty="0">
                <a:solidFill>
                  <a:srgbClr val="2A1D41"/>
                </a:solidFill>
                <a:latin typeface="Arvo"/>
                <a:ea typeface="Arvo"/>
                <a:cs typeface="Arvo"/>
                <a:sym typeface="Arvo"/>
              </a:rPr>
              <a:t>Domestic abuse is when someone in a close relationship, </a:t>
            </a:r>
            <a:endParaRPr lang="en-US" sz="3200" dirty="0">
              <a:solidFill>
                <a:srgbClr val="2A1D41"/>
              </a:solidFill>
              <a:latin typeface="Arvo"/>
              <a:ea typeface="Arvo"/>
              <a:cs typeface="Arvo"/>
            </a:endParaRPr>
          </a:p>
          <a:p>
            <a:pPr algn="ctr">
              <a:lnSpc>
                <a:spcPts val="4907"/>
              </a:lnSpc>
              <a:spcBef>
                <a:spcPct val="0"/>
              </a:spcBef>
            </a:pPr>
            <a:r>
              <a:rPr lang="en-US" sz="3200" dirty="0">
                <a:solidFill>
                  <a:srgbClr val="2A1D41"/>
                </a:solidFill>
                <a:latin typeface="Arvo"/>
                <a:ea typeface="Arvo"/>
                <a:cs typeface="Arvo"/>
                <a:sym typeface="Arvo"/>
              </a:rPr>
              <a:t>like a partner or family member, uses control, power, </a:t>
            </a:r>
            <a:endParaRPr lang="en-US" sz="3200" dirty="0">
              <a:solidFill>
                <a:srgbClr val="2A1D41"/>
              </a:solidFill>
              <a:latin typeface="Arvo"/>
              <a:ea typeface="Arvo"/>
              <a:cs typeface="Arvo"/>
            </a:endParaRPr>
          </a:p>
          <a:p>
            <a:pPr algn="ctr">
              <a:lnSpc>
                <a:spcPts val="4907"/>
              </a:lnSpc>
              <a:spcBef>
                <a:spcPct val="0"/>
              </a:spcBef>
            </a:pPr>
            <a:r>
              <a:rPr lang="en-US" sz="3200" dirty="0">
                <a:solidFill>
                  <a:srgbClr val="2A1D41"/>
                </a:solidFill>
                <a:latin typeface="Arvo"/>
                <a:ea typeface="Arvo"/>
                <a:cs typeface="Arvo"/>
                <a:sym typeface="Arvo"/>
              </a:rPr>
              <a:t>or fear to harm or dominate the other person.</a:t>
            </a:r>
            <a:endParaRPr lang="en-US" sz="3200" dirty="0">
              <a:solidFill>
                <a:srgbClr val="2A1D41"/>
              </a:solidFill>
              <a:latin typeface="Arvo"/>
              <a:ea typeface="Arvo"/>
              <a:cs typeface="Arvo"/>
            </a:endParaRPr>
          </a:p>
          <a:p>
            <a:pPr algn="ctr">
              <a:lnSpc>
                <a:spcPts val="4907"/>
              </a:lnSpc>
              <a:spcBef>
                <a:spcPct val="0"/>
              </a:spcBef>
            </a:pPr>
            <a:r>
              <a:rPr lang="en-US" sz="3200" b="1" dirty="0">
                <a:solidFill>
                  <a:srgbClr val="2A1D41"/>
                </a:solidFill>
                <a:latin typeface="Arvo"/>
                <a:ea typeface="Arvo Bold"/>
                <a:cs typeface="Arvo Bold"/>
                <a:sym typeface="Arvo Bold"/>
              </a:rPr>
              <a:t>Types of Abuse:</a:t>
            </a:r>
            <a:endParaRPr lang="en-US" sz="3200" b="1" dirty="0">
              <a:solidFill>
                <a:srgbClr val="2A1D41"/>
              </a:solidFill>
              <a:latin typeface="Arvo"/>
              <a:ea typeface="Arvo Bold"/>
              <a:cs typeface="Arvo Bold"/>
            </a:endParaRPr>
          </a:p>
          <a:p>
            <a:pPr algn="ctr">
              <a:lnSpc>
                <a:spcPts val="4907"/>
              </a:lnSpc>
              <a:spcBef>
                <a:spcPct val="0"/>
              </a:spcBef>
            </a:pPr>
            <a:r>
              <a:rPr lang="en-US" sz="3200" b="1" dirty="0">
                <a:solidFill>
                  <a:srgbClr val="2A1D41"/>
                </a:solidFill>
                <a:latin typeface="Arvo"/>
                <a:ea typeface="Arvo Bold"/>
                <a:cs typeface="Arvo Bold"/>
                <a:sym typeface="Arvo Bold"/>
              </a:rPr>
              <a:t>Physical:</a:t>
            </a:r>
            <a:r>
              <a:rPr lang="en-US" sz="3200" dirty="0">
                <a:solidFill>
                  <a:srgbClr val="2A1D41"/>
                </a:solidFill>
                <a:latin typeface="Arvo"/>
                <a:ea typeface="Arvo"/>
                <a:cs typeface="Arvo"/>
                <a:sym typeface="Arvo"/>
              </a:rPr>
              <a:t> Hitting, punching, or hurting someone.</a:t>
            </a:r>
            <a:endParaRPr lang="en-US" sz="3200" dirty="0">
              <a:solidFill>
                <a:srgbClr val="2A1D41"/>
              </a:solidFill>
              <a:latin typeface="Arvo"/>
              <a:ea typeface="Arvo"/>
              <a:cs typeface="Arvo"/>
            </a:endParaRPr>
          </a:p>
          <a:p>
            <a:pPr algn="ctr">
              <a:lnSpc>
                <a:spcPts val="4907"/>
              </a:lnSpc>
              <a:spcBef>
                <a:spcPct val="0"/>
              </a:spcBef>
            </a:pPr>
            <a:r>
              <a:rPr lang="en-US" sz="3200" b="1" dirty="0">
                <a:solidFill>
                  <a:srgbClr val="2A1D41"/>
                </a:solidFill>
                <a:latin typeface="Arvo"/>
                <a:ea typeface="Arvo Bold"/>
                <a:cs typeface="Arvo Bold"/>
                <a:sym typeface="Arvo Bold"/>
              </a:rPr>
              <a:t>Emotional:</a:t>
            </a:r>
            <a:r>
              <a:rPr lang="en-US" sz="3200" dirty="0">
                <a:solidFill>
                  <a:srgbClr val="2A1D41"/>
                </a:solidFill>
                <a:latin typeface="Arvo"/>
                <a:ea typeface="Arvo"/>
                <a:cs typeface="Arvo"/>
                <a:sym typeface="Arvo"/>
              </a:rPr>
              <a:t> Name-calling, gaslighting, or making someone feel worthless.</a:t>
            </a:r>
            <a:endParaRPr lang="en-US" sz="3200" dirty="0">
              <a:solidFill>
                <a:srgbClr val="2A1D41"/>
              </a:solidFill>
              <a:latin typeface="Arvo"/>
              <a:ea typeface="Arvo"/>
              <a:cs typeface="Arvo"/>
            </a:endParaRPr>
          </a:p>
          <a:p>
            <a:pPr algn="ctr">
              <a:lnSpc>
                <a:spcPts val="4907"/>
              </a:lnSpc>
              <a:spcBef>
                <a:spcPct val="0"/>
              </a:spcBef>
            </a:pPr>
            <a:r>
              <a:rPr lang="en-US" sz="3200" b="1" dirty="0">
                <a:solidFill>
                  <a:srgbClr val="2A1D41"/>
                </a:solidFill>
                <a:latin typeface="Arvo"/>
                <a:ea typeface="Arvo Bold"/>
                <a:cs typeface="Arvo Bold"/>
                <a:sym typeface="Arvo Bold"/>
              </a:rPr>
              <a:t>Sexual:</a:t>
            </a:r>
            <a:r>
              <a:rPr lang="en-US" sz="3200" dirty="0">
                <a:solidFill>
                  <a:srgbClr val="2A1D41"/>
                </a:solidFill>
                <a:latin typeface="Arvo"/>
                <a:ea typeface="Arvo"/>
                <a:cs typeface="Arvo"/>
                <a:sym typeface="Arvo"/>
              </a:rPr>
              <a:t> Forcing someone to do things they don’t want to.</a:t>
            </a:r>
            <a:endParaRPr lang="en-US" sz="3200" dirty="0">
              <a:solidFill>
                <a:srgbClr val="2A1D41"/>
              </a:solidFill>
              <a:latin typeface="Arvo"/>
              <a:ea typeface="Arvo"/>
              <a:cs typeface="Arvo"/>
            </a:endParaRPr>
          </a:p>
          <a:p>
            <a:pPr algn="ctr">
              <a:lnSpc>
                <a:spcPts val="4907"/>
              </a:lnSpc>
              <a:spcBef>
                <a:spcPct val="0"/>
              </a:spcBef>
            </a:pPr>
            <a:r>
              <a:rPr lang="en-US" sz="3200" b="1" dirty="0">
                <a:solidFill>
                  <a:srgbClr val="2A1D41"/>
                </a:solidFill>
                <a:latin typeface="Arvo"/>
                <a:ea typeface="Arvo Bold"/>
                <a:cs typeface="Arvo Bold"/>
                <a:sym typeface="Arvo Bold"/>
              </a:rPr>
              <a:t>Financial:</a:t>
            </a:r>
            <a:r>
              <a:rPr lang="en-US" sz="3200" dirty="0">
                <a:solidFill>
                  <a:srgbClr val="2A1D41"/>
                </a:solidFill>
                <a:latin typeface="Arvo"/>
                <a:ea typeface="Arvo"/>
                <a:cs typeface="Arvo"/>
                <a:sym typeface="Arvo"/>
              </a:rPr>
              <a:t> Controlling someone’s money or preventing them from working.</a:t>
            </a:r>
            <a:endParaRPr lang="en-US" sz="3200" dirty="0">
              <a:solidFill>
                <a:srgbClr val="2A1D41"/>
              </a:solidFill>
              <a:latin typeface="Arvo"/>
              <a:ea typeface="Arvo"/>
              <a:cs typeface="Arvo"/>
            </a:endParaRPr>
          </a:p>
          <a:p>
            <a:pPr algn="ctr">
              <a:lnSpc>
                <a:spcPts val="4907"/>
              </a:lnSpc>
              <a:spcBef>
                <a:spcPct val="0"/>
              </a:spcBef>
            </a:pPr>
            <a:r>
              <a:rPr lang="en-US" sz="3200" b="1" dirty="0">
                <a:solidFill>
                  <a:srgbClr val="2A1D41"/>
                </a:solidFill>
                <a:latin typeface="Arvo"/>
                <a:ea typeface="Arvo Bold"/>
                <a:cs typeface="Arvo Bold"/>
                <a:sym typeface="Arvo Bold"/>
              </a:rPr>
              <a:t>Digital:</a:t>
            </a:r>
            <a:r>
              <a:rPr lang="en-US" sz="3200" dirty="0">
                <a:solidFill>
                  <a:srgbClr val="2A1D41"/>
                </a:solidFill>
                <a:latin typeface="Arvo"/>
                <a:ea typeface="Arvo"/>
                <a:cs typeface="Arvo"/>
                <a:sym typeface="Arvo"/>
              </a:rPr>
              <a:t> Using technology to stalk, threaten, or harass someone.</a:t>
            </a:r>
            <a:endParaRPr lang="en-US" sz="3200">
              <a:solidFill>
                <a:srgbClr val="2A1D41"/>
              </a:solidFill>
              <a:latin typeface="Arvo"/>
              <a:ea typeface="Arvo"/>
              <a:cs typeface="Arvo"/>
            </a:endParaRPr>
          </a:p>
          <a:p>
            <a:pPr algn="ctr">
              <a:lnSpc>
                <a:spcPts val="4907"/>
              </a:lnSpc>
              <a:spcBef>
                <a:spcPct val="0"/>
              </a:spcBef>
            </a:pPr>
            <a:r>
              <a:rPr lang="en-US" sz="3200" b="1" dirty="0">
                <a:solidFill>
                  <a:srgbClr val="2A1D41"/>
                </a:solidFill>
                <a:latin typeface="Arvo"/>
                <a:ea typeface="Arvo"/>
                <a:cs typeface="Arvo"/>
              </a:rPr>
              <a:t>Spiritual : </a:t>
            </a:r>
            <a:r>
              <a:rPr lang="en-US" sz="3200" dirty="0">
                <a:solidFill>
                  <a:srgbClr val="2A1D41"/>
                </a:solidFill>
                <a:latin typeface="Arvo"/>
                <a:ea typeface="+mn-lt"/>
                <a:cs typeface="+mn-lt"/>
              </a:rPr>
              <a:t>Spiritual abuse occurs when someone uses spiritual or religious beliefs </a:t>
            </a:r>
            <a:endParaRPr lang="en-US" sz="3200" b="1">
              <a:solidFill>
                <a:srgbClr val="2A1D41"/>
              </a:solidFill>
              <a:latin typeface="Arvo"/>
              <a:ea typeface="+mn-lt"/>
              <a:cs typeface="+mn-lt"/>
            </a:endParaRPr>
          </a:p>
          <a:p>
            <a:pPr algn="ctr">
              <a:lnSpc>
                <a:spcPts val="4907"/>
              </a:lnSpc>
              <a:spcBef>
                <a:spcPct val="0"/>
              </a:spcBef>
            </a:pPr>
            <a:r>
              <a:rPr lang="en-US" sz="3200" dirty="0">
                <a:solidFill>
                  <a:srgbClr val="2A1D41"/>
                </a:solidFill>
                <a:latin typeface="Arvo"/>
                <a:ea typeface="+mn-lt"/>
                <a:cs typeface="+mn-lt"/>
              </a:rPr>
              <a:t>to manipulate, control, or harm another person, often leading to emotional and psychological trauma.</a:t>
            </a:r>
            <a:endParaRPr lang="en-US" sz="3200" b="1" dirty="0">
              <a:solidFill>
                <a:srgbClr val="2A1D41"/>
              </a:solidFill>
              <a:latin typeface="Arvo"/>
              <a:ea typeface="Arvo"/>
              <a:cs typeface="Arvo"/>
            </a:endParaRPr>
          </a:p>
          <a:p>
            <a:pPr algn="ctr">
              <a:lnSpc>
                <a:spcPts val="4907"/>
              </a:lnSpc>
              <a:spcBef>
                <a:spcPct val="0"/>
              </a:spcBef>
            </a:pPr>
            <a:endParaRPr lang="en-US" sz="3200" dirty="0">
              <a:solidFill>
                <a:srgbClr val="2A1D41"/>
              </a:solidFill>
              <a:latin typeface="Arvo"/>
              <a:ea typeface="Arvo"/>
              <a:cs typeface="Arvo"/>
            </a:endParaRPr>
          </a:p>
          <a:p>
            <a:pPr algn="ctr">
              <a:lnSpc>
                <a:spcPts val="4907"/>
              </a:lnSpc>
              <a:spcBef>
                <a:spcPct val="0"/>
              </a:spcBef>
            </a:pPr>
            <a:endParaRPr lang="en-US" sz="3200" dirty="0">
              <a:solidFill>
                <a:srgbClr val="2A1D41"/>
              </a:solidFill>
              <a:latin typeface="Arvo"/>
              <a:ea typeface="Arvo"/>
              <a:cs typeface="Arvo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6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2918166" y="-133350"/>
            <a:ext cx="5369834" cy="10420350"/>
          </a:xfrm>
          <a:custGeom>
            <a:avLst/>
            <a:gdLst/>
            <a:ahLst/>
            <a:cxnLst/>
            <a:rect l="l" t="t" r="r" b="b"/>
            <a:pathLst>
              <a:path w="5369834" h="10420350">
                <a:moveTo>
                  <a:pt x="0" y="0"/>
                </a:moveTo>
                <a:lnTo>
                  <a:pt x="5369834" y="0"/>
                </a:lnTo>
                <a:lnTo>
                  <a:pt x="5369834" y="10420350"/>
                </a:lnTo>
                <a:lnTo>
                  <a:pt x="0" y="1042035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67947" r="-109767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445506" y="936241"/>
            <a:ext cx="12491710" cy="10780754"/>
            <a:chOff x="0" y="0"/>
            <a:chExt cx="16655614" cy="14374339"/>
          </a:xfrm>
        </p:grpSpPr>
        <p:sp>
          <p:nvSpPr>
            <p:cNvPr id="4" name="TextBox 4"/>
            <p:cNvSpPr txBox="1"/>
            <p:nvPr/>
          </p:nvSpPr>
          <p:spPr>
            <a:xfrm>
              <a:off x="0" y="13165594"/>
              <a:ext cx="14250186" cy="120874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7243"/>
                </a:lnSpc>
              </a:pPr>
              <a:endParaRPr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200025"/>
              <a:ext cx="16655614" cy="1274382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5852"/>
                </a:lnSpc>
              </a:pPr>
              <a:r>
                <a:rPr lang="en-US" sz="3233" b="1">
                  <a:solidFill>
                    <a:srgbClr val="2A1D41"/>
                  </a:solidFill>
                  <a:latin typeface="Arvo Bold"/>
                  <a:ea typeface="Arvo Bold"/>
                  <a:cs typeface="Arvo Bold"/>
                  <a:sym typeface="Arvo Bold"/>
                </a:rPr>
                <a:t>How It Affects People:</a:t>
              </a:r>
            </a:p>
            <a:p>
              <a:pPr marL="698109" lvl="1" indent="-349054" algn="l">
                <a:lnSpc>
                  <a:spcPts val="5852"/>
                </a:lnSpc>
                <a:buFont typeface="Arial"/>
                <a:buChar char="•"/>
              </a:pPr>
              <a:r>
                <a:rPr lang="en-US" sz="3233">
                  <a:solidFill>
                    <a:srgbClr val="2A1D41"/>
                  </a:solidFill>
                  <a:latin typeface="Arvo"/>
                  <a:ea typeface="Arvo"/>
                  <a:cs typeface="Arvo"/>
                  <a:sym typeface="Arvo"/>
                </a:rPr>
                <a:t>Mental Health: Anxiety, depression, and low self-esteem.</a:t>
              </a:r>
            </a:p>
            <a:p>
              <a:pPr marL="698109" lvl="1" indent="-349054" algn="l">
                <a:lnSpc>
                  <a:spcPts val="5852"/>
                </a:lnSpc>
                <a:buFont typeface="Arial"/>
                <a:buChar char="•"/>
              </a:pPr>
              <a:r>
                <a:rPr lang="en-US" sz="3233">
                  <a:solidFill>
                    <a:srgbClr val="2A1D41"/>
                  </a:solidFill>
                  <a:latin typeface="Arvo"/>
                  <a:ea typeface="Arvo"/>
                  <a:cs typeface="Arvo"/>
                  <a:sym typeface="Arvo"/>
                </a:rPr>
                <a:t>Physical Health: Injuries or long-term medical issues.</a:t>
              </a:r>
            </a:p>
            <a:p>
              <a:pPr marL="698109" lvl="1" indent="-349054" algn="l">
                <a:lnSpc>
                  <a:spcPts val="5852"/>
                </a:lnSpc>
                <a:buFont typeface="Arial"/>
                <a:buChar char="•"/>
              </a:pPr>
              <a:r>
                <a:rPr lang="en-US" sz="3233">
                  <a:solidFill>
                    <a:srgbClr val="2A1D41"/>
                  </a:solidFill>
                  <a:latin typeface="Arvo"/>
                  <a:ea typeface="Arvo"/>
                  <a:cs typeface="Arvo"/>
                  <a:sym typeface="Arvo"/>
                </a:rPr>
                <a:t>Future Relationships: Struggling to trust others.</a:t>
              </a:r>
            </a:p>
            <a:p>
              <a:pPr algn="l">
                <a:lnSpc>
                  <a:spcPts val="5852"/>
                </a:lnSpc>
              </a:pPr>
              <a:r>
                <a:rPr lang="en-US" sz="3233" b="1">
                  <a:solidFill>
                    <a:srgbClr val="2A1D41"/>
                  </a:solidFill>
                  <a:latin typeface="Arvo Bold"/>
                  <a:ea typeface="Arvo Bold"/>
                  <a:cs typeface="Arvo Bold"/>
                  <a:sym typeface="Arvo Bold"/>
                </a:rPr>
                <a:t>On Children:</a:t>
              </a:r>
            </a:p>
            <a:p>
              <a:pPr marL="698109" lvl="1" indent="-349054" algn="l">
                <a:lnSpc>
                  <a:spcPts val="5852"/>
                </a:lnSpc>
                <a:buFont typeface="Arial"/>
                <a:buChar char="•"/>
              </a:pPr>
              <a:r>
                <a:rPr lang="en-US" sz="3233">
                  <a:solidFill>
                    <a:srgbClr val="2A1D41"/>
                  </a:solidFill>
                  <a:latin typeface="Arvo"/>
                  <a:ea typeface="Arvo"/>
                  <a:cs typeface="Arvo"/>
                  <a:sym typeface="Arvo"/>
                </a:rPr>
                <a:t>Witnessing abuse can cause trauma, impacting their emotional development, education, and future relationships.</a:t>
              </a:r>
            </a:p>
            <a:p>
              <a:pPr algn="l">
                <a:lnSpc>
                  <a:spcPts val="5852"/>
                </a:lnSpc>
              </a:pPr>
              <a:r>
                <a:rPr lang="en-US" sz="3233" b="1">
                  <a:solidFill>
                    <a:srgbClr val="2A1D41"/>
                  </a:solidFill>
                  <a:latin typeface="Arvo Bold"/>
                  <a:ea typeface="Arvo Bold"/>
                  <a:cs typeface="Arvo Bold"/>
                  <a:sym typeface="Arvo Bold"/>
                </a:rPr>
                <a:t>On Communities:</a:t>
              </a:r>
            </a:p>
            <a:p>
              <a:pPr marL="698109" lvl="1" indent="-349054" algn="l">
                <a:lnSpc>
                  <a:spcPts val="5852"/>
                </a:lnSpc>
                <a:buFont typeface="Arial"/>
                <a:buChar char="•"/>
              </a:pPr>
              <a:r>
                <a:rPr lang="en-US" sz="3233">
                  <a:solidFill>
                    <a:srgbClr val="2A1D41"/>
                  </a:solidFill>
                  <a:latin typeface="Arvo"/>
                  <a:ea typeface="Arvo"/>
                  <a:cs typeface="Arvo"/>
                  <a:sym typeface="Arvo"/>
                </a:rPr>
                <a:t>Domestic abuse leads to societal costs, including healthcare, lost productivity, and the criminal justice system.</a:t>
              </a:r>
            </a:p>
            <a:p>
              <a:pPr algn="l">
                <a:lnSpc>
                  <a:spcPts val="5852"/>
                </a:lnSpc>
              </a:pPr>
              <a:endParaRPr lang="en-US" sz="3233">
                <a:solidFill>
                  <a:srgbClr val="2A1D41"/>
                </a:solidFill>
                <a:latin typeface="Arvo"/>
                <a:ea typeface="Arvo"/>
                <a:cs typeface="Arvo"/>
                <a:sym typeface="Arvo"/>
              </a:endParaRP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5143500"/>
            <a:ext cx="18288000" cy="5143500"/>
          </a:xfrm>
          <a:prstGeom prst="rect">
            <a:avLst/>
          </a:prstGeom>
          <a:solidFill>
            <a:srgbClr val="FB7ECC"/>
          </a:solidFill>
        </p:spPr>
      </p:sp>
      <p:sp>
        <p:nvSpPr>
          <p:cNvPr id="3" name="Freeform 3"/>
          <p:cNvSpPr/>
          <p:nvPr/>
        </p:nvSpPr>
        <p:spPr>
          <a:xfrm>
            <a:off x="15445664" y="-12114"/>
            <a:ext cx="2842336" cy="1606172"/>
          </a:xfrm>
          <a:custGeom>
            <a:avLst/>
            <a:gdLst/>
            <a:ahLst/>
            <a:cxnLst/>
            <a:rect l="l" t="t" r="r" b="b"/>
            <a:pathLst>
              <a:path w="2842336" h="1606172">
                <a:moveTo>
                  <a:pt x="0" y="0"/>
                </a:moveTo>
                <a:lnTo>
                  <a:pt x="2842336" y="0"/>
                </a:lnTo>
                <a:lnTo>
                  <a:pt x="2842336" y="1606172"/>
                </a:lnTo>
                <a:lnTo>
                  <a:pt x="0" y="160617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1544300" y="781447"/>
            <a:ext cx="11859137" cy="40486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1804"/>
              </a:lnSpc>
            </a:pPr>
            <a:r>
              <a:rPr lang="en-US" sz="26503" b="1">
                <a:solidFill>
                  <a:srgbClr val="2A1D41"/>
                </a:solidFill>
                <a:latin typeface="Nunito Sans Heavy"/>
                <a:ea typeface="Nunito Sans Heavy"/>
                <a:cs typeface="Nunito Sans Heavy"/>
                <a:sym typeface="Nunito Sans Heavy"/>
              </a:rPr>
              <a:t>1 : 4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0479485" y="1373333"/>
            <a:ext cx="4483182" cy="32316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500" dirty="0">
                <a:solidFill>
                  <a:srgbClr val="2A1D41"/>
                </a:solidFill>
                <a:latin typeface="Garet"/>
                <a:ea typeface="Garet"/>
                <a:cs typeface="Garet"/>
                <a:sym typeface="Garet"/>
              </a:rPr>
              <a:t>1 in 4 women in England and Wales will experience domestic abuse in their lifetime.</a:t>
            </a:r>
          </a:p>
          <a:p>
            <a:pPr algn="l">
              <a:lnSpc>
                <a:spcPts val="4200"/>
              </a:lnSpc>
            </a:pPr>
            <a:endParaRPr lang="en-US" sz="3500">
              <a:solidFill>
                <a:srgbClr val="2A1D41"/>
              </a:solidFill>
              <a:latin typeface="Garet"/>
              <a:ea typeface="Garet"/>
              <a:cs typeface="Garet"/>
              <a:sym typeface="Garet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3231472" y="9273029"/>
            <a:ext cx="5300515" cy="3302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079"/>
              </a:lnSpc>
              <a:spcBef>
                <a:spcPct val="0"/>
              </a:spcBef>
            </a:pPr>
            <a:r>
              <a:rPr lang="en-US" sz="4000" b="1" dirty="0">
                <a:solidFill>
                  <a:srgbClr val="2A1D41"/>
                </a:solidFill>
                <a:latin typeface="Roboto"/>
                <a:ea typeface="Roboto"/>
                <a:cs typeface="Roboto"/>
                <a:sym typeface="Roboto"/>
              </a:rPr>
              <a:t> Refuge.org.uk</a:t>
            </a:r>
            <a:endParaRPr lang="en-US" sz="4000" b="1" dirty="0">
              <a:solidFill>
                <a:srgbClr val="2A1D41"/>
              </a:solidFill>
              <a:latin typeface="Roboto"/>
              <a:ea typeface="Roboto"/>
              <a:cs typeface="Roboto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544300" y="5228679"/>
            <a:ext cx="11859137" cy="40486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1804"/>
              </a:lnSpc>
            </a:pPr>
            <a:r>
              <a:rPr lang="en-US" sz="26503" b="1">
                <a:solidFill>
                  <a:srgbClr val="2A1D41"/>
                </a:solidFill>
                <a:latin typeface="Nunito Sans Heavy"/>
                <a:ea typeface="Nunito Sans Heavy"/>
                <a:cs typeface="Nunito Sans Heavy"/>
                <a:sym typeface="Nunito Sans Heavy"/>
              </a:rPr>
              <a:t>1 : 6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0728252" y="5838145"/>
            <a:ext cx="4483182" cy="32316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500" dirty="0">
                <a:solidFill>
                  <a:srgbClr val="2A1D41"/>
                </a:solidFill>
                <a:latin typeface="Garet"/>
                <a:ea typeface="Garet"/>
                <a:cs typeface="Garet"/>
                <a:sym typeface="Garet"/>
              </a:rPr>
              <a:t>1 in 6 men in England and Wales will experience domestic abuse in their lifetime.</a:t>
            </a:r>
          </a:p>
          <a:p>
            <a:pPr algn="l">
              <a:lnSpc>
                <a:spcPts val="4200"/>
              </a:lnSpc>
            </a:pPr>
            <a:endParaRPr lang="en-US" sz="3500">
              <a:solidFill>
                <a:srgbClr val="2A1D41"/>
              </a:solidFill>
              <a:latin typeface="Garet"/>
              <a:ea typeface="Garet"/>
              <a:cs typeface="Garet"/>
              <a:sym typeface="Gare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1ABA51-D94A-0F76-ECB4-8F5AE9DD6B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>
            <a:extLst>
              <a:ext uri="{FF2B5EF4-FFF2-40B4-BE49-F238E27FC236}">
                <a16:creationId xmlns:a16="http://schemas.microsoft.com/office/drawing/2014/main" id="{04A1076C-2690-69E4-1296-B40F71415ECA}"/>
              </a:ext>
            </a:extLst>
          </p:cNvPr>
          <p:cNvSpPr/>
          <p:nvPr/>
        </p:nvSpPr>
        <p:spPr>
          <a:xfrm>
            <a:off x="0" y="5143500"/>
            <a:ext cx="18288000" cy="5143500"/>
          </a:xfrm>
          <a:prstGeom prst="rect">
            <a:avLst/>
          </a:prstGeom>
          <a:solidFill>
            <a:srgbClr val="FB7ECC"/>
          </a:solidFill>
        </p:spPr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90D70677-C93F-90E9-5A15-EBF8C46A00AA}"/>
              </a:ext>
            </a:extLst>
          </p:cNvPr>
          <p:cNvSpPr/>
          <p:nvPr/>
        </p:nvSpPr>
        <p:spPr>
          <a:xfrm>
            <a:off x="15445664" y="-12114"/>
            <a:ext cx="2842336" cy="1606172"/>
          </a:xfrm>
          <a:custGeom>
            <a:avLst/>
            <a:gdLst/>
            <a:ahLst/>
            <a:cxnLst/>
            <a:rect l="l" t="t" r="r" b="b"/>
            <a:pathLst>
              <a:path w="2842336" h="1606172">
                <a:moveTo>
                  <a:pt x="0" y="0"/>
                </a:moveTo>
                <a:lnTo>
                  <a:pt x="2842336" y="0"/>
                </a:lnTo>
                <a:lnTo>
                  <a:pt x="2842336" y="1606172"/>
                </a:lnTo>
                <a:lnTo>
                  <a:pt x="0" y="160617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DB51F4C5-04A6-419C-0044-649237940CCA}"/>
              </a:ext>
            </a:extLst>
          </p:cNvPr>
          <p:cNvSpPr txBox="1"/>
          <p:nvPr/>
        </p:nvSpPr>
        <p:spPr>
          <a:xfrm>
            <a:off x="1544300" y="781447"/>
            <a:ext cx="11859137" cy="40486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1804"/>
              </a:lnSpc>
            </a:pPr>
            <a:r>
              <a:rPr lang="en-US" sz="26500" b="1" dirty="0">
                <a:solidFill>
                  <a:srgbClr val="2A1D41"/>
                </a:solidFill>
                <a:latin typeface="Nunito Sans Heavy"/>
                <a:ea typeface="Nunito Sans Heavy"/>
                <a:cs typeface="Nunito Sans Heavy"/>
                <a:sym typeface="Nunito Sans Heavy"/>
              </a:rPr>
              <a:t>1 : 3</a:t>
            </a:r>
            <a:endParaRPr lang="en-US" sz="26503" b="1" dirty="0">
              <a:solidFill>
                <a:srgbClr val="2A1D41"/>
              </a:solidFill>
              <a:latin typeface="Nunito Sans Heavy"/>
              <a:ea typeface="Nunito Sans Heavy"/>
              <a:cs typeface="Nunito Sans Heavy"/>
              <a:sym typeface="Nunito Sans Heavy"/>
            </a:endParaRPr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0EF65214-4190-469B-13E0-8459288C0D7D}"/>
              </a:ext>
            </a:extLst>
          </p:cNvPr>
          <p:cNvSpPr txBox="1"/>
          <p:nvPr/>
        </p:nvSpPr>
        <p:spPr>
          <a:xfrm>
            <a:off x="10479485" y="1713144"/>
            <a:ext cx="4483182" cy="26930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500" dirty="0">
                <a:solidFill>
                  <a:srgbClr val="2A1D41"/>
                </a:solidFill>
                <a:latin typeface="Garet"/>
                <a:ea typeface="Garet"/>
                <a:cs typeface="Garet"/>
                <a:sym typeface="Garet"/>
              </a:rPr>
              <a:t>1 in 3 Young people in England and Wales have experienced teen dating abuse</a:t>
            </a:r>
            <a:endParaRPr lang="en-US" sz="3500" dirty="0">
              <a:solidFill>
                <a:srgbClr val="2A1D41"/>
              </a:solidFill>
              <a:latin typeface="Garet"/>
              <a:ea typeface="Garet"/>
              <a:cs typeface="Garet"/>
            </a:endParaRPr>
          </a:p>
        </p:txBody>
      </p:sp>
      <p:sp>
        <p:nvSpPr>
          <p:cNvPr id="8" name="TextBox 8">
            <a:extLst>
              <a:ext uri="{FF2B5EF4-FFF2-40B4-BE49-F238E27FC236}">
                <a16:creationId xmlns:a16="http://schemas.microsoft.com/office/drawing/2014/main" id="{62CD7CE1-7147-96A4-88B1-5F1554DBE510}"/>
              </a:ext>
            </a:extLst>
          </p:cNvPr>
          <p:cNvSpPr txBox="1"/>
          <p:nvPr/>
        </p:nvSpPr>
        <p:spPr>
          <a:xfrm>
            <a:off x="1537914" y="5838145"/>
            <a:ext cx="15310790" cy="430887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500" dirty="0">
                <a:solidFill>
                  <a:srgbClr val="2A1D41"/>
                </a:solidFill>
                <a:ea typeface="+mn-lt"/>
                <a:cs typeface="+mn-lt"/>
                <a:sym typeface="Garet"/>
              </a:rPr>
              <a:t>These figures come from a survey of 10,000 children aged 13–17 across England </a:t>
            </a:r>
            <a:endParaRPr lang="en-US" dirty="0">
              <a:solidFill>
                <a:srgbClr val="000000"/>
              </a:solidFill>
              <a:ea typeface="+mn-lt"/>
              <a:cs typeface="+mn-lt"/>
              <a:sym typeface="Garet"/>
            </a:endParaRPr>
          </a:p>
          <a:p>
            <a:pPr algn="ctr">
              <a:lnSpc>
                <a:spcPts val="4200"/>
              </a:lnSpc>
            </a:pPr>
            <a:r>
              <a:rPr lang="en-US" sz="3500" dirty="0">
                <a:solidFill>
                  <a:srgbClr val="2A1D41"/>
                </a:solidFill>
                <a:ea typeface="+mn-lt"/>
                <a:cs typeface="+mn-lt"/>
                <a:sym typeface="Garet"/>
              </a:rPr>
              <a:t>and Wales by Youth Endowment Fund (YEF) in 2024. </a:t>
            </a:r>
          </a:p>
          <a:p>
            <a:pPr algn="ctr">
              <a:lnSpc>
                <a:spcPts val="4200"/>
              </a:lnSpc>
            </a:pPr>
            <a:endParaRPr lang="en-US" sz="3500" dirty="0">
              <a:solidFill>
                <a:srgbClr val="2A1D41"/>
              </a:solidFill>
              <a:ea typeface="+mn-lt"/>
              <a:cs typeface="+mn-lt"/>
            </a:endParaRPr>
          </a:p>
          <a:p>
            <a:pPr algn="ctr">
              <a:lnSpc>
                <a:spcPts val="4200"/>
              </a:lnSpc>
            </a:pPr>
            <a:r>
              <a:rPr lang="en-US" sz="3500" b="1" dirty="0">
                <a:solidFill>
                  <a:srgbClr val="2A1D41"/>
                </a:solidFill>
                <a:ea typeface="+mn-lt"/>
                <a:cs typeface="+mn-lt"/>
              </a:rPr>
              <a:t>31%</a:t>
            </a:r>
            <a:r>
              <a:rPr lang="en-US" sz="3500" dirty="0">
                <a:solidFill>
                  <a:srgbClr val="2A1D41"/>
                </a:solidFill>
                <a:ea typeface="+mn-lt"/>
                <a:cs typeface="+mn-lt"/>
              </a:rPr>
              <a:t> reported experiencing some form of </a:t>
            </a:r>
            <a:endParaRPr lang="en-US" dirty="0">
              <a:solidFill>
                <a:srgbClr val="000000"/>
              </a:solidFill>
              <a:ea typeface="+mn-lt"/>
              <a:cs typeface="+mn-lt"/>
            </a:endParaRPr>
          </a:p>
          <a:p>
            <a:pPr algn="ctr">
              <a:lnSpc>
                <a:spcPts val="4200"/>
              </a:lnSpc>
            </a:pPr>
            <a:r>
              <a:rPr lang="en-US" sz="3500" dirty="0">
                <a:solidFill>
                  <a:srgbClr val="2A1D41"/>
                </a:solidFill>
                <a:ea typeface="+mn-lt"/>
                <a:cs typeface="+mn-lt"/>
              </a:rPr>
              <a:t>physical or sexual violence in that relationship</a:t>
            </a:r>
            <a:endParaRPr lang="en-US" dirty="0">
              <a:solidFill>
                <a:srgbClr val="000000"/>
              </a:solidFill>
              <a:ea typeface="+mn-lt"/>
              <a:cs typeface="+mn-lt"/>
            </a:endParaRPr>
          </a:p>
          <a:p>
            <a:pPr algn="ctr">
              <a:lnSpc>
                <a:spcPts val="4200"/>
              </a:lnSpc>
            </a:pPr>
            <a:r>
              <a:rPr lang="en-US" sz="3500" b="1" dirty="0">
                <a:solidFill>
                  <a:srgbClr val="2A1D41"/>
                </a:solidFill>
                <a:ea typeface="+mn-lt"/>
                <a:cs typeface="+mn-lt"/>
              </a:rPr>
              <a:t>19%</a:t>
            </a:r>
            <a:r>
              <a:rPr lang="en-US" sz="3500" dirty="0">
                <a:solidFill>
                  <a:srgbClr val="2A1D41"/>
                </a:solidFill>
                <a:ea typeface="+mn-lt"/>
                <a:cs typeface="+mn-lt"/>
              </a:rPr>
              <a:t> reported being physically assaulted (hit, kicked or shoved) by a partner.</a:t>
            </a:r>
            <a:endParaRPr lang="en-US" dirty="0"/>
          </a:p>
          <a:p>
            <a:pPr algn="ctr">
              <a:lnSpc>
                <a:spcPts val="4200"/>
              </a:lnSpc>
            </a:pPr>
            <a:endParaRPr lang="en-US" sz="3500" dirty="0">
              <a:solidFill>
                <a:srgbClr val="2A1D41"/>
              </a:solidFill>
              <a:ea typeface="Calibri"/>
              <a:cs typeface="Calibri"/>
            </a:endParaRPr>
          </a:p>
          <a:p>
            <a:pPr algn="ctr">
              <a:lnSpc>
                <a:spcPts val="4200"/>
              </a:lnSpc>
            </a:pPr>
            <a:endParaRPr lang="en-US" sz="3500" dirty="0">
              <a:solidFill>
                <a:srgbClr val="2A1D41"/>
              </a:solidFill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3386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" y="5144763"/>
            <a:ext cx="18288000" cy="5312142"/>
          </a:xfrm>
          <a:prstGeom prst="rect">
            <a:avLst/>
          </a:prstGeom>
          <a:solidFill>
            <a:srgbClr val="FB7ECC"/>
          </a:solidFill>
        </p:spPr>
      </p:sp>
      <p:sp>
        <p:nvSpPr>
          <p:cNvPr id="3" name="Freeform 3"/>
          <p:cNvSpPr/>
          <p:nvPr/>
        </p:nvSpPr>
        <p:spPr>
          <a:xfrm>
            <a:off x="15445664" y="-12114"/>
            <a:ext cx="2842336" cy="1606172"/>
          </a:xfrm>
          <a:custGeom>
            <a:avLst/>
            <a:gdLst/>
            <a:ahLst/>
            <a:cxnLst/>
            <a:rect l="l" t="t" r="r" b="b"/>
            <a:pathLst>
              <a:path w="2842336" h="1606172">
                <a:moveTo>
                  <a:pt x="0" y="0"/>
                </a:moveTo>
                <a:lnTo>
                  <a:pt x="2842336" y="0"/>
                </a:lnTo>
                <a:lnTo>
                  <a:pt x="2842336" y="1606172"/>
                </a:lnTo>
                <a:lnTo>
                  <a:pt x="0" y="160617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833786" y="-6296"/>
            <a:ext cx="16462028" cy="342786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1804"/>
              </a:lnSpc>
            </a:pPr>
            <a:r>
              <a:rPr lang="en-US" sz="9600" b="1" dirty="0">
                <a:solidFill>
                  <a:srgbClr val="2A1D41"/>
                </a:solidFill>
                <a:latin typeface="Nunito Sans Heavy"/>
                <a:cs typeface="Poppins"/>
                <a:sym typeface="Nunito Sans Heavy"/>
              </a:rPr>
              <a:t>Less than 40% </a:t>
            </a:r>
            <a:endParaRPr lang="en-US" sz="9600" b="1" dirty="0">
              <a:solidFill>
                <a:srgbClr val="2A1D41"/>
              </a:solidFill>
              <a:latin typeface="Nunito Sans Heavy"/>
              <a:cs typeface="Poppins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586946" y="5920758"/>
            <a:ext cx="17102407" cy="333424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243"/>
              </a:lnSpc>
            </a:pPr>
            <a:r>
              <a:rPr lang="en-US" sz="4350" dirty="0">
                <a:solidFill>
                  <a:srgbClr val="2A1D41"/>
                </a:solidFill>
                <a:ea typeface="+mn-lt"/>
                <a:cs typeface="+mn-lt"/>
                <a:sym typeface="Garet"/>
              </a:rPr>
              <a:t>Younger teens (aged 13-15) in relationships are significantly more likely to report violent or controlling experiences in their relationships (58%) </a:t>
            </a:r>
            <a:endParaRPr lang="en-US">
              <a:solidFill>
                <a:srgbClr val="000000"/>
              </a:solidFill>
              <a:ea typeface="+mn-lt"/>
              <a:cs typeface="+mn-lt"/>
              <a:sym typeface="Garet"/>
            </a:endParaRPr>
          </a:p>
          <a:p>
            <a:pPr algn="ctr">
              <a:lnSpc>
                <a:spcPts val="5243"/>
              </a:lnSpc>
            </a:pPr>
            <a:r>
              <a:rPr lang="en-US" sz="4350" dirty="0">
                <a:solidFill>
                  <a:srgbClr val="2A1D41"/>
                </a:solidFill>
                <a:ea typeface="+mn-lt"/>
                <a:cs typeface="+mn-lt"/>
                <a:sym typeface="Garet"/>
              </a:rPr>
              <a:t>than those aged 16-17 (42% of those in relationships). </a:t>
            </a:r>
            <a:endParaRPr lang="en-US">
              <a:solidFill>
                <a:srgbClr val="000000"/>
              </a:solidFill>
              <a:ea typeface="+mn-lt"/>
              <a:cs typeface="+mn-lt"/>
            </a:endParaRPr>
          </a:p>
          <a:p>
            <a:pPr algn="ctr">
              <a:lnSpc>
                <a:spcPts val="5243"/>
              </a:lnSpc>
            </a:pPr>
            <a:r>
              <a:rPr lang="en-US" sz="4350" dirty="0">
                <a:solidFill>
                  <a:srgbClr val="2A1D41"/>
                </a:solidFill>
                <a:ea typeface="+mn-lt"/>
                <a:cs typeface="+mn-lt"/>
              </a:rPr>
              <a:t>Schools teach lessons on healthy relationships, but many topics are not fully covered and may not be reaching those who most need it.</a:t>
            </a:r>
            <a:endParaRPr lang="en-US" dirty="0">
              <a:ea typeface="Calibri"/>
              <a:cs typeface="Calibri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57D8160-12A4-2978-2D5A-131C9CF191C9}"/>
              </a:ext>
            </a:extLst>
          </p:cNvPr>
          <p:cNvSpPr txBox="1"/>
          <p:nvPr/>
        </p:nvSpPr>
        <p:spPr>
          <a:xfrm>
            <a:off x="760390" y="3234098"/>
            <a:ext cx="16768484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3600" b="1" dirty="0">
                <a:solidFill>
                  <a:srgbClr val="2A1D41"/>
                </a:solidFill>
                <a:latin typeface="Roboto"/>
                <a:ea typeface="+mn-lt"/>
                <a:cs typeface="+mn-lt"/>
              </a:rPr>
              <a:t>say they’ve received lessons on how to be in healthy and respectful romantic relationships.</a:t>
            </a:r>
            <a:endParaRPr lang="en-US" sz="3600" b="1">
              <a:solidFill>
                <a:srgbClr val="2A1D41"/>
              </a:solidFill>
              <a:latin typeface="Roboto"/>
              <a:ea typeface="Roboto"/>
              <a:cs typeface="Roboto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854ECEBE-9353-406C-9313-02A517A310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rgbClr val="FB7E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Meiryo"/>
            </a:endParaRPr>
          </a:p>
        </p:txBody>
      </p:sp>
      <p:sp>
        <p:nvSpPr>
          <p:cNvPr id="17" name="Freeform: Shape 9">
            <a:extLst>
              <a:ext uri="{FF2B5EF4-FFF2-40B4-BE49-F238E27FC236}">
                <a16:creationId xmlns:a16="http://schemas.microsoft.com/office/drawing/2014/main" id="{86806086-A782-4311-A63B-1A68574D80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3853" y="-23851"/>
            <a:ext cx="9867505" cy="8722336"/>
          </a:xfrm>
          <a:custGeom>
            <a:avLst/>
            <a:gdLst>
              <a:gd name="connsiteX0" fmla="*/ 1667657 w 6578337"/>
              <a:gd name="connsiteY0" fmla="*/ 0 h 5814891"/>
              <a:gd name="connsiteX1" fmla="*/ 5296215 w 6578337"/>
              <a:gd name="connsiteY1" fmla="*/ 0 h 5814891"/>
              <a:gd name="connsiteX2" fmla="*/ 5354505 w 6578337"/>
              <a:gd name="connsiteY2" fmla="*/ 38974 h 5814891"/>
              <a:gd name="connsiteX3" fmla="*/ 5772761 w 6578337"/>
              <a:gd name="connsiteY3" fmla="*/ 430996 h 5814891"/>
              <a:gd name="connsiteX4" fmla="*/ 6578337 w 6578337"/>
              <a:gd name="connsiteY4" fmla="*/ 2842158 h 5814891"/>
              <a:gd name="connsiteX5" fmla="*/ 6219497 w 6578337"/>
              <a:gd name="connsiteY5" fmla="*/ 3831001 h 5814891"/>
              <a:gd name="connsiteX6" fmla="*/ 5157059 w 6578337"/>
              <a:gd name="connsiteY6" fmla="*/ 4751758 h 5814891"/>
              <a:gd name="connsiteX7" fmla="*/ 4923464 w 6578337"/>
              <a:gd name="connsiteY7" fmla="*/ 4927890 h 5814891"/>
              <a:gd name="connsiteX8" fmla="*/ 3004017 w 6578337"/>
              <a:gd name="connsiteY8" fmla="*/ 5814891 h 5814891"/>
              <a:gd name="connsiteX9" fmla="*/ 475534 w 6578337"/>
              <a:gd name="connsiteY9" fmla="*/ 4373098 h 5814891"/>
              <a:gd name="connsiteX10" fmla="*/ 206071 w 6578337"/>
              <a:gd name="connsiteY10" fmla="*/ 4004246 h 5814891"/>
              <a:gd name="connsiteX11" fmla="*/ 79385 w 6578337"/>
              <a:gd name="connsiteY11" fmla="*/ 3833508 h 5814891"/>
              <a:gd name="connsiteX12" fmla="*/ 0 w 6578337"/>
              <a:gd name="connsiteY12" fmla="*/ 3721725 h 5814891"/>
              <a:gd name="connsiteX13" fmla="*/ 0 w 6578337"/>
              <a:gd name="connsiteY13" fmla="*/ 1581323 h 5814891"/>
              <a:gd name="connsiteX14" fmla="*/ 168477 w 6578337"/>
              <a:gd name="connsiteY14" fmla="*/ 1300525 h 5814891"/>
              <a:gd name="connsiteX15" fmla="*/ 885512 w 6578337"/>
              <a:gd name="connsiteY15" fmla="*/ 515238 h 5814891"/>
              <a:gd name="connsiteX16" fmla="*/ 1494824 w 6578337"/>
              <a:gd name="connsiteY16" fmla="*/ 90742 h 58148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6578337" h="5814891">
                <a:moveTo>
                  <a:pt x="1667657" y="0"/>
                </a:moveTo>
                <a:lnTo>
                  <a:pt x="5296215" y="0"/>
                </a:lnTo>
                <a:lnTo>
                  <a:pt x="5354505" y="38974"/>
                </a:lnTo>
                <a:cubicBezTo>
                  <a:pt x="5505893" y="152699"/>
                  <a:pt x="5645664" y="283643"/>
                  <a:pt x="5772761" y="430996"/>
                </a:cubicBezTo>
                <a:cubicBezTo>
                  <a:pt x="6292274" y="1033532"/>
                  <a:pt x="6578337" y="1889809"/>
                  <a:pt x="6578337" y="2842158"/>
                </a:cubicBezTo>
                <a:cubicBezTo>
                  <a:pt x="6578337" y="3222117"/>
                  <a:pt x="6467617" y="3527065"/>
                  <a:pt x="6219497" y="3831001"/>
                </a:cubicBezTo>
                <a:cubicBezTo>
                  <a:pt x="5959965" y="4148933"/>
                  <a:pt x="5569997" y="4441763"/>
                  <a:pt x="5157059" y="4751758"/>
                </a:cubicBezTo>
                <a:cubicBezTo>
                  <a:pt x="5080873" y="4808882"/>
                  <a:pt x="5002168" y="4868026"/>
                  <a:pt x="4923464" y="4927890"/>
                </a:cubicBezTo>
                <a:cubicBezTo>
                  <a:pt x="4218974" y="5463640"/>
                  <a:pt x="3704799" y="5814891"/>
                  <a:pt x="3004017" y="5814891"/>
                </a:cubicBezTo>
                <a:cubicBezTo>
                  <a:pt x="1936240" y="5814891"/>
                  <a:pt x="1180025" y="5383723"/>
                  <a:pt x="475534" y="4373098"/>
                </a:cubicBezTo>
                <a:cubicBezTo>
                  <a:pt x="383343" y="4240819"/>
                  <a:pt x="293225" y="4120515"/>
                  <a:pt x="206071" y="4004246"/>
                </a:cubicBezTo>
                <a:cubicBezTo>
                  <a:pt x="160920" y="3943985"/>
                  <a:pt x="118700" y="3887339"/>
                  <a:pt x="79385" y="3833508"/>
                </a:cubicBezTo>
                <a:lnTo>
                  <a:pt x="0" y="3721725"/>
                </a:lnTo>
                <a:lnTo>
                  <a:pt x="0" y="1581323"/>
                </a:lnTo>
                <a:lnTo>
                  <a:pt x="168477" y="1300525"/>
                </a:lnTo>
                <a:cubicBezTo>
                  <a:pt x="359173" y="1017017"/>
                  <a:pt x="599372" y="753795"/>
                  <a:pt x="885512" y="515238"/>
                </a:cubicBezTo>
                <a:cubicBezTo>
                  <a:pt x="1073010" y="358870"/>
                  <a:pt x="1278109" y="216205"/>
                  <a:pt x="1494824" y="90742"/>
                </a:cubicBezTo>
                <a:close/>
              </a:path>
            </a:pathLst>
          </a:custGeom>
          <a:noFill/>
          <a:ln w="19050">
            <a:solidFill>
              <a:srgbClr val="FFFFFF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2" name="Picture 1" descr="A person drawing on a paper&#10;&#10;AI-generated content may be incorrect.">
            <a:extLst>
              <a:ext uri="{FF2B5EF4-FFF2-40B4-BE49-F238E27FC236}">
                <a16:creationId xmlns:a16="http://schemas.microsoft.com/office/drawing/2014/main" id="{EEDE97A3-98E0-1069-9DF8-2DF6D043637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4362" r="1" b="19291"/>
          <a:stretch>
            <a:fillRect/>
          </a:stretch>
        </p:blipFill>
        <p:spPr>
          <a:xfrm>
            <a:off x="20" y="-3"/>
            <a:ext cx="9484723" cy="8390490"/>
          </a:xfrm>
          <a:custGeom>
            <a:avLst/>
            <a:gdLst/>
            <a:ahLst/>
            <a:cxnLst/>
            <a:rect l="l" t="t" r="r" b="b"/>
            <a:pathLst>
              <a:path w="6323162" h="5593660">
                <a:moveTo>
                  <a:pt x="2177447" y="0"/>
                </a:moveTo>
                <a:lnTo>
                  <a:pt x="4826316" y="0"/>
                </a:lnTo>
                <a:lnTo>
                  <a:pt x="4971508" y="75777"/>
                </a:lnTo>
                <a:cubicBezTo>
                  <a:pt x="5197582" y="210111"/>
                  <a:pt x="5400550" y="381325"/>
                  <a:pt x="5577109" y="586873"/>
                </a:cubicBezTo>
                <a:cubicBezTo>
                  <a:pt x="6058235" y="1147205"/>
                  <a:pt x="6323162" y="1943505"/>
                  <a:pt x="6323162" y="2829148"/>
                </a:cubicBezTo>
                <a:cubicBezTo>
                  <a:pt x="6323162" y="3182494"/>
                  <a:pt x="6220623" y="3466081"/>
                  <a:pt x="5990836" y="3748729"/>
                </a:cubicBezTo>
                <a:cubicBezTo>
                  <a:pt x="5750480" y="4044392"/>
                  <a:pt x="5389327" y="4316711"/>
                  <a:pt x="5006899" y="4604992"/>
                </a:cubicBezTo>
                <a:cubicBezTo>
                  <a:pt x="4936343" y="4658116"/>
                  <a:pt x="4863453" y="4713117"/>
                  <a:pt x="4790566" y="4768788"/>
                </a:cubicBezTo>
                <a:cubicBezTo>
                  <a:pt x="4138128" y="5267012"/>
                  <a:pt x="3661945" y="5593660"/>
                  <a:pt x="3012943" y="5593660"/>
                </a:cubicBezTo>
                <a:cubicBezTo>
                  <a:pt x="2024062" y="5593660"/>
                  <a:pt x="1323723" y="5192693"/>
                  <a:pt x="671286" y="4252856"/>
                </a:cubicBezTo>
                <a:cubicBezTo>
                  <a:pt x="585906" y="4129842"/>
                  <a:pt x="502446" y="4017964"/>
                  <a:pt x="421733" y="3909839"/>
                </a:cubicBezTo>
                <a:cubicBezTo>
                  <a:pt x="254471" y="3685679"/>
                  <a:pt x="130655" y="3515312"/>
                  <a:pt x="48655" y="3351082"/>
                </a:cubicBezTo>
                <a:lnTo>
                  <a:pt x="0" y="3239820"/>
                </a:lnTo>
                <a:lnTo>
                  <a:pt x="0" y="2248150"/>
                </a:lnTo>
                <a:lnTo>
                  <a:pt x="1658" y="2239520"/>
                </a:lnTo>
                <a:cubicBezTo>
                  <a:pt x="51657" y="2045089"/>
                  <a:pt x="126469" y="1853225"/>
                  <a:pt x="225714" y="1665285"/>
                </a:cubicBezTo>
                <a:cubicBezTo>
                  <a:pt x="419948" y="1297585"/>
                  <a:pt x="697641" y="961011"/>
                  <a:pt x="1050970" y="665214"/>
                </a:cubicBezTo>
                <a:cubicBezTo>
                  <a:pt x="1311437" y="447090"/>
                  <a:pt x="1608578" y="257641"/>
                  <a:pt x="1923692" y="107844"/>
                </a:cubicBezTo>
                <a:close/>
              </a:path>
            </a:pathLst>
          </a:custGeom>
        </p:spPr>
      </p:pic>
      <p:sp>
        <p:nvSpPr>
          <p:cNvPr id="18" name="Freeform: Shape 11">
            <a:extLst>
              <a:ext uri="{FF2B5EF4-FFF2-40B4-BE49-F238E27FC236}">
                <a16:creationId xmlns:a16="http://schemas.microsoft.com/office/drawing/2014/main" id="{CE71458B-DF80-43DF-9693-2EC3878ACA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484743" cy="8390490"/>
          </a:xfrm>
          <a:custGeom>
            <a:avLst/>
            <a:gdLst>
              <a:gd name="connsiteX0" fmla="*/ 2177447 w 6323162"/>
              <a:gd name="connsiteY0" fmla="*/ 0 h 5593660"/>
              <a:gd name="connsiteX1" fmla="*/ 2572776 w 6323162"/>
              <a:gd name="connsiteY1" fmla="*/ 0 h 5593660"/>
              <a:gd name="connsiteX2" fmla="*/ 2279674 w 6323162"/>
              <a:gd name="connsiteY2" fmla="*/ 98163 h 5593660"/>
              <a:gd name="connsiteX3" fmla="*/ 1163390 w 6323162"/>
              <a:gd name="connsiteY3" fmla="*/ 758946 h 5593660"/>
              <a:gd name="connsiteX4" fmla="*/ 391288 w 6323162"/>
              <a:gd name="connsiteY4" fmla="*/ 1711778 h 5593660"/>
              <a:gd name="connsiteX5" fmla="*/ 111318 w 6323162"/>
              <a:gd name="connsiteY5" fmla="*/ 2820666 h 5593660"/>
              <a:gd name="connsiteX6" fmla="*/ 574682 w 6323162"/>
              <a:gd name="connsiteY6" fmla="*/ 3850310 h 5593660"/>
              <a:gd name="connsiteX7" fmla="*/ 808161 w 6323162"/>
              <a:gd name="connsiteY7" fmla="*/ 4177123 h 5593660"/>
              <a:gd name="connsiteX8" fmla="*/ 2998992 w 6323162"/>
              <a:gd name="connsiteY8" fmla="*/ 5454594 h 5593660"/>
              <a:gd name="connsiteX9" fmla="*/ 4662117 w 6323162"/>
              <a:gd name="connsiteY9" fmla="*/ 4668685 h 5593660"/>
              <a:gd name="connsiteX10" fmla="*/ 4864518 w 6323162"/>
              <a:gd name="connsiteY10" fmla="*/ 4512627 h 5593660"/>
              <a:gd name="connsiteX11" fmla="*/ 5785079 w 6323162"/>
              <a:gd name="connsiteY11" fmla="*/ 3696808 h 5593660"/>
              <a:gd name="connsiteX12" fmla="*/ 6095999 w 6323162"/>
              <a:gd name="connsiteY12" fmla="*/ 2820666 h 5593660"/>
              <a:gd name="connsiteX13" fmla="*/ 5397999 w 6323162"/>
              <a:gd name="connsiteY13" fmla="*/ 684305 h 5593660"/>
              <a:gd name="connsiteX14" fmla="*/ 4612801 w 6323162"/>
              <a:gd name="connsiteY14" fmla="*/ 81166 h 5593660"/>
              <a:gd name="connsiteX15" fmla="*/ 4406067 w 6323162"/>
              <a:gd name="connsiteY15" fmla="*/ 0 h 5593660"/>
              <a:gd name="connsiteX16" fmla="*/ 4826316 w 6323162"/>
              <a:gd name="connsiteY16" fmla="*/ 0 h 5593660"/>
              <a:gd name="connsiteX17" fmla="*/ 4971508 w 6323162"/>
              <a:gd name="connsiteY17" fmla="*/ 75777 h 5593660"/>
              <a:gd name="connsiteX18" fmla="*/ 5577109 w 6323162"/>
              <a:gd name="connsiteY18" fmla="*/ 586873 h 5593660"/>
              <a:gd name="connsiteX19" fmla="*/ 6323162 w 6323162"/>
              <a:gd name="connsiteY19" fmla="*/ 2829148 h 5593660"/>
              <a:gd name="connsiteX20" fmla="*/ 5990836 w 6323162"/>
              <a:gd name="connsiteY20" fmla="*/ 3748729 h 5593660"/>
              <a:gd name="connsiteX21" fmla="*/ 5006899 w 6323162"/>
              <a:gd name="connsiteY21" fmla="*/ 4604992 h 5593660"/>
              <a:gd name="connsiteX22" fmla="*/ 4790566 w 6323162"/>
              <a:gd name="connsiteY22" fmla="*/ 4768788 h 5593660"/>
              <a:gd name="connsiteX23" fmla="*/ 3012943 w 6323162"/>
              <a:gd name="connsiteY23" fmla="*/ 5593660 h 5593660"/>
              <a:gd name="connsiteX24" fmla="*/ 671286 w 6323162"/>
              <a:gd name="connsiteY24" fmla="*/ 4252856 h 5593660"/>
              <a:gd name="connsiteX25" fmla="*/ 421733 w 6323162"/>
              <a:gd name="connsiteY25" fmla="*/ 3909839 h 5593660"/>
              <a:gd name="connsiteX26" fmla="*/ 48655 w 6323162"/>
              <a:gd name="connsiteY26" fmla="*/ 3351082 h 5593660"/>
              <a:gd name="connsiteX27" fmla="*/ 0 w 6323162"/>
              <a:gd name="connsiteY27" fmla="*/ 3239820 h 5593660"/>
              <a:gd name="connsiteX28" fmla="*/ 0 w 6323162"/>
              <a:gd name="connsiteY28" fmla="*/ 2248150 h 5593660"/>
              <a:gd name="connsiteX29" fmla="*/ 1658 w 6323162"/>
              <a:gd name="connsiteY29" fmla="*/ 2239520 h 5593660"/>
              <a:gd name="connsiteX30" fmla="*/ 225714 w 6323162"/>
              <a:gd name="connsiteY30" fmla="*/ 1665285 h 5593660"/>
              <a:gd name="connsiteX31" fmla="*/ 1050970 w 6323162"/>
              <a:gd name="connsiteY31" fmla="*/ 665214 h 5593660"/>
              <a:gd name="connsiteX32" fmla="*/ 1923692 w 6323162"/>
              <a:gd name="connsiteY32" fmla="*/ 107844 h 5593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6323162" h="5593660">
                <a:moveTo>
                  <a:pt x="2177447" y="0"/>
                </a:moveTo>
                <a:lnTo>
                  <a:pt x="2572776" y="0"/>
                </a:lnTo>
                <a:lnTo>
                  <a:pt x="2279674" y="98163"/>
                </a:lnTo>
                <a:cubicBezTo>
                  <a:pt x="1874231" y="253327"/>
                  <a:pt x="1488311" y="481852"/>
                  <a:pt x="1163390" y="758946"/>
                </a:cubicBezTo>
                <a:cubicBezTo>
                  <a:pt x="832819" y="1040772"/>
                  <a:pt x="573013" y="1361447"/>
                  <a:pt x="391288" y="1711778"/>
                </a:cubicBezTo>
                <a:cubicBezTo>
                  <a:pt x="205583" y="2069903"/>
                  <a:pt x="111318" y="2442986"/>
                  <a:pt x="111318" y="2820666"/>
                </a:cubicBezTo>
                <a:cubicBezTo>
                  <a:pt x="111318" y="3201031"/>
                  <a:pt x="261705" y="3423166"/>
                  <a:pt x="574682" y="3850310"/>
                </a:cubicBezTo>
                <a:cubicBezTo>
                  <a:pt x="650197" y="3953327"/>
                  <a:pt x="728281" y="4059920"/>
                  <a:pt x="808161" y="4177123"/>
                </a:cubicBezTo>
                <a:cubicBezTo>
                  <a:pt x="1418574" y="5072567"/>
                  <a:pt x="2073806" y="5454594"/>
                  <a:pt x="2998992" y="5454594"/>
                </a:cubicBezTo>
                <a:cubicBezTo>
                  <a:pt x="3606192" y="5454594"/>
                  <a:pt x="4051705" y="5143376"/>
                  <a:pt x="4662117" y="4668685"/>
                </a:cubicBezTo>
                <a:cubicBezTo>
                  <a:pt x="4730310" y="4615645"/>
                  <a:pt x="4798505" y="4563242"/>
                  <a:pt x="4864518" y="4512627"/>
                </a:cubicBezTo>
                <a:cubicBezTo>
                  <a:pt x="5222313" y="4237963"/>
                  <a:pt x="5560204" y="3978506"/>
                  <a:pt x="5785079" y="3696808"/>
                </a:cubicBezTo>
                <a:cubicBezTo>
                  <a:pt x="6000066" y="3427513"/>
                  <a:pt x="6095999" y="3157320"/>
                  <a:pt x="6095999" y="2820666"/>
                </a:cubicBezTo>
                <a:cubicBezTo>
                  <a:pt x="6095999" y="1976856"/>
                  <a:pt x="5848138" y="1218170"/>
                  <a:pt x="5397999" y="684305"/>
                </a:cubicBezTo>
                <a:cubicBezTo>
                  <a:pt x="5177750" y="423188"/>
                  <a:pt x="4913577" y="220223"/>
                  <a:pt x="4612801" y="81166"/>
                </a:cubicBezTo>
                <a:lnTo>
                  <a:pt x="4406067" y="0"/>
                </a:lnTo>
                <a:lnTo>
                  <a:pt x="4826316" y="0"/>
                </a:lnTo>
                <a:lnTo>
                  <a:pt x="4971508" y="75777"/>
                </a:lnTo>
                <a:cubicBezTo>
                  <a:pt x="5197582" y="210111"/>
                  <a:pt x="5400550" y="381325"/>
                  <a:pt x="5577109" y="586873"/>
                </a:cubicBezTo>
                <a:cubicBezTo>
                  <a:pt x="6058235" y="1147205"/>
                  <a:pt x="6323162" y="1943505"/>
                  <a:pt x="6323162" y="2829148"/>
                </a:cubicBezTo>
                <a:cubicBezTo>
                  <a:pt x="6323162" y="3182494"/>
                  <a:pt x="6220623" y="3466081"/>
                  <a:pt x="5990836" y="3748729"/>
                </a:cubicBezTo>
                <a:cubicBezTo>
                  <a:pt x="5750480" y="4044392"/>
                  <a:pt x="5389327" y="4316711"/>
                  <a:pt x="5006899" y="4604992"/>
                </a:cubicBezTo>
                <a:cubicBezTo>
                  <a:pt x="4936343" y="4658116"/>
                  <a:pt x="4863453" y="4713117"/>
                  <a:pt x="4790566" y="4768788"/>
                </a:cubicBezTo>
                <a:cubicBezTo>
                  <a:pt x="4138128" y="5267012"/>
                  <a:pt x="3661945" y="5593660"/>
                  <a:pt x="3012943" y="5593660"/>
                </a:cubicBezTo>
                <a:cubicBezTo>
                  <a:pt x="2024062" y="5593660"/>
                  <a:pt x="1323723" y="5192693"/>
                  <a:pt x="671286" y="4252856"/>
                </a:cubicBezTo>
                <a:cubicBezTo>
                  <a:pt x="585906" y="4129842"/>
                  <a:pt x="502446" y="4017964"/>
                  <a:pt x="421733" y="3909839"/>
                </a:cubicBezTo>
                <a:cubicBezTo>
                  <a:pt x="254471" y="3685679"/>
                  <a:pt x="130655" y="3515312"/>
                  <a:pt x="48655" y="3351082"/>
                </a:cubicBezTo>
                <a:lnTo>
                  <a:pt x="0" y="3239820"/>
                </a:lnTo>
                <a:lnTo>
                  <a:pt x="0" y="2248150"/>
                </a:lnTo>
                <a:lnTo>
                  <a:pt x="1658" y="2239520"/>
                </a:lnTo>
                <a:cubicBezTo>
                  <a:pt x="51657" y="2045089"/>
                  <a:pt x="126469" y="1853225"/>
                  <a:pt x="225714" y="1665285"/>
                </a:cubicBezTo>
                <a:cubicBezTo>
                  <a:pt x="419948" y="1297585"/>
                  <a:pt x="697641" y="961011"/>
                  <a:pt x="1050970" y="665214"/>
                </a:cubicBezTo>
                <a:cubicBezTo>
                  <a:pt x="1311437" y="447090"/>
                  <a:pt x="1608578" y="257641"/>
                  <a:pt x="1923692" y="107844"/>
                </a:cubicBezTo>
                <a:close/>
              </a:path>
            </a:pathLst>
          </a:custGeom>
          <a:solidFill>
            <a:srgbClr val="FFFFFF">
              <a:alpha val="60000"/>
            </a:srgbClr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DE1994AC-22D1-4B48-9EDA-BE373E7045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12637" y="2122996"/>
            <a:ext cx="8498988" cy="8199783"/>
          </a:xfrm>
          <a:custGeom>
            <a:avLst/>
            <a:gdLst>
              <a:gd name="connsiteX0" fmla="*/ 3113576 w 5665992"/>
              <a:gd name="connsiteY0" fmla="*/ 1556 h 5401530"/>
              <a:gd name="connsiteX1" fmla="*/ 4468777 w 5665992"/>
              <a:gd name="connsiteY1" fmla="*/ 405866 h 5401530"/>
              <a:gd name="connsiteX2" fmla="*/ 5525792 w 5665992"/>
              <a:gd name="connsiteY2" fmla="*/ 1317461 h 5401530"/>
              <a:gd name="connsiteX3" fmla="*/ 5665992 w 5665992"/>
              <a:gd name="connsiteY3" fmla="*/ 1506159 h 5401530"/>
              <a:gd name="connsiteX4" fmla="*/ 5665992 w 5665992"/>
              <a:gd name="connsiteY4" fmla="*/ 5401530 h 5401530"/>
              <a:gd name="connsiteX5" fmla="*/ 965932 w 5665992"/>
              <a:gd name="connsiteY5" fmla="*/ 5401530 h 5401530"/>
              <a:gd name="connsiteX6" fmla="*/ 836753 w 5665992"/>
              <a:gd name="connsiteY6" fmla="*/ 5181943 h 5401530"/>
              <a:gd name="connsiteX7" fmla="*/ 509793 w 5665992"/>
              <a:gd name="connsiteY7" fmla="*/ 4458111 h 5401530"/>
              <a:gd name="connsiteX8" fmla="*/ 251995 w 5665992"/>
              <a:gd name="connsiteY8" fmla="*/ 1805844 h 5401530"/>
              <a:gd name="connsiteX9" fmla="*/ 3113576 w 5665992"/>
              <a:gd name="connsiteY9" fmla="*/ 1556 h 54015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665992" h="5401530">
                <a:moveTo>
                  <a:pt x="3113576" y="1556"/>
                </a:moveTo>
                <a:cubicBezTo>
                  <a:pt x="3559807" y="16866"/>
                  <a:pt x="4018025" y="145625"/>
                  <a:pt x="4468777" y="405866"/>
                </a:cubicBezTo>
                <a:cubicBezTo>
                  <a:pt x="4871803" y="638554"/>
                  <a:pt x="5229811" y="952545"/>
                  <a:pt x="5525792" y="1317461"/>
                </a:cubicBezTo>
                <a:lnTo>
                  <a:pt x="5665992" y="1506159"/>
                </a:lnTo>
                <a:lnTo>
                  <a:pt x="5665992" y="5401530"/>
                </a:lnTo>
                <a:lnTo>
                  <a:pt x="965932" y="5401530"/>
                </a:lnTo>
                <a:lnTo>
                  <a:pt x="836753" y="5181943"/>
                </a:lnTo>
                <a:cubicBezTo>
                  <a:pt x="713569" y="4953383"/>
                  <a:pt x="611679" y="4708683"/>
                  <a:pt x="509793" y="4458111"/>
                </a:cubicBezTo>
                <a:cubicBezTo>
                  <a:pt x="136790" y="3540808"/>
                  <a:pt x="-278612" y="2724882"/>
                  <a:pt x="251995" y="1805844"/>
                </a:cubicBezTo>
                <a:cubicBezTo>
                  <a:pt x="911122" y="664202"/>
                  <a:pt x="1973207" y="-37572"/>
                  <a:pt x="3113576" y="1556"/>
                </a:cubicBezTo>
                <a:close/>
              </a:path>
            </a:pathLst>
          </a:custGeom>
          <a:noFill/>
          <a:ln w="19050">
            <a:solidFill>
              <a:srgbClr val="FFFFFF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3" name="Picture 2" descr="A person drawing a person&amp;#39;s face&#10;&#10;AI-generated content may be incorrect.">
            <a:extLst>
              <a:ext uri="{FF2B5EF4-FFF2-40B4-BE49-F238E27FC236}">
                <a16:creationId xmlns:a16="http://schemas.microsoft.com/office/drawing/2014/main" id="{8AC9DF93-DB40-5084-DF98-E23047BFF85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4829" b="21425"/>
          <a:stretch>
            <a:fillRect/>
          </a:stretch>
        </p:blipFill>
        <p:spPr>
          <a:xfrm>
            <a:off x="10193895" y="2528050"/>
            <a:ext cx="8094105" cy="7758953"/>
          </a:xfrm>
          <a:custGeom>
            <a:avLst/>
            <a:gdLst/>
            <a:ahLst/>
            <a:cxnLst/>
            <a:rect l="l" t="t" r="r" b="b"/>
            <a:pathLst>
              <a:path w="5396070" h="5172635">
                <a:moveTo>
                  <a:pt x="2809770" y="1442"/>
                </a:moveTo>
                <a:cubicBezTo>
                  <a:pt x="3212462" y="15635"/>
                  <a:pt x="3625968" y="134989"/>
                  <a:pt x="4032739" y="376223"/>
                </a:cubicBezTo>
                <a:cubicBezTo>
                  <a:pt x="4589656" y="706501"/>
                  <a:pt x="5051318" y="1213487"/>
                  <a:pt x="5362614" y="1796088"/>
                </a:cubicBezTo>
                <a:lnTo>
                  <a:pt x="5396070" y="1864600"/>
                </a:lnTo>
                <a:lnTo>
                  <a:pt x="5396070" y="4888539"/>
                </a:lnTo>
                <a:lnTo>
                  <a:pt x="5373530" y="4924165"/>
                </a:lnTo>
                <a:cubicBezTo>
                  <a:pt x="5310112" y="5013254"/>
                  <a:pt x="5241620" y="5088864"/>
                  <a:pt x="5168684" y="5154829"/>
                </a:cubicBezTo>
                <a:lnTo>
                  <a:pt x="5146924" y="5172635"/>
                </a:lnTo>
                <a:lnTo>
                  <a:pt x="987172" y="5172635"/>
                </a:lnTo>
                <a:lnTo>
                  <a:pt x="842383" y="4959392"/>
                </a:lnTo>
                <a:cubicBezTo>
                  <a:pt x="689919" y="4704655"/>
                  <a:pt x="574982" y="4422821"/>
                  <a:pt x="460051" y="4132485"/>
                </a:cubicBezTo>
                <a:cubicBezTo>
                  <a:pt x="123442" y="3282182"/>
                  <a:pt x="-251427" y="2525854"/>
                  <a:pt x="227408" y="1673941"/>
                </a:cubicBezTo>
                <a:cubicBezTo>
                  <a:pt x="822220" y="615687"/>
                  <a:pt x="1780673" y="-34829"/>
                  <a:pt x="2809770" y="1442"/>
                </a:cubicBezTo>
                <a:close/>
              </a:path>
            </a:pathLst>
          </a:custGeom>
        </p:spPr>
      </p:pic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22220111-5018-4EB7-A38B-79BD37F7C0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193895" y="2528047"/>
            <a:ext cx="8094105" cy="7758953"/>
          </a:xfrm>
          <a:custGeom>
            <a:avLst/>
            <a:gdLst>
              <a:gd name="connsiteX0" fmla="*/ 2809770 w 5396070"/>
              <a:gd name="connsiteY0" fmla="*/ 1442 h 5172635"/>
              <a:gd name="connsiteX1" fmla="*/ 4032739 w 5396070"/>
              <a:gd name="connsiteY1" fmla="*/ 376223 h 5172635"/>
              <a:gd name="connsiteX2" fmla="*/ 5362614 w 5396070"/>
              <a:gd name="connsiteY2" fmla="*/ 1796088 h 5172635"/>
              <a:gd name="connsiteX3" fmla="*/ 5396070 w 5396070"/>
              <a:gd name="connsiteY3" fmla="*/ 1864599 h 5172635"/>
              <a:gd name="connsiteX4" fmla="*/ 5396070 w 5396070"/>
              <a:gd name="connsiteY4" fmla="*/ 1981756 h 5172635"/>
              <a:gd name="connsiteX5" fmla="*/ 5363566 w 5396070"/>
              <a:gd name="connsiteY5" fmla="*/ 1915670 h 5172635"/>
              <a:gd name="connsiteX6" fmla="*/ 4071524 w 5396070"/>
              <a:gd name="connsiteY6" fmla="*/ 546090 h 5172635"/>
              <a:gd name="connsiteX7" fmla="*/ 2883346 w 5396070"/>
              <a:gd name="connsiteY7" fmla="*/ 184583 h 5172635"/>
              <a:gd name="connsiteX8" fmla="*/ 374449 w 5396070"/>
              <a:gd name="connsiteY8" fmla="*/ 1797850 h 5172635"/>
              <a:gd name="connsiteX9" fmla="*/ 600473 w 5396070"/>
              <a:gd name="connsiteY9" fmla="*/ 4169322 h 5172635"/>
              <a:gd name="connsiteX10" fmla="*/ 971928 w 5396070"/>
              <a:gd name="connsiteY10" fmla="*/ 4966944 h 5172635"/>
              <a:gd name="connsiteX11" fmla="*/ 1112598 w 5396070"/>
              <a:gd name="connsiteY11" fmla="*/ 5172635 h 5172635"/>
              <a:gd name="connsiteX12" fmla="*/ 987172 w 5396070"/>
              <a:gd name="connsiteY12" fmla="*/ 5172635 h 5172635"/>
              <a:gd name="connsiteX13" fmla="*/ 842383 w 5396070"/>
              <a:gd name="connsiteY13" fmla="*/ 4959392 h 5172635"/>
              <a:gd name="connsiteX14" fmla="*/ 460051 w 5396070"/>
              <a:gd name="connsiteY14" fmla="*/ 4132485 h 5172635"/>
              <a:gd name="connsiteX15" fmla="*/ 227408 w 5396070"/>
              <a:gd name="connsiteY15" fmla="*/ 1673941 h 5172635"/>
              <a:gd name="connsiteX16" fmla="*/ 2809770 w 5396070"/>
              <a:gd name="connsiteY16" fmla="*/ 1442 h 51726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396070" h="5172635">
                <a:moveTo>
                  <a:pt x="2809770" y="1442"/>
                </a:moveTo>
                <a:cubicBezTo>
                  <a:pt x="3212462" y="15635"/>
                  <a:pt x="3625968" y="134989"/>
                  <a:pt x="4032739" y="376223"/>
                </a:cubicBezTo>
                <a:cubicBezTo>
                  <a:pt x="4589656" y="706501"/>
                  <a:pt x="5051318" y="1213487"/>
                  <a:pt x="5362614" y="1796088"/>
                </a:cubicBezTo>
                <a:lnTo>
                  <a:pt x="5396070" y="1864599"/>
                </a:lnTo>
                <a:lnTo>
                  <a:pt x="5396070" y="1981756"/>
                </a:lnTo>
                <a:lnTo>
                  <a:pt x="5363566" y="1915670"/>
                </a:lnTo>
                <a:cubicBezTo>
                  <a:pt x="5061125" y="1353703"/>
                  <a:pt x="4612597" y="864671"/>
                  <a:pt x="4071524" y="546090"/>
                </a:cubicBezTo>
                <a:cubicBezTo>
                  <a:pt x="3676324" y="313400"/>
                  <a:pt x="3274582" y="198273"/>
                  <a:pt x="2883346" y="184583"/>
                </a:cubicBezTo>
                <a:cubicBezTo>
                  <a:pt x="1883526" y="149597"/>
                  <a:pt x="952339" y="777074"/>
                  <a:pt x="374449" y="1797850"/>
                </a:cubicBezTo>
                <a:cubicBezTo>
                  <a:pt x="-90765" y="2619591"/>
                  <a:pt x="273440" y="3349133"/>
                  <a:pt x="600473" y="4169322"/>
                </a:cubicBezTo>
                <a:cubicBezTo>
                  <a:pt x="712134" y="4449376"/>
                  <a:pt x="823802" y="4721229"/>
                  <a:pt x="971928" y="4966944"/>
                </a:cubicBezTo>
                <a:lnTo>
                  <a:pt x="1112598" y="5172635"/>
                </a:lnTo>
                <a:lnTo>
                  <a:pt x="987172" y="5172635"/>
                </a:lnTo>
                <a:lnTo>
                  <a:pt x="842383" y="4959392"/>
                </a:lnTo>
                <a:cubicBezTo>
                  <a:pt x="689919" y="4704655"/>
                  <a:pt x="574981" y="4422821"/>
                  <a:pt x="460051" y="4132485"/>
                </a:cubicBezTo>
                <a:cubicBezTo>
                  <a:pt x="123442" y="3282182"/>
                  <a:pt x="-251427" y="2525854"/>
                  <a:pt x="227408" y="1673941"/>
                </a:cubicBezTo>
                <a:cubicBezTo>
                  <a:pt x="822220" y="615687"/>
                  <a:pt x="1780673" y="-34829"/>
                  <a:pt x="2809770" y="1442"/>
                </a:cubicBez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6A592E2-DE6E-6947-7DBC-6A9E97A3326D}"/>
              </a:ext>
            </a:extLst>
          </p:cNvPr>
          <p:cNvSpPr txBox="1"/>
          <p:nvPr/>
        </p:nvSpPr>
        <p:spPr>
          <a:xfrm>
            <a:off x="9141862" y="542403"/>
            <a:ext cx="12471675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7200" dirty="0">
                <a:solidFill>
                  <a:srgbClr val="2A1D41"/>
                </a:solidFill>
                <a:latin typeface="Arvo Bold"/>
                <a:ea typeface="Calibri"/>
                <a:cs typeface="Calibri"/>
              </a:rPr>
              <a:t>GLOW UP STRONG </a:t>
            </a:r>
          </a:p>
        </p:txBody>
      </p:sp>
    </p:spTree>
    <p:extLst>
      <p:ext uri="{BB962C8B-B14F-4D97-AF65-F5344CB8AC3E}">
        <p14:creationId xmlns:p14="http://schemas.microsoft.com/office/powerpoint/2010/main" val="12601346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2BD4F35D131224CBE53F2F54FD82084" ma:contentTypeVersion="15" ma:contentTypeDescription="Create a new document." ma:contentTypeScope="" ma:versionID="c39207b1e72a53b5a8c6db4425b6918d">
  <xsd:schema xmlns:xsd="http://www.w3.org/2001/XMLSchema" xmlns:xs="http://www.w3.org/2001/XMLSchema" xmlns:p="http://schemas.microsoft.com/office/2006/metadata/properties" xmlns:ns2="cd9521c0-2ae4-4c7b-b822-6e3c0c0a80a2" xmlns:ns3="14510e45-9fa2-48be-b1f1-b9c13d0f8e23" targetNamespace="http://schemas.microsoft.com/office/2006/metadata/properties" ma:root="true" ma:fieldsID="2804bbc290b40ecd7131ed68ceffce91" ns2:_="" ns3:_="">
    <xsd:import namespace="cd9521c0-2ae4-4c7b-b822-6e3c0c0a80a2"/>
    <xsd:import namespace="14510e45-9fa2-48be-b1f1-b9c13d0f8e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d9521c0-2ae4-4c7b-b822-6e3c0c0a80a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6" nillable="true" ma:taxonomy="true" ma:internalName="lcf76f155ced4ddcb4097134ff3c332f" ma:taxonomyFieldName="MediaServiceImageTags" ma:displayName="Image Tags" ma:readOnly="false" ma:fieldId="{5cf76f15-5ced-4ddc-b409-7134ff3c332f}" ma:taxonomyMulti="true" ma:sspId="9d3106f2-1f02-4a2a-8e0b-c91973a8c4d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18" nillable="true" ma:displayName="Location" ma:indexed="true" ma:internalName="MediaServiceLocation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4510e45-9fa2-48be-b1f1-b9c13d0f8e23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355dce69-d4b3-4a31-b0ef-094633ba8853}" ma:internalName="TaxCatchAll" ma:showField="CatchAllData" ma:web="14510e45-9fa2-48be-b1f1-b9c13d0f8e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d9521c0-2ae4-4c7b-b822-6e3c0c0a80a2">
      <Terms xmlns="http://schemas.microsoft.com/office/infopath/2007/PartnerControls"/>
    </lcf76f155ced4ddcb4097134ff3c332f>
    <TaxCatchAll xmlns="14510e45-9fa2-48be-b1f1-b9c13d0f8e23" xsi:nil="true"/>
  </documentManagement>
</p:properties>
</file>

<file path=customXml/itemProps1.xml><?xml version="1.0" encoding="utf-8"?>
<ds:datastoreItem xmlns:ds="http://schemas.openxmlformats.org/officeDocument/2006/customXml" ds:itemID="{4394A69A-9C0D-4D03-927E-E76E3FF9C367}"/>
</file>

<file path=customXml/itemProps2.xml><?xml version="1.0" encoding="utf-8"?>
<ds:datastoreItem xmlns:ds="http://schemas.openxmlformats.org/officeDocument/2006/customXml" ds:itemID="{C2069A91-E6C8-4B8C-BADE-787928560CA6}"/>
</file>

<file path=customXml/itemProps3.xml><?xml version="1.0" encoding="utf-8"?>
<ds:datastoreItem xmlns:ds="http://schemas.openxmlformats.org/officeDocument/2006/customXml" ds:itemID="{C937E332-F842-4C00-BC8E-ECF89460DEA4}"/>
</file>

<file path=docProps/app.xml><?xml version="1.0" encoding="utf-8"?>
<Properties xmlns="http://schemas.openxmlformats.org/officeDocument/2006/extended-properties" xmlns:vt="http://schemas.openxmlformats.org/officeDocument/2006/docPropsVTypes">
  <TotalTime>79</TotalTime>
  <Words>521</Words>
  <Application>Microsoft Office PowerPoint</Application>
  <PresentationFormat>Custom</PresentationFormat>
  <Paragraphs>76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2024 - BALFOURBEATY - PATHWAY PRESENTATION</dc:title>
  <dc:creator>Debbie Thain</dc:creator>
  <cp:lastModifiedBy>Debbie Thain</cp:lastModifiedBy>
  <cp:revision>302</cp:revision>
  <dcterms:created xsi:type="dcterms:W3CDTF">2006-08-16T00:00:00Z</dcterms:created>
  <dcterms:modified xsi:type="dcterms:W3CDTF">2026-02-25T11:34:08Z</dcterms:modified>
  <dc:identifier>DAGYDG6TJdQ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0x010100D2BD4F35D131224CBE53F2F54FD82084</vt:lpwstr>
  </property>
</Properties>
</file>